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7" r:id="rId5"/>
    <p:sldId id="279" r:id="rId6"/>
    <p:sldId id="260" r:id="rId7"/>
    <p:sldId id="268" r:id="rId8"/>
    <p:sldId id="256" r:id="rId9"/>
    <p:sldId id="262" r:id="rId10"/>
    <p:sldId id="288" r:id="rId11"/>
    <p:sldId id="285" r:id="rId12"/>
    <p:sldId id="269" r:id="rId13"/>
    <p:sldId id="287" r:id="rId14"/>
    <p:sldId id="289" r:id="rId15"/>
    <p:sldId id="286" r:id="rId16"/>
    <p:sldId id="266" r:id="rId17"/>
  </p:sldIdLst>
  <p:sldSz cx="9906000" cy="6858000" type="A4"/>
  <p:notesSz cx="7100888" cy="10233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124"/>
    <a:srgbClr val="849421"/>
    <a:srgbClr val="84B22C"/>
    <a:srgbClr val="0B622F"/>
    <a:srgbClr val="00B0D6"/>
    <a:srgbClr val="F6F6F6"/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052" cy="51342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193" y="1"/>
            <a:ext cx="3077052" cy="513428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2C8F7810-4F0A-435E-93E9-6696CF91F1F9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6338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1" rIns="99041" bIns="4952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090" y="4924644"/>
            <a:ext cx="5680710" cy="4029253"/>
          </a:xfrm>
          <a:prstGeom prst="rect">
            <a:avLst/>
          </a:prstGeom>
        </p:spPr>
        <p:txBody>
          <a:bodyPr vert="horz" lIns="99041" tIns="49521" rIns="99041" bIns="4952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9599"/>
            <a:ext cx="3077052" cy="51342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193" y="9719599"/>
            <a:ext cx="3077052" cy="513427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443ABFEC-0622-4CC4-8868-743D609141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3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53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3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5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59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7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4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990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4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07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BB29F-67FA-49C7-8F20-85A81257D43C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A2A3E-6FFF-466E-B67A-86F6B54E74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9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" y="719961"/>
            <a:ext cx="9924702" cy="558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143000" y="0"/>
            <a:ext cx="12187942" cy="6858000"/>
            <a:chOff x="0" y="0"/>
            <a:chExt cx="12187942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7942" cy="6858000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4020458" y="865074"/>
              <a:ext cx="7997370" cy="5992926"/>
            </a:xfrm>
            <a:custGeom>
              <a:avLst/>
              <a:gdLst>
                <a:gd name="connsiteX0" fmla="*/ 0 w 1727200"/>
                <a:gd name="connsiteY0" fmla="*/ 0 h 5615554"/>
                <a:gd name="connsiteX1" fmla="*/ 1727200 w 1727200"/>
                <a:gd name="connsiteY1" fmla="*/ 0 h 5615554"/>
                <a:gd name="connsiteX2" fmla="*/ 1727200 w 1727200"/>
                <a:gd name="connsiteY2" fmla="*/ 5615554 h 5615554"/>
                <a:gd name="connsiteX3" fmla="*/ 0 w 1727200"/>
                <a:gd name="connsiteY3" fmla="*/ 5615554 h 5615554"/>
                <a:gd name="connsiteX4" fmla="*/ 0 w 1727200"/>
                <a:gd name="connsiteY4" fmla="*/ 0 h 5615554"/>
                <a:gd name="connsiteX0" fmla="*/ 0 w 1727200"/>
                <a:gd name="connsiteY0" fmla="*/ 0 h 5615554"/>
                <a:gd name="connsiteX1" fmla="*/ 1727200 w 1727200"/>
                <a:gd name="connsiteY1" fmla="*/ 0 h 5615554"/>
                <a:gd name="connsiteX2" fmla="*/ 1727200 w 1727200"/>
                <a:gd name="connsiteY2" fmla="*/ 5615554 h 5615554"/>
                <a:gd name="connsiteX3" fmla="*/ 0 w 1727200"/>
                <a:gd name="connsiteY3" fmla="*/ 5615554 h 5615554"/>
                <a:gd name="connsiteX4" fmla="*/ 1 w 1727200"/>
                <a:gd name="connsiteY4" fmla="*/ 615383 h 5615554"/>
                <a:gd name="connsiteX5" fmla="*/ 0 w 1727200"/>
                <a:gd name="connsiteY5" fmla="*/ 0 h 5615554"/>
                <a:gd name="connsiteX0" fmla="*/ 6270170 w 7997370"/>
                <a:gd name="connsiteY0" fmla="*/ 0 h 5615554"/>
                <a:gd name="connsiteX1" fmla="*/ 7997370 w 7997370"/>
                <a:gd name="connsiteY1" fmla="*/ 0 h 5615554"/>
                <a:gd name="connsiteX2" fmla="*/ 7997370 w 7997370"/>
                <a:gd name="connsiteY2" fmla="*/ 5615554 h 5615554"/>
                <a:gd name="connsiteX3" fmla="*/ 6270170 w 7997370"/>
                <a:gd name="connsiteY3" fmla="*/ 5615554 h 5615554"/>
                <a:gd name="connsiteX4" fmla="*/ 0 w 7997370"/>
                <a:gd name="connsiteY4" fmla="*/ 4592297 h 5615554"/>
                <a:gd name="connsiteX5" fmla="*/ 6270170 w 7997370"/>
                <a:gd name="connsiteY5" fmla="*/ 0 h 5615554"/>
                <a:gd name="connsiteX0" fmla="*/ 4775199 w 7997370"/>
                <a:gd name="connsiteY0" fmla="*/ 0 h 5992926"/>
                <a:gd name="connsiteX1" fmla="*/ 7997370 w 7997370"/>
                <a:gd name="connsiteY1" fmla="*/ 377372 h 5992926"/>
                <a:gd name="connsiteX2" fmla="*/ 7997370 w 7997370"/>
                <a:gd name="connsiteY2" fmla="*/ 5992926 h 5992926"/>
                <a:gd name="connsiteX3" fmla="*/ 6270170 w 7997370"/>
                <a:gd name="connsiteY3" fmla="*/ 5992926 h 5992926"/>
                <a:gd name="connsiteX4" fmla="*/ 0 w 7997370"/>
                <a:gd name="connsiteY4" fmla="*/ 4969669 h 5992926"/>
                <a:gd name="connsiteX5" fmla="*/ 4775199 w 7997370"/>
                <a:gd name="connsiteY5" fmla="*/ 0 h 599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97370" h="5992926">
                  <a:moveTo>
                    <a:pt x="4775199" y="0"/>
                  </a:moveTo>
                  <a:lnTo>
                    <a:pt x="7997370" y="377372"/>
                  </a:lnTo>
                  <a:lnTo>
                    <a:pt x="7997370" y="5992926"/>
                  </a:lnTo>
                  <a:lnTo>
                    <a:pt x="6270170" y="5992926"/>
                  </a:lnTo>
                  <a:cubicBezTo>
                    <a:pt x="6270170" y="4326202"/>
                    <a:pt x="0" y="6636393"/>
                    <a:pt x="0" y="4969669"/>
                  </a:cubicBezTo>
                  <a:cubicBezTo>
                    <a:pt x="0" y="4764541"/>
                    <a:pt x="4775199" y="205128"/>
                    <a:pt x="4775199" y="0"/>
                  </a:cubicBezTo>
                  <a:close/>
                </a:path>
              </a:pathLst>
            </a:custGeom>
            <a:solidFill>
              <a:srgbClr val="8494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4800" b="1" dirty="0">
                <a:latin typeface="Akrobat Bold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7583708" y="3285207"/>
            <a:ext cx="2265978" cy="347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" name="Прямоугольник 6"/>
          <p:cNvSpPr/>
          <p:nvPr/>
        </p:nvSpPr>
        <p:spPr>
          <a:xfrm>
            <a:off x="7932362" y="677271"/>
            <a:ext cx="954107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chemeClr val="bg1"/>
                </a:solidFill>
                <a:latin typeface="Akrobat Bold"/>
              </a:rPr>
              <a:t>70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898235" y="807137"/>
            <a:ext cx="1363835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Площадок </a:t>
            </a:r>
          </a:p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очищено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93432" y="5218591"/>
            <a:ext cx="2551661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Человек участвовало </a:t>
            </a:r>
          </a:p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в эко мероприятиях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79848" y="1566256"/>
            <a:ext cx="2113079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КАМАЗов мусора </a:t>
            </a:r>
          </a:p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вывезено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04098" y="3820269"/>
            <a:ext cx="2150845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Га земли очищено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51845" y="2235659"/>
            <a:ext cx="2263440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1" dirty="0">
                <a:solidFill>
                  <a:schemeClr val="bg1"/>
                </a:solidFill>
                <a:latin typeface="Akrobat Bold"/>
              </a:rPr>
              <a:t>Эко мероприятий </a:t>
            </a:r>
          </a:p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проведено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63255" y="3623538"/>
            <a:ext cx="1338828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chemeClr val="bg1"/>
                </a:solidFill>
                <a:latin typeface="Akrobat Bold"/>
              </a:rPr>
              <a:t>920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21158" y="1403866"/>
            <a:ext cx="1338828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chemeClr val="bg1"/>
                </a:solidFill>
                <a:latin typeface="Akrobat Bold"/>
              </a:rPr>
              <a:t>130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82909" y="2088754"/>
            <a:ext cx="1338828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chemeClr val="bg1"/>
                </a:solidFill>
                <a:latin typeface="Akrobat Bold"/>
              </a:rPr>
              <a:t>200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59825" y="5076466"/>
            <a:ext cx="2108269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chemeClr val="bg1"/>
                </a:solidFill>
                <a:latin typeface="Akrobat Bold"/>
              </a:rPr>
              <a:t>30000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539349" y="2982795"/>
            <a:ext cx="2803075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Участников одной акции</a:t>
            </a:r>
          </a:p>
          <a:p>
            <a:r>
              <a:rPr lang="ru-RU" sz="1801" b="1" dirty="0">
                <a:solidFill>
                  <a:srgbClr val="849421"/>
                </a:solidFill>
                <a:latin typeface="Akrobat Bold"/>
              </a:rPr>
              <a:t>Рекорд города Уфа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87584" y="4501409"/>
            <a:ext cx="2763705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Кг макулатуры собрано </a:t>
            </a:r>
          </a:p>
          <a:p>
            <a:r>
              <a:rPr lang="ru-RU" sz="1801" dirty="0">
                <a:solidFill>
                  <a:schemeClr val="bg1"/>
                </a:solidFill>
                <a:latin typeface="Akrobat Bold"/>
              </a:rPr>
              <a:t>в помощь ребенку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44880" y="2839176"/>
            <a:ext cx="1338828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chemeClr val="bg1"/>
                </a:solidFill>
                <a:latin typeface="Akrobat Bold"/>
              </a:rPr>
              <a:t>500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43371" y="4352048"/>
            <a:ext cx="2108269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chemeClr val="bg1"/>
                </a:solidFill>
                <a:latin typeface="Akrobat Bold"/>
              </a:rPr>
              <a:t>21839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48778" y="5976999"/>
            <a:ext cx="9501822" cy="931406"/>
          </a:xfrm>
          <a:custGeom>
            <a:avLst/>
            <a:gdLst>
              <a:gd name="connsiteX0" fmla="*/ 0 w 8466078"/>
              <a:gd name="connsiteY0" fmla="*/ 0 h 347205"/>
              <a:gd name="connsiteX1" fmla="*/ 8466078 w 8466078"/>
              <a:gd name="connsiteY1" fmla="*/ 0 h 347205"/>
              <a:gd name="connsiteX2" fmla="*/ 8466078 w 8466078"/>
              <a:gd name="connsiteY2" fmla="*/ 347205 h 347205"/>
              <a:gd name="connsiteX3" fmla="*/ 0 w 8466078"/>
              <a:gd name="connsiteY3" fmla="*/ 347205 h 347205"/>
              <a:gd name="connsiteX4" fmla="*/ 0 w 8466078"/>
              <a:gd name="connsiteY4" fmla="*/ 0 h 347205"/>
              <a:gd name="connsiteX0" fmla="*/ 889000 w 9355078"/>
              <a:gd name="connsiteY0" fmla="*/ 0 h 918705"/>
              <a:gd name="connsiteX1" fmla="*/ 9355078 w 9355078"/>
              <a:gd name="connsiteY1" fmla="*/ 0 h 918705"/>
              <a:gd name="connsiteX2" fmla="*/ 9355078 w 9355078"/>
              <a:gd name="connsiteY2" fmla="*/ 347205 h 918705"/>
              <a:gd name="connsiteX3" fmla="*/ 0 w 9355078"/>
              <a:gd name="connsiteY3" fmla="*/ 918705 h 918705"/>
              <a:gd name="connsiteX4" fmla="*/ 889000 w 9355078"/>
              <a:gd name="connsiteY4" fmla="*/ 0 h 918705"/>
              <a:gd name="connsiteX0" fmla="*/ 889000 w 9367778"/>
              <a:gd name="connsiteY0" fmla="*/ 0 h 931405"/>
              <a:gd name="connsiteX1" fmla="*/ 9355078 w 9367778"/>
              <a:gd name="connsiteY1" fmla="*/ 0 h 931405"/>
              <a:gd name="connsiteX2" fmla="*/ 9367778 w 9367778"/>
              <a:gd name="connsiteY2" fmla="*/ 931405 h 931405"/>
              <a:gd name="connsiteX3" fmla="*/ 0 w 9367778"/>
              <a:gd name="connsiteY3" fmla="*/ 918705 h 931405"/>
              <a:gd name="connsiteX4" fmla="*/ 889000 w 9367778"/>
              <a:gd name="connsiteY4" fmla="*/ 0 h 93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7778" h="931405">
                <a:moveTo>
                  <a:pt x="889000" y="0"/>
                </a:moveTo>
                <a:lnTo>
                  <a:pt x="9355078" y="0"/>
                </a:lnTo>
                <a:lnTo>
                  <a:pt x="9367778" y="931405"/>
                </a:lnTo>
                <a:lnTo>
                  <a:pt x="0" y="918705"/>
                </a:lnTo>
                <a:lnTo>
                  <a:pt x="889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Прямоугольник 18"/>
          <p:cNvSpPr/>
          <p:nvPr/>
        </p:nvSpPr>
        <p:spPr>
          <a:xfrm>
            <a:off x="5837430" y="6113154"/>
            <a:ext cx="4730975" cy="646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b="1" dirty="0">
                <a:solidFill>
                  <a:srgbClr val="849421"/>
                </a:solidFill>
                <a:latin typeface="Akrobat Bold"/>
              </a:rPr>
              <a:t>Штук пластиковых крышечек  собрано </a:t>
            </a:r>
          </a:p>
          <a:p>
            <a:r>
              <a:rPr lang="ru-RU" sz="1801" b="1" dirty="0">
                <a:solidFill>
                  <a:srgbClr val="849421"/>
                </a:solidFill>
                <a:latin typeface="Akrobat Bold"/>
              </a:rPr>
              <a:t>и отправлено на переработку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015066" y="5967008"/>
            <a:ext cx="2877711" cy="923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1" b="1" dirty="0">
                <a:solidFill>
                  <a:srgbClr val="849421"/>
                </a:solidFill>
                <a:latin typeface="Akrobat Bold"/>
              </a:rPr>
              <a:t>2872000</a:t>
            </a:r>
          </a:p>
        </p:txBody>
      </p:sp>
    </p:spTree>
    <p:extLst>
      <p:ext uri="{BB962C8B-B14F-4D97-AF65-F5344CB8AC3E}">
        <p14:creationId xmlns:p14="http://schemas.microsoft.com/office/powerpoint/2010/main" val="70837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143000" y="2169"/>
            <a:ext cx="12192000" cy="6855833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405516" y="2792"/>
            <a:ext cx="11113430" cy="685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Akrobat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142707" y="859238"/>
            <a:ext cx="9048443" cy="783339"/>
          </a:xfrm>
          <a:prstGeom prst="rect">
            <a:avLst/>
          </a:prstGeom>
        </p:spPr>
        <p:txBody>
          <a:bodyPr/>
          <a:lstStyle/>
          <a:p>
            <a:endParaRPr lang="ru-RU" sz="2400" b="1" dirty="0">
              <a:solidFill>
                <a:srgbClr val="1F497D"/>
              </a:solidFill>
              <a:latin typeface="Akrobat Bold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366830" y="1"/>
            <a:ext cx="682171" cy="6858000"/>
          </a:xfrm>
          <a:prstGeom prst="rect">
            <a:avLst/>
          </a:prstGeom>
          <a:solidFill>
            <a:srgbClr val="00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>
            <a:off x="-274687" y="1078316"/>
            <a:ext cx="10562564" cy="15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1623731" y="164640"/>
            <a:ext cx="13153461" cy="960105"/>
          </a:xfrm>
          <a:prstGeom prst="rect">
            <a:avLst/>
          </a:prstGeom>
        </p:spPr>
        <p:txBody>
          <a:bodyPr/>
          <a:lstStyle/>
          <a:p>
            <a:pPr algn="ctr" defTabSz="121920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1F497D"/>
                </a:solidFill>
                <a:latin typeface="Akrobat Bold"/>
                <a:ea typeface="+mj-ea"/>
                <a:cs typeface="Arial" panose="020B0604020202020204" pitchFamily="34" charset="0"/>
              </a:rPr>
              <a:t>«Сердечные крышечки спешат на помощь»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44214" y="1456424"/>
            <a:ext cx="5978217" cy="1354347"/>
          </a:xfrm>
          <a:prstGeom prst="rect">
            <a:avLst/>
          </a:prstGeom>
        </p:spPr>
        <p:txBody>
          <a:bodyPr/>
          <a:lstStyle/>
          <a:p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Первые уличные экологические </a:t>
            </a:r>
          </a:p>
          <a:p>
            <a:r>
              <a:rPr lang="ru-RU" sz="2400" b="1" dirty="0">
                <a:latin typeface="Akrobat Bold"/>
                <a:ea typeface="+mj-ea"/>
                <a:cs typeface="Arial" panose="020B0604020202020204" pitchFamily="34" charset="0"/>
              </a:rPr>
              <a:t>Арт-объекты</a:t>
            </a:r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 установлены во всех районах города Уфа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50434" y="2821090"/>
            <a:ext cx="5476030" cy="3080673"/>
          </a:xfrm>
          <a:prstGeom prst="rect">
            <a:avLst/>
          </a:prstGeom>
        </p:spPr>
        <p:txBody>
          <a:bodyPr/>
          <a:lstStyle/>
          <a:p>
            <a:r>
              <a:rPr lang="ru-RU" sz="2400" dirty="0" err="1">
                <a:latin typeface="Akrobat Bold"/>
                <a:ea typeface="+mj-ea"/>
                <a:cs typeface="Arial" panose="020B0604020202020204" pitchFamily="34" charset="0"/>
              </a:rPr>
              <a:t>Демский</a:t>
            </a:r>
            <a:endParaRPr lang="ru-RU" sz="2400" dirty="0">
              <a:latin typeface="Akrobat Bold"/>
              <a:ea typeface="+mj-ea"/>
              <a:cs typeface="Arial" panose="020B0604020202020204" pitchFamily="34" charset="0"/>
            </a:endParaRPr>
          </a:p>
          <a:p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Кировский</a:t>
            </a:r>
          </a:p>
          <a:p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Советский</a:t>
            </a:r>
          </a:p>
          <a:p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Ленинский</a:t>
            </a:r>
          </a:p>
          <a:p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Октябрьский</a:t>
            </a:r>
          </a:p>
          <a:p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Калининский</a:t>
            </a:r>
          </a:p>
          <a:p>
            <a:r>
              <a:rPr lang="ru-RU" sz="2400" dirty="0">
                <a:latin typeface="Akrobat Bold"/>
                <a:ea typeface="+mj-ea"/>
                <a:cs typeface="Arial" panose="020B0604020202020204" pitchFamily="34" charset="0"/>
              </a:rPr>
              <a:t>Орджоникидзевский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571498" y="1282621"/>
            <a:ext cx="5364551" cy="4910626"/>
            <a:chOff x="-12699" y="1282620"/>
            <a:chExt cx="5364551" cy="4910627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89" b="97983" l="10000" r="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99" y="1282620"/>
              <a:ext cx="5364551" cy="4910627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692" y="2117855"/>
              <a:ext cx="1266297" cy="69291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6"/>
            <a:srcRect l="37271" t="39172" r="19561" b="20469"/>
            <a:stretch/>
          </p:blipFill>
          <p:spPr>
            <a:xfrm>
              <a:off x="3119670" y="1892830"/>
              <a:ext cx="1519671" cy="957300"/>
            </a:xfrm>
            <a:prstGeom prst="rect">
              <a:avLst/>
            </a:prstGeom>
          </p:spPr>
        </p:pic>
        <p:sp>
          <p:nvSpPr>
            <p:cNvPr id="27" name="Прямоугольник 4"/>
            <p:cNvSpPr/>
            <p:nvPr/>
          </p:nvSpPr>
          <p:spPr>
            <a:xfrm rot="21439712">
              <a:off x="2522567" y="5622491"/>
              <a:ext cx="687992" cy="337067"/>
            </a:xfrm>
            <a:custGeom>
              <a:avLst/>
              <a:gdLst>
                <a:gd name="connsiteX0" fmla="*/ 0 w 1428750"/>
                <a:gd name="connsiteY0" fmla="*/ 0 h 1076325"/>
                <a:gd name="connsiteX1" fmla="*/ 1428750 w 1428750"/>
                <a:gd name="connsiteY1" fmla="*/ 0 h 1076325"/>
                <a:gd name="connsiteX2" fmla="*/ 1428750 w 1428750"/>
                <a:gd name="connsiteY2" fmla="*/ 1076325 h 1076325"/>
                <a:gd name="connsiteX3" fmla="*/ 0 w 1428750"/>
                <a:gd name="connsiteY3" fmla="*/ 1076325 h 1076325"/>
                <a:gd name="connsiteX4" fmla="*/ 0 w 1428750"/>
                <a:gd name="connsiteY4" fmla="*/ 0 h 1076325"/>
                <a:gd name="connsiteX0" fmla="*/ 42863 w 1471613"/>
                <a:gd name="connsiteY0" fmla="*/ 0 h 1143000"/>
                <a:gd name="connsiteX1" fmla="*/ 1471613 w 1471613"/>
                <a:gd name="connsiteY1" fmla="*/ 0 h 1143000"/>
                <a:gd name="connsiteX2" fmla="*/ 1471613 w 1471613"/>
                <a:gd name="connsiteY2" fmla="*/ 1076325 h 1143000"/>
                <a:gd name="connsiteX3" fmla="*/ 0 w 1471613"/>
                <a:gd name="connsiteY3" fmla="*/ 1143000 h 1143000"/>
                <a:gd name="connsiteX4" fmla="*/ 42863 w 1471613"/>
                <a:gd name="connsiteY4" fmla="*/ 0 h 1143000"/>
                <a:gd name="connsiteX0" fmla="*/ 42863 w 1528763"/>
                <a:gd name="connsiteY0" fmla="*/ 4762 h 1147762"/>
                <a:gd name="connsiteX1" fmla="*/ 1528763 w 1528763"/>
                <a:gd name="connsiteY1" fmla="*/ 0 h 1147762"/>
                <a:gd name="connsiteX2" fmla="*/ 1471613 w 1528763"/>
                <a:gd name="connsiteY2" fmla="*/ 1081087 h 1147762"/>
                <a:gd name="connsiteX3" fmla="*/ 0 w 1528763"/>
                <a:gd name="connsiteY3" fmla="*/ 1147762 h 1147762"/>
                <a:gd name="connsiteX4" fmla="*/ 42863 w 1528763"/>
                <a:gd name="connsiteY4" fmla="*/ 4762 h 1147762"/>
                <a:gd name="connsiteX0" fmla="*/ 42863 w 2277994"/>
                <a:gd name="connsiteY0" fmla="*/ 62754 h 1205754"/>
                <a:gd name="connsiteX1" fmla="*/ 2277994 w 2277994"/>
                <a:gd name="connsiteY1" fmla="*/ 0 h 1205754"/>
                <a:gd name="connsiteX2" fmla="*/ 1471613 w 2277994"/>
                <a:gd name="connsiteY2" fmla="*/ 1139079 h 1205754"/>
                <a:gd name="connsiteX3" fmla="*/ 0 w 2277994"/>
                <a:gd name="connsiteY3" fmla="*/ 1205754 h 1205754"/>
                <a:gd name="connsiteX4" fmla="*/ 42863 w 2277994"/>
                <a:gd name="connsiteY4" fmla="*/ 62754 h 1205754"/>
                <a:gd name="connsiteX0" fmla="*/ 42863 w 2277994"/>
                <a:gd name="connsiteY0" fmla="*/ 62754 h 1205754"/>
                <a:gd name="connsiteX1" fmla="*/ 2277994 w 2277994"/>
                <a:gd name="connsiteY1" fmla="*/ 0 h 1205754"/>
                <a:gd name="connsiteX2" fmla="*/ 2198808 w 2277994"/>
                <a:gd name="connsiteY2" fmla="*/ 926439 h 1205754"/>
                <a:gd name="connsiteX3" fmla="*/ 0 w 2277994"/>
                <a:gd name="connsiteY3" fmla="*/ 1205754 h 1205754"/>
                <a:gd name="connsiteX4" fmla="*/ 42863 w 2277994"/>
                <a:gd name="connsiteY4" fmla="*/ 62754 h 1205754"/>
                <a:gd name="connsiteX0" fmla="*/ -1 w 2235130"/>
                <a:gd name="connsiteY0" fmla="*/ 62754 h 1031777"/>
                <a:gd name="connsiteX1" fmla="*/ 2235130 w 2235130"/>
                <a:gd name="connsiteY1" fmla="*/ 0 h 1031777"/>
                <a:gd name="connsiteX2" fmla="*/ 2155944 w 2235130"/>
                <a:gd name="connsiteY2" fmla="*/ 926439 h 1031777"/>
                <a:gd name="connsiteX3" fmla="*/ 287679 w 2235130"/>
                <a:gd name="connsiteY3" fmla="*/ 1031777 h 1031777"/>
                <a:gd name="connsiteX4" fmla="*/ -1 w 2235130"/>
                <a:gd name="connsiteY4" fmla="*/ 62754 h 1031777"/>
                <a:gd name="connsiteX0" fmla="*/ 0 w 2235130"/>
                <a:gd name="connsiteY0" fmla="*/ 62754 h 1031777"/>
                <a:gd name="connsiteX1" fmla="*/ 2235130 w 2235130"/>
                <a:gd name="connsiteY1" fmla="*/ 0 h 1031777"/>
                <a:gd name="connsiteX2" fmla="*/ 2155944 w 2235130"/>
                <a:gd name="connsiteY2" fmla="*/ 926439 h 1031777"/>
                <a:gd name="connsiteX3" fmla="*/ 287679 w 2235130"/>
                <a:gd name="connsiteY3" fmla="*/ 1031777 h 1031777"/>
                <a:gd name="connsiteX4" fmla="*/ 0 w 2235130"/>
                <a:gd name="connsiteY4" fmla="*/ 62754 h 1031777"/>
                <a:gd name="connsiteX0" fmla="*/ 86936 w 2322066"/>
                <a:gd name="connsiteY0" fmla="*/ 62754 h 1070439"/>
                <a:gd name="connsiteX1" fmla="*/ 2322066 w 2322066"/>
                <a:gd name="connsiteY1" fmla="*/ 0 h 1070439"/>
                <a:gd name="connsiteX2" fmla="*/ 2242880 w 2322066"/>
                <a:gd name="connsiteY2" fmla="*/ 926439 h 1070439"/>
                <a:gd name="connsiteX3" fmla="*/ 0 w 2322066"/>
                <a:gd name="connsiteY3" fmla="*/ 1070439 h 1070439"/>
                <a:gd name="connsiteX4" fmla="*/ 86936 w 2322066"/>
                <a:gd name="connsiteY4" fmla="*/ 62754 h 1070439"/>
                <a:gd name="connsiteX0" fmla="*/ 86936 w 2322066"/>
                <a:gd name="connsiteY0" fmla="*/ 62754 h 1070439"/>
                <a:gd name="connsiteX1" fmla="*/ 2322066 w 2322066"/>
                <a:gd name="connsiteY1" fmla="*/ 0 h 1070439"/>
                <a:gd name="connsiteX2" fmla="*/ 2308989 w 2322066"/>
                <a:gd name="connsiteY2" fmla="*/ 926440 h 1070439"/>
                <a:gd name="connsiteX3" fmla="*/ 0 w 2322066"/>
                <a:gd name="connsiteY3" fmla="*/ 1070439 h 1070439"/>
                <a:gd name="connsiteX4" fmla="*/ 86936 w 2322066"/>
                <a:gd name="connsiteY4" fmla="*/ 62754 h 1070439"/>
                <a:gd name="connsiteX0" fmla="*/ 86936 w 2308990"/>
                <a:gd name="connsiteY0" fmla="*/ 208099 h 1215784"/>
                <a:gd name="connsiteX1" fmla="*/ 2308257 w 2308990"/>
                <a:gd name="connsiteY1" fmla="*/ -1 h 1215784"/>
                <a:gd name="connsiteX2" fmla="*/ 2308989 w 2308990"/>
                <a:gd name="connsiteY2" fmla="*/ 1071785 h 1215784"/>
                <a:gd name="connsiteX3" fmla="*/ 0 w 2308990"/>
                <a:gd name="connsiteY3" fmla="*/ 1215784 h 1215784"/>
                <a:gd name="connsiteX4" fmla="*/ 86936 w 2308990"/>
                <a:gd name="connsiteY4" fmla="*/ 208099 h 1215784"/>
                <a:gd name="connsiteX0" fmla="*/ 324206 w 2308990"/>
                <a:gd name="connsiteY0" fmla="*/ 29260 h 1215784"/>
                <a:gd name="connsiteX1" fmla="*/ 2308257 w 2308990"/>
                <a:gd name="connsiteY1" fmla="*/ -1 h 1215784"/>
                <a:gd name="connsiteX2" fmla="*/ 2308989 w 2308990"/>
                <a:gd name="connsiteY2" fmla="*/ 1071785 h 1215784"/>
                <a:gd name="connsiteX3" fmla="*/ 0 w 2308990"/>
                <a:gd name="connsiteY3" fmla="*/ 1215784 h 1215784"/>
                <a:gd name="connsiteX4" fmla="*/ 324206 w 2308990"/>
                <a:gd name="connsiteY4" fmla="*/ 29260 h 1215784"/>
                <a:gd name="connsiteX0" fmla="*/ 95879 w 2080663"/>
                <a:gd name="connsiteY0" fmla="*/ 29260 h 1277315"/>
                <a:gd name="connsiteX1" fmla="*/ 2079930 w 2080663"/>
                <a:gd name="connsiteY1" fmla="*/ -1 h 1277315"/>
                <a:gd name="connsiteX2" fmla="*/ 2080662 w 2080663"/>
                <a:gd name="connsiteY2" fmla="*/ 1071785 h 1277315"/>
                <a:gd name="connsiteX3" fmla="*/ 1 w 2080663"/>
                <a:gd name="connsiteY3" fmla="*/ 1277315 h 1277315"/>
                <a:gd name="connsiteX4" fmla="*/ 95879 w 2080663"/>
                <a:gd name="connsiteY4" fmla="*/ 29260 h 1277315"/>
                <a:gd name="connsiteX0" fmla="*/ 95879 w 2079929"/>
                <a:gd name="connsiteY0" fmla="*/ 29260 h 1277315"/>
                <a:gd name="connsiteX1" fmla="*/ 2079930 w 2079929"/>
                <a:gd name="connsiteY1" fmla="*/ -1 h 1277315"/>
                <a:gd name="connsiteX2" fmla="*/ 2036938 w 2079929"/>
                <a:gd name="connsiteY2" fmla="*/ 1213769 h 1277315"/>
                <a:gd name="connsiteX3" fmla="*/ 1 w 2079929"/>
                <a:gd name="connsiteY3" fmla="*/ 1277315 h 1277315"/>
                <a:gd name="connsiteX4" fmla="*/ 95879 w 2079929"/>
                <a:gd name="connsiteY4" fmla="*/ 29260 h 127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9929" h="1277315">
                  <a:moveTo>
                    <a:pt x="95879" y="29260"/>
                  </a:moveTo>
                  <a:lnTo>
                    <a:pt x="2079930" y="-1"/>
                  </a:lnTo>
                  <a:lnTo>
                    <a:pt x="2036938" y="1213769"/>
                  </a:lnTo>
                  <a:lnTo>
                    <a:pt x="1" y="1277315"/>
                  </a:lnTo>
                  <a:lnTo>
                    <a:pt x="95879" y="292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7" dirty="0" err="1">
                  <a:solidFill>
                    <a:schemeClr val="tx1"/>
                  </a:solidFill>
                  <a:latin typeface="Akrobat Bold"/>
                  <a:cs typeface="Arial" panose="020B0604020202020204" pitchFamily="34" charset="0"/>
                </a:rPr>
                <a:t>Г.Уфа</a:t>
              </a:r>
              <a:r>
                <a:rPr lang="ru-RU" sz="667" dirty="0">
                  <a:solidFill>
                    <a:schemeClr val="tx1"/>
                  </a:solidFill>
                  <a:latin typeface="Akrobat Bold"/>
                  <a:cs typeface="Arial" panose="020B0604020202020204" pitchFamily="34" charset="0"/>
                </a:rPr>
                <a:t> 2021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644212" y="604388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Akrobat Bold"/>
              </a:rPr>
              <a:t>При поддержке фонда Главы РБ </a:t>
            </a:r>
          </a:p>
          <a:p>
            <a:endParaRPr lang="ru-RU" sz="2400" dirty="0">
              <a:latin typeface="Akrobat Bold"/>
            </a:endParaRPr>
          </a:p>
        </p:txBody>
      </p:sp>
    </p:spTree>
    <p:extLst>
      <p:ext uri="{BB962C8B-B14F-4D97-AF65-F5344CB8AC3E}">
        <p14:creationId xmlns:p14="http://schemas.microsoft.com/office/powerpoint/2010/main" val="21002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142999" y="2169"/>
            <a:ext cx="858927" cy="6855833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366830" y="0"/>
            <a:ext cx="682171" cy="6905644"/>
          </a:xfrm>
          <a:prstGeom prst="rect">
            <a:avLst/>
          </a:prstGeom>
          <a:solidFill>
            <a:srgbClr val="00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V="1">
            <a:off x="-3717" y="781909"/>
            <a:ext cx="9913500" cy="14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219866" y="260651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F497D"/>
                </a:solidFill>
                <a:latin typeface="Akrobat Bold"/>
                <a:cs typeface="Arial" panose="020B0604020202020204" pitchFamily="34" charset="0"/>
              </a:rPr>
              <a:t>МЕХАНИКА ПРОЕКТА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1109807"/>
            <a:ext cx="3847749" cy="542404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015518" y="3019307"/>
            <a:ext cx="5674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F497D"/>
                </a:solidFill>
                <a:latin typeface="Akrobat Bold"/>
                <a:cs typeface="Arial" panose="020B0604020202020204" pitchFamily="34" charset="0"/>
              </a:rPr>
              <a:t>Сдают в пункты сбора - сердечки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52592" y="4046971"/>
            <a:ext cx="5089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F497D"/>
                </a:solidFill>
                <a:latin typeface="Akrobat Bold"/>
                <a:cs typeface="Arial" panose="020B0604020202020204" pitchFamily="34" charset="0"/>
              </a:rPr>
              <a:t>Выгрузка и сортировка 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13" y="1865728"/>
            <a:ext cx="812734" cy="81273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983015" y="5074634"/>
            <a:ext cx="5089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F497D"/>
                </a:solidFill>
                <a:latin typeface="Akrobat Bold"/>
                <a:cs typeface="Arial" panose="020B0604020202020204" pitchFamily="34" charset="0"/>
              </a:rPr>
              <a:t>Отправка на переработку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943B88-5912-4290-941B-79D7F6FB524F}"/>
              </a:ext>
            </a:extLst>
          </p:cNvPr>
          <p:cNvSpPr txBox="1"/>
          <p:nvPr/>
        </p:nvSpPr>
        <p:spPr>
          <a:xfrm>
            <a:off x="5015518" y="1772273"/>
            <a:ext cx="48371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sz="2667" dirty="0">
                <a:solidFill>
                  <a:srgbClr val="1F497D"/>
                </a:solidFill>
                <a:latin typeface="Akrobat Bold"/>
                <a:cs typeface="Arial" panose="020B0604020202020204" pitchFamily="34" charset="0"/>
              </a:rPr>
              <a:t>Участники собирают дома и на работе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67" y="4026667"/>
            <a:ext cx="536895" cy="53689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55" y="3017820"/>
            <a:ext cx="669486" cy="66948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58" y="4902921"/>
            <a:ext cx="862849" cy="86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6" b="14847"/>
          <a:stretch/>
        </p:blipFill>
        <p:spPr>
          <a:xfrm>
            <a:off x="3874522" y="12700"/>
            <a:ext cx="7263378" cy="68468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3150363"/>
            <a:ext cx="4928622" cy="3696466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7" b="954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0" t="36157" r="10263"/>
          <a:stretch/>
        </p:blipFill>
        <p:spPr>
          <a:xfrm>
            <a:off x="-876299" y="508000"/>
            <a:ext cx="4061266" cy="24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/>
          <a:stretch/>
        </p:blipFill>
        <p:spPr>
          <a:xfrm>
            <a:off x="6790908" y="1"/>
            <a:ext cx="4235450" cy="6858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7593"/>
          <a:stretch/>
        </p:blipFill>
        <p:spPr>
          <a:xfrm>
            <a:off x="-1193800" y="3175000"/>
            <a:ext cx="8000402" cy="36703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6" b="24804"/>
          <a:stretch/>
        </p:blipFill>
        <p:spPr>
          <a:xfrm>
            <a:off x="-1143000" y="-1"/>
            <a:ext cx="7933908" cy="317500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680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142999" y="2169"/>
            <a:ext cx="858927" cy="6855833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1" name="Прямоугольник 20"/>
          <p:cNvSpPr/>
          <p:nvPr/>
        </p:nvSpPr>
        <p:spPr>
          <a:xfrm>
            <a:off x="10366830" y="0"/>
            <a:ext cx="682171" cy="6905644"/>
          </a:xfrm>
          <a:prstGeom prst="rect">
            <a:avLst/>
          </a:prstGeom>
          <a:solidFill>
            <a:srgbClr val="00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-1143001" y="2168"/>
            <a:ext cx="698501" cy="6855832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7" name="Прямоугольник 6"/>
          <p:cNvSpPr/>
          <p:nvPr/>
        </p:nvSpPr>
        <p:spPr>
          <a:xfrm>
            <a:off x="-111467" y="3072348"/>
            <a:ext cx="37151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latin typeface="Akrobat Black"/>
            </a:endParaRPr>
          </a:p>
          <a:p>
            <a:pPr lvl="0"/>
            <a:r>
              <a:rPr lang="ru-RU" sz="2000" b="1" dirty="0">
                <a:latin typeface="Akrobat Black"/>
              </a:rPr>
              <a:t>Цель</a:t>
            </a:r>
            <a:r>
              <a:rPr lang="ru-RU" sz="2000" dirty="0">
                <a:latin typeface="Akrobat Black"/>
              </a:rPr>
              <a:t>: Вовлечь горожан в раздельный сбор отходов в своем дворе.</a:t>
            </a:r>
          </a:p>
          <a:p>
            <a:endParaRPr lang="ru-RU" sz="2000" b="1" dirty="0">
              <a:latin typeface="Akrobat Black"/>
            </a:endParaRPr>
          </a:p>
          <a:p>
            <a:endParaRPr lang="ru-RU" sz="2000" b="1" dirty="0">
              <a:latin typeface="Akrobat Black"/>
            </a:endParaRPr>
          </a:p>
          <a:p>
            <a:r>
              <a:rPr lang="ru-RU" sz="2000" b="1" dirty="0">
                <a:latin typeface="Akrobat Black"/>
              </a:rPr>
              <a:t>Сроки:</a:t>
            </a:r>
          </a:p>
          <a:p>
            <a:r>
              <a:rPr lang="ru-RU" sz="2000" dirty="0">
                <a:latin typeface="Akrobat Black"/>
              </a:rPr>
              <a:t>С 1 апреля по 30 июля 2022г</a:t>
            </a:r>
          </a:p>
          <a:p>
            <a:endParaRPr lang="ru-RU" sz="2000" b="1" dirty="0">
              <a:latin typeface="Akrobat Black"/>
            </a:endParaRPr>
          </a:p>
          <a:p>
            <a:r>
              <a:rPr lang="ru-RU" sz="2000" b="1" dirty="0">
                <a:latin typeface="Akrobat Black"/>
              </a:rPr>
              <a:t>Сумма: </a:t>
            </a:r>
            <a:r>
              <a:rPr lang="ru-RU" sz="2000" dirty="0">
                <a:latin typeface="Akrobat Black"/>
              </a:rPr>
              <a:t>186000 руб.</a:t>
            </a:r>
          </a:p>
          <a:p>
            <a:r>
              <a:rPr lang="ru-RU" sz="2000" b="1" dirty="0" err="1">
                <a:latin typeface="Akrobat Black"/>
              </a:rPr>
              <a:t>Софинансирование</a:t>
            </a:r>
            <a:r>
              <a:rPr lang="ru-RU" sz="2000" b="1" dirty="0">
                <a:latin typeface="Akrobat Black"/>
              </a:rPr>
              <a:t>:</a:t>
            </a:r>
            <a:r>
              <a:rPr lang="ru-RU" sz="2000" dirty="0">
                <a:latin typeface="Akrobat Black"/>
              </a:rPr>
              <a:t> 83940р</a:t>
            </a:r>
          </a:p>
          <a:p>
            <a:endParaRPr lang="ru-RU" sz="2000" b="1" dirty="0">
              <a:latin typeface="Akrobat Black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90498" y="1231176"/>
            <a:ext cx="3873186" cy="73297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B622F"/>
                </a:solidFill>
                <a:latin typeface="Akrobat Black"/>
              </a:rPr>
              <a:t>Сортировка</a:t>
            </a:r>
            <a:br>
              <a:rPr lang="ru-RU" sz="3600" b="1" dirty="0">
                <a:solidFill>
                  <a:srgbClr val="0B622F"/>
                </a:solidFill>
                <a:latin typeface="Akrobat Black"/>
              </a:rPr>
            </a:br>
            <a:r>
              <a:rPr lang="ru-RU" sz="3600" b="1" dirty="0">
                <a:solidFill>
                  <a:srgbClr val="0B622F"/>
                </a:solidFill>
                <a:latin typeface="Akrobat Black"/>
              </a:rPr>
              <a:t>в каждый двор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90498" y="2167171"/>
            <a:ext cx="3869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krobat Black"/>
              </a:rPr>
              <a:t>Проведение </a:t>
            </a:r>
            <a:r>
              <a:rPr lang="ru-RU" sz="2000" b="1" dirty="0" err="1">
                <a:latin typeface="Akrobat Black"/>
              </a:rPr>
              <a:t>экопраздников</a:t>
            </a:r>
            <a:endParaRPr lang="ru-RU" sz="2000" b="1" dirty="0">
              <a:latin typeface="Akrobat Black"/>
            </a:endParaRPr>
          </a:p>
          <a:p>
            <a:r>
              <a:rPr lang="ru-RU" sz="2000" b="1" dirty="0">
                <a:latin typeface="Akrobat Black"/>
              </a:rPr>
              <a:t>во дворах самими жителями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90497" y="254545"/>
            <a:ext cx="3017557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1" b="1" dirty="0">
                <a:latin typeface="Akrobat Black"/>
              </a:rPr>
              <a:t>«Уфа – активный город»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1143000" y="-841829"/>
            <a:ext cx="12192000" cy="7699830"/>
            <a:chOff x="0" y="1320799"/>
            <a:chExt cx="8215086" cy="553720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" t="2828" r="3559" b="4242"/>
            <a:stretch/>
          </p:blipFill>
          <p:spPr>
            <a:xfrm>
              <a:off x="0" y="1320800"/>
              <a:ext cx="8215086" cy="5537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4039755" y="1320799"/>
              <a:ext cx="3846945" cy="2076575"/>
            </a:xfrm>
            <a:prstGeom prst="rect">
              <a:avLst/>
            </a:prstGeom>
            <a:solidFill>
              <a:srgbClr val="8C9C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1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04774" y="63367"/>
            <a:ext cx="55155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252124"/>
                </a:solidFill>
                <a:latin typeface="Akrobat Black"/>
              </a:rPr>
              <a:t>Сделаем любимый город </a:t>
            </a:r>
          </a:p>
          <a:p>
            <a:pPr algn="ctr"/>
            <a:r>
              <a:rPr lang="ru-RU" sz="3200" b="1" dirty="0">
                <a:solidFill>
                  <a:srgbClr val="252124"/>
                </a:solidFill>
                <a:latin typeface="Akrobat Black"/>
              </a:rPr>
              <a:t>чище вместе!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712202" y="4914901"/>
            <a:ext cx="2336801" cy="1943100"/>
            <a:chOff x="9855199" y="4800601"/>
            <a:chExt cx="2336801" cy="19431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5" t="33647" r="11784" b="26639"/>
            <a:stretch/>
          </p:blipFill>
          <p:spPr>
            <a:xfrm>
              <a:off x="9855199" y="4800601"/>
              <a:ext cx="2336801" cy="19431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61" t="7802" r="41361" b="81222"/>
            <a:stretch/>
          </p:blipFill>
          <p:spPr>
            <a:xfrm>
              <a:off x="10782642" y="5490937"/>
              <a:ext cx="485433" cy="498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24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1143001" y="2168"/>
            <a:ext cx="762001" cy="6855832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/>
        </p:nvSpPr>
        <p:spPr>
          <a:xfrm>
            <a:off x="-190499" y="300744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Akrobat Bold"/>
              </a:rPr>
              <a:t>Создатель первого </a:t>
            </a:r>
            <a:r>
              <a:rPr lang="ru-RU" sz="2400" dirty="0" err="1">
                <a:latin typeface="Akrobat Bold"/>
              </a:rPr>
              <a:t>ЭКОдвижения</a:t>
            </a:r>
            <a:r>
              <a:rPr lang="ru-RU" sz="2400" dirty="0">
                <a:latin typeface="Akrobat Bold"/>
              </a:rPr>
              <a:t> </a:t>
            </a:r>
            <a:r>
              <a:rPr lang="ru-RU" sz="2400" b="1" dirty="0">
                <a:latin typeface="Akrobat Bold"/>
              </a:rPr>
              <a:t>«Чистая Уфа» </a:t>
            </a:r>
            <a:r>
              <a:rPr lang="ru-RU" sz="2400" dirty="0">
                <a:latin typeface="Akrobat Bold"/>
              </a:rPr>
              <a:t>в Республике Башкортостан</a:t>
            </a:r>
          </a:p>
          <a:p>
            <a:endParaRPr lang="ru-RU" sz="2400" dirty="0">
              <a:latin typeface="Akrobat Bold"/>
            </a:endParaRPr>
          </a:p>
          <a:p>
            <a:r>
              <a:rPr lang="ru-RU" sz="2400" dirty="0">
                <a:latin typeface="Akrobat Bold"/>
                <a:cs typeface="Arial" panose="020B0604020202020204" pitchFamily="34" charset="0"/>
              </a:rPr>
              <a:t>Победитель международной премии </a:t>
            </a:r>
          </a:p>
          <a:p>
            <a:r>
              <a:rPr lang="ru-RU" sz="2400" dirty="0">
                <a:latin typeface="Akrobat Bold"/>
                <a:cs typeface="Arial" panose="020B0604020202020204" pitchFamily="34" charset="0"/>
              </a:rPr>
              <a:t>Фонда ИВ Роше под эгидой Института Франции</a:t>
            </a:r>
          </a:p>
          <a:p>
            <a:r>
              <a:rPr lang="ru-RU" sz="2400" dirty="0">
                <a:latin typeface="Akrobat Bold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krobat Bold"/>
                <a:cs typeface="Arial" panose="020B0604020202020204" pitchFamily="34" charset="0"/>
              </a:rPr>
              <a:t>"</a:t>
            </a:r>
            <a:r>
              <a:rPr lang="ru-RU" sz="2400" b="1" dirty="0" err="1">
                <a:latin typeface="Akrobat Bold"/>
                <a:cs typeface="Arial" panose="020B0604020202020204" pitchFamily="34" charset="0"/>
              </a:rPr>
              <a:t>Terre</a:t>
            </a:r>
            <a:r>
              <a:rPr lang="ru-RU" sz="2400" b="1" dirty="0">
                <a:latin typeface="Akrobat Bold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krobat Bold"/>
                <a:cs typeface="Arial" panose="020B0604020202020204" pitchFamily="34" charset="0"/>
              </a:rPr>
              <a:t>de</a:t>
            </a:r>
            <a:r>
              <a:rPr lang="ru-RU" sz="2400" b="1" dirty="0">
                <a:latin typeface="Akrobat Bold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krobat Bold"/>
                <a:cs typeface="Arial" panose="020B0604020202020204" pitchFamily="34" charset="0"/>
              </a:rPr>
              <a:t>femes</a:t>
            </a:r>
            <a:r>
              <a:rPr lang="ru-RU" sz="2400" b="1" dirty="0">
                <a:latin typeface="Akrobat Bold"/>
                <a:cs typeface="Arial" panose="020B0604020202020204" pitchFamily="34" charset="0"/>
              </a:rPr>
              <a:t> - Земля Женщин" </a:t>
            </a:r>
            <a:r>
              <a:rPr lang="ru-RU" sz="2400" dirty="0">
                <a:latin typeface="Akrobat Bold"/>
                <a:cs typeface="Arial" panose="020B0604020202020204" pitchFamily="34" charset="0"/>
              </a:rPr>
              <a:t>2019г.</a:t>
            </a:r>
          </a:p>
          <a:p>
            <a:endParaRPr lang="ru-RU" sz="2400" dirty="0">
              <a:latin typeface="Akrobat Bold"/>
            </a:endParaRPr>
          </a:p>
          <a:p>
            <a:endParaRPr lang="ru-RU" sz="2400" dirty="0">
              <a:latin typeface="Akrobat Bold"/>
            </a:endParaRPr>
          </a:p>
          <a:p>
            <a:endParaRPr lang="ru-RU" sz="2400" dirty="0">
              <a:latin typeface="Akrobat Bol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90500" y="175548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Akrobat Bold"/>
              </a:rPr>
              <a:t>Директор АНО «Чистая Уфа» РБ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498" y="570776"/>
            <a:ext cx="3873186" cy="73297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B622F"/>
                </a:solidFill>
                <a:latin typeface="Akrobat Bold"/>
              </a:rPr>
              <a:t>Воробьева Елена Александровна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/>
          <a:stretch/>
        </p:blipFill>
        <p:spPr>
          <a:xfrm>
            <a:off x="5651502" y="-36306"/>
            <a:ext cx="5397500" cy="68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143000" y="2169"/>
            <a:ext cx="12192000" cy="6855833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452357" y="2169"/>
            <a:ext cx="11113430" cy="685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103A687-CD0D-4C52-BAAD-56790EA6952D}"/>
              </a:ext>
            </a:extLst>
          </p:cNvPr>
          <p:cNvSpPr/>
          <p:nvPr/>
        </p:nvSpPr>
        <p:spPr>
          <a:xfrm>
            <a:off x="-53274" y="2263780"/>
            <a:ext cx="3972043" cy="961618"/>
          </a:xfrm>
          <a:prstGeom prst="rect">
            <a:avLst/>
          </a:prstGeom>
          <a:gradFill>
            <a:gsLst>
              <a:gs pos="0">
                <a:srgbClr val="88C544"/>
              </a:gs>
              <a:gs pos="54000">
                <a:srgbClr val="00B69D"/>
              </a:gs>
              <a:gs pos="100000">
                <a:srgbClr val="00AEE5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1" dirty="0">
              <a:latin typeface="Akrobat Bold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014" y="2495466"/>
            <a:ext cx="3457794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801" b="1" dirty="0">
                <a:solidFill>
                  <a:schemeClr val="bg1"/>
                </a:solidFill>
                <a:latin typeface="Akrobat Bold"/>
                <a:cs typeface="Arial" pitchFamily="34" charset="0"/>
              </a:rPr>
              <a:t>ОЧИЩЕНИЕ ЛЕСОВ И БЕРЕГОВ ВОДОЕМОВ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59848" y="1293093"/>
            <a:ext cx="9048443" cy="78333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000" b="1" dirty="0">
                <a:solidFill>
                  <a:srgbClr val="1F497D"/>
                </a:solidFill>
                <a:latin typeface="Akrobat Bold"/>
                <a:ea typeface="+mj-ea"/>
                <a:cs typeface="Arial" panose="020B0604020202020204" pitchFamily="34" charset="0"/>
              </a:rPr>
              <a:t>Привлечение внимания людей к проблемам экологии </a:t>
            </a:r>
          </a:p>
          <a:p>
            <a:pPr algn="ctr"/>
            <a:r>
              <a:rPr lang="ru-RU" sz="2000" b="1" dirty="0">
                <a:solidFill>
                  <a:srgbClr val="1F497D"/>
                </a:solidFill>
                <a:latin typeface="Akrobat Bold"/>
                <a:ea typeface="+mj-ea"/>
                <a:cs typeface="Arial" panose="020B0604020202020204" pitchFamily="34" charset="0"/>
              </a:rPr>
              <a:t>Вовлечение населения в их решение</a:t>
            </a:r>
          </a:p>
        </p:txBody>
      </p:sp>
      <p:pic>
        <p:nvPicPr>
          <p:cNvPr id="23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>
            <a:off x="-21277" y="1121655"/>
            <a:ext cx="8675419" cy="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Заголовок 2"/>
          <p:cNvSpPr txBox="1">
            <a:spLocks/>
          </p:cNvSpPr>
          <p:nvPr/>
        </p:nvSpPr>
        <p:spPr>
          <a:xfrm>
            <a:off x="-452357" y="192925"/>
            <a:ext cx="9865097" cy="720079"/>
          </a:xfrm>
          <a:prstGeom prst="rect">
            <a:avLst/>
          </a:prstGeom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1F497D"/>
                </a:solidFill>
                <a:latin typeface="Akrobat Bold"/>
                <a:ea typeface="+mj-ea"/>
                <a:cs typeface="Arial" panose="020B0604020202020204" pitchFamily="34" charset="0"/>
              </a:rPr>
              <a:t>АНО "ЧИСТАЯ УФА"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1F497D"/>
                </a:solidFill>
                <a:latin typeface="Akrobat Bold"/>
                <a:ea typeface="+mj-ea"/>
                <a:cs typeface="Arial" panose="020B0604020202020204" pitchFamily="34" charset="0"/>
              </a:rPr>
              <a:t>ДЕЙСТВУЕТ ПО ЧЕТЫРЕМ НАПРАВЛЕНИЯМ: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C103A687-CD0D-4C52-BAAD-56790EA6952D}"/>
              </a:ext>
            </a:extLst>
          </p:cNvPr>
          <p:cNvSpPr/>
          <p:nvPr/>
        </p:nvSpPr>
        <p:spPr>
          <a:xfrm>
            <a:off x="-53274" y="3374022"/>
            <a:ext cx="3972043" cy="961618"/>
          </a:xfrm>
          <a:prstGeom prst="rect">
            <a:avLst/>
          </a:prstGeom>
          <a:gradFill>
            <a:gsLst>
              <a:gs pos="0">
                <a:srgbClr val="88C544"/>
              </a:gs>
              <a:gs pos="54000">
                <a:srgbClr val="00B69D"/>
              </a:gs>
              <a:gs pos="100000">
                <a:srgbClr val="00AEE5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1" dirty="0">
              <a:latin typeface="Akrobat Bold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C103A687-CD0D-4C52-BAAD-56790EA6952D}"/>
              </a:ext>
            </a:extLst>
          </p:cNvPr>
          <p:cNvSpPr/>
          <p:nvPr/>
        </p:nvSpPr>
        <p:spPr>
          <a:xfrm>
            <a:off x="-59847" y="4503574"/>
            <a:ext cx="3972043" cy="961618"/>
          </a:xfrm>
          <a:prstGeom prst="rect">
            <a:avLst/>
          </a:prstGeom>
          <a:gradFill>
            <a:gsLst>
              <a:gs pos="0">
                <a:srgbClr val="88C544"/>
              </a:gs>
              <a:gs pos="54000">
                <a:srgbClr val="00B69D"/>
              </a:gs>
              <a:gs pos="100000">
                <a:srgbClr val="00AEE5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1" dirty="0">
              <a:latin typeface="Akrobat Bold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C103A687-CD0D-4C52-BAAD-56790EA6952D}"/>
              </a:ext>
            </a:extLst>
          </p:cNvPr>
          <p:cNvSpPr/>
          <p:nvPr/>
        </p:nvSpPr>
        <p:spPr>
          <a:xfrm>
            <a:off x="-59847" y="5652542"/>
            <a:ext cx="3972043" cy="961618"/>
          </a:xfrm>
          <a:prstGeom prst="rect">
            <a:avLst/>
          </a:prstGeom>
          <a:gradFill>
            <a:gsLst>
              <a:gs pos="0">
                <a:srgbClr val="88C544"/>
              </a:gs>
              <a:gs pos="54000">
                <a:srgbClr val="00B69D"/>
              </a:gs>
              <a:gs pos="100000">
                <a:srgbClr val="00AEE5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1" dirty="0">
              <a:latin typeface="Akrobat 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3313" y="4721209"/>
            <a:ext cx="2305196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801" b="1" dirty="0">
                <a:solidFill>
                  <a:schemeClr val="bg1"/>
                </a:solidFill>
                <a:latin typeface="Akrobat Bold"/>
                <a:cs typeface="Arial" pitchFamily="34" charset="0"/>
              </a:rPr>
              <a:t>ОЗЕЛЕНЕНИЕ РЕСПУБЛИКИ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21275" y="3577832"/>
            <a:ext cx="3567694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801" b="1" dirty="0">
                <a:solidFill>
                  <a:schemeClr val="bg1"/>
                </a:solidFill>
                <a:latin typeface="Akrobat Bold"/>
                <a:cs typeface="Arial" pitchFamily="34" charset="0"/>
              </a:rPr>
              <a:t>ЭКОЛОГИЧЕСКОЕ ПРОСВЕЩЕНИЕ НАСЕЛЕНИЯ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6349" y="5837466"/>
            <a:ext cx="3470994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801" b="1" dirty="0">
                <a:solidFill>
                  <a:schemeClr val="bg1"/>
                </a:solidFill>
                <a:latin typeface="Akrobat Bold"/>
                <a:cs typeface="Arial" pitchFamily="34" charset="0"/>
              </a:rPr>
              <a:t>ВНЕДРЕНИЕ РАЗДЕЛЬНОГО СБОРА ОТХОДОВ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366830" y="1"/>
            <a:ext cx="682171" cy="6858000"/>
          </a:xfrm>
          <a:prstGeom prst="rect">
            <a:avLst/>
          </a:prstGeom>
          <a:solidFill>
            <a:srgbClr val="00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49" y="2263778"/>
            <a:ext cx="5812466" cy="435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2192000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142999" y="2169"/>
            <a:ext cx="858927" cy="6855833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694" y="859238"/>
            <a:ext cx="9048443" cy="783339"/>
          </a:xfrm>
          <a:prstGeom prst="rect">
            <a:avLst/>
          </a:prstGeom>
        </p:spPr>
        <p:txBody>
          <a:bodyPr/>
          <a:lstStyle/>
          <a:p>
            <a:endParaRPr lang="ru-RU" sz="2400" b="1" dirty="0">
              <a:solidFill>
                <a:srgbClr val="1F497D"/>
              </a:solidFill>
              <a:latin typeface="Akrobat Bold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Заголовок 2"/>
          <p:cNvSpPr txBox="1">
            <a:spLocks/>
          </p:cNvSpPr>
          <p:nvPr/>
        </p:nvSpPr>
        <p:spPr>
          <a:xfrm>
            <a:off x="2479657" y="120083"/>
            <a:ext cx="6053057" cy="720079"/>
          </a:xfrm>
          <a:prstGeom prst="rect">
            <a:avLst/>
          </a:prstGeom>
        </p:spPr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1F497D"/>
                </a:solidFill>
                <a:latin typeface="Akrobat Bold"/>
                <a:ea typeface="+mj-ea"/>
                <a:cs typeface="Arial" panose="020B0604020202020204" pitchFamily="34" charset="0"/>
              </a:rPr>
              <a:t>НАШИ ПРОЕКТЫ ПОДДЕРЖАЛИ: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31672" y="4754408"/>
            <a:ext cx="47671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krobat Bold"/>
                <a:cs typeface="Arial" panose="020B0604020202020204" pitchFamily="34" charset="0"/>
              </a:rPr>
              <a:t>Лучший социальный проект года – </a:t>
            </a:r>
          </a:p>
          <a:p>
            <a:r>
              <a:rPr lang="ru-RU" sz="2000" dirty="0">
                <a:latin typeface="Akrobat Bold"/>
                <a:cs typeface="Arial" panose="020B0604020202020204" pitchFamily="34" charset="0"/>
              </a:rPr>
              <a:t>"Солнечная Аллея" – 2019 год; </a:t>
            </a:r>
          </a:p>
          <a:p>
            <a:endParaRPr lang="ru-RU" sz="2000" dirty="0">
              <a:latin typeface="Akrobat Bold"/>
              <a:cs typeface="Arial" panose="020B0604020202020204" pitchFamily="34" charset="0"/>
            </a:endParaRPr>
          </a:p>
        </p:txBody>
      </p:sp>
      <p:pic>
        <p:nvPicPr>
          <p:cNvPr id="29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66508" y="1458638"/>
            <a:ext cx="8675419" cy="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66509" y="3037249"/>
            <a:ext cx="8675419" cy="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66509" y="3787342"/>
            <a:ext cx="7391233" cy="10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40536" y="4640392"/>
            <a:ext cx="5821273" cy="9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51165" y="2155068"/>
            <a:ext cx="8675419" cy="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 34"/>
          <p:cNvSpPr/>
          <p:nvPr/>
        </p:nvSpPr>
        <p:spPr>
          <a:xfrm>
            <a:off x="10192687" y="-1"/>
            <a:ext cx="858927" cy="6855833"/>
          </a:xfrm>
          <a:prstGeom prst="rect">
            <a:avLst/>
          </a:prstGeom>
          <a:solidFill>
            <a:srgbClr val="30B1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Akrobat Bold"/>
            </a:endParaRPr>
          </a:p>
        </p:txBody>
      </p:sp>
      <p:pic>
        <p:nvPicPr>
          <p:cNvPr id="36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66509" y="903249"/>
            <a:ext cx="8675419" cy="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13928" y="6102082"/>
            <a:ext cx="9048443" cy="783339"/>
          </a:xfrm>
          <a:prstGeom prst="rect">
            <a:avLst/>
          </a:prstGeom>
        </p:spPr>
        <p:txBody>
          <a:bodyPr/>
          <a:lstStyle/>
          <a:p>
            <a:endParaRPr lang="ru-RU" sz="2400" b="1" dirty="0">
              <a:solidFill>
                <a:srgbClr val="1F497D"/>
              </a:solidFill>
              <a:latin typeface="Akrobat Bold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66509" y="6271721"/>
            <a:ext cx="5783744" cy="8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 rotWithShape="1">
          <a:blip r:embed="rId2" cstate="print"/>
          <a:srcRect r="870" b="-19944"/>
          <a:stretch/>
        </p:blipFill>
        <p:spPr bwMode="auto">
          <a:xfrm flipH="1">
            <a:off x="-66511" y="5540064"/>
            <a:ext cx="5783746" cy="8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-159310" y="998382"/>
            <a:ext cx="10624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krobat Bold"/>
              </a:rPr>
              <a:t>Фонд президентских грантов РФ - "Мой след на земле" 2021 год;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59310" y="1551270"/>
            <a:ext cx="8985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krobat Bold"/>
                <a:cs typeface="Arial" panose="020B0604020202020204" pitchFamily="34" charset="0"/>
              </a:rPr>
              <a:t>Грант Главы РБ - «ЭКО сердце Башкирии" - 2021год;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31673" y="2355287"/>
            <a:ext cx="8336810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1" dirty="0">
                <a:latin typeface="Akrobat Bold"/>
                <a:cs typeface="Arial" panose="020B0604020202020204" pitchFamily="34" charset="0"/>
              </a:rPr>
              <a:t>Фонд президентских грантов РФ – Марафон чистоты «Разноцветные субботники 2020» – 2020 год;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04036" y="3947548"/>
            <a:ext cx="6096000" cy="9237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1" dirty="0">
                <a:latin typeface="Akrobat Bold"/>
                <a:cs typeface="Arial" panose="020B0604020202020204" pitchFamily="34" charset="0"/>
              </a:rPr>
              <a:t>Грант Главы РБ - "Сердечные крышечки спешат на помощь" – 2019 год;</a:t>
            </a:r>
          </a:p>
          <a:p>
            <a:endParaRPr lang="ru-RU" sz="1801" dirty="0">
              <a:latin typeface="Akrobat Bold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04036" y="3129616"/>
            <a:ext cx="7480300" cy="646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1" dirty="0">
                <a:latin typeface="Akrobat Bold"/>
                <a:cs typeface="Arial" panose="020B0604020202020204" pitchFamily="34" charset="0"/>
              </a:rPr>
              <a:t>Фонд президентских грантов РФ - Серия детских уборок </a:t>
            </a:r>
          </a:p>
          <a:p>
            <a:r>
              <a:rPr lang="ru-RU" sz="1801" dirty="0">
                <a:latin typeface="Akrobat Bold"/>
                <a:cs typeface="Arial" panose="020B0604020202020204" pitchFamily="34" charset="0"/>
              </a:rPr>
              <a:t>"Чистая Уфа - Д" - 2019г.;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31673" y="5636290"/>
            <a:ext cx="6096000" cy="6465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1" dirty="0">
                <a:latin typeface="Akrobat Bold"/>
                <a:cs typeface="Arial" panose="020B0604020202020204" pitchFamily="34" charset="0"/>
              </a:rPr>
              <a:t>Победа в Международном фестивале социальной рекламы 2018 год.</a:t>
            </a:r>
          </a:p>
        </p:txBody>
      </p:sp>
    </p:spTree>
    <p:extLst>
      <p:ext uri="{BB962C8B-B14F-4D97-AF65-F5344CB8AC3E}">
        <p14:creationId xmlns:p14="http://schemas.microsoft.com/office/powerpoint/2010/main" val="7749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6"/>
          <a:stretch/>
        </p:blipFill>
        <p:spPr>
          <a:xfrm>
            <a:off x="-1143000" y="-137227"/>
            <a:ext cx="12288982" cy="70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2182" r="447"/>
          <a:stretch/>
        </p:blipFill>
        <p:spPr>
          <a:xfrm>
            <a:off x="7580086" y="0"/>
            <a:ext cx="3468914" cy="38245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998" y="0"/>
            <a:ext cx="4731657" cy="3548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91" y="0"/>
            <a:ext cx="4933154" cy="32874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6" b="27329"/>
          <a:stretch/>
        </p:blipFill>
        <p:spPr>
          <a:xfrm>
            <a:off x="-1143000" y="3287487"/>
            <a:ext cx="12192000" cy="3570514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-1143000" y="3287483"/>
            <a:ext cx="12192000" cy="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706691" y="-21771"/>
            <a:ext cx="14516" cy="330925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643252" y="-21773"/>
            <a:ext cx="0" cy="330925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1" y="1"/>
            <a:ext cx="1219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143000" y="2169"/>
            <a:ext cx="12192000" cy="6855833"/>
          </a:xfrm>
          <a:prstGeom prst="rect">
            <a:avLst/>
          </a:prstGeom>
          <a:solidFill>
            <a:srgbClr val="7BC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2" name="Прямоугольник 21"/>
          <p:cNvSpPr/>
          <p:nvPr/>
        </p:nvSpPr>
        <p:spPr>
          <a:xfrm>
            <a:off x="-452357" y="2169"/>
            <a:ext cx="11113430" cy="6855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-142707" y="859238"/>
            <a:ext cx="9048443" cy="783339"/>
          </a:xfrm>
          <a:prstGeom prst="rect">
            <a:avLst/>
          </a:prstGeom>
        </p:spPr>
        <p:txBody>
          <a:bodyPr/>
          <a:lstStyle/>
          <a:p>
            <a:endParaRPr lang="ru-RU" sz="2400" b="1" dirty="0">
              <a:solidFill>
                <a:srgbClr val="1F497D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366830" y="1"/>
            <a:ext cx="682171" cy="6858000"/>
          </a:xfrm>
          <a:prstGeom prst="rect">
            <a:avLst/>
          </a:prstGeom>
          <a:solidFill>
            <a:srgbClr val="00B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" r="873"/>
          <a:stretch/>
        </p:blipFill>
        <p:spPr>
          <a:xfrm>
            <a:off x="-452357" y="2"/>
            <a:ext cx="10819186" cy="68638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8972" y="2762251"/>
            <a:ext cx="10010775" cy="68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Akrobat 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4902" y="2499645"/>
            <a:ext cx="87189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krobat Bold"/>
              </a:rPr>
              <a:t>«Превращаем мусор в детское счастье»</a:t>
            </a:r>
          </a:p>
          <a:p>
            <a:pPr algn="ctr"/>
            <a:r>
              <a:rPr lang="ru-RU" sz="2800" dirty="0">
                <a:latin typeface="Akrobat Bold"/>
              </a:rPr>
              <a:t>Пилотный проект по сбору макулатуры 2018 год</a:t>
            </a:r>
          </a:p>
          <a:p>
            <a:pPr algn="ctr"/>
            <a:endParaRPr lang="ru-RU" sz="4000" b="1" dirty="0">
              <a:latin typeface="Akrobat Bold"/>
            </a:endParaRPr>
          </a:p>
        </p:txBody>
      </p:sp>
    </p:spTree>
    <p:extLst>
      <p:ext uri="{BB962C8B-B14F-4D97-AF65-F5344CB8AC3E}">
        <p14:creationId xmlns:p14="http://schemas.microsoft.com/office/powerpoint/2010/main" val="38325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</TotalTime>
  <Words>337</Words>
  <Application>Microsoft Office PowerPoint</Application>
  <PresentationFormat>Лист A4 (210x297 мм)</PresentationFormat>
  <Paragraphs>83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Akrobat Black</vt:lpstr>
      <vt:lpstr>Akrobat Bold</vt:lpstr>
      <vt:lpstr>Arial</vt:lpstr>
      <vt:lpstr>Calibri</vt:lpstr>
      <vt:lpstr>Calibri Light</vt:lpstr>
      <vt:lpstr>Тема Office</vt:lpstr>
      <vt:lpstr>Презентация PowerPoint</vt:lpstr>
      <vt:lpstr>Воробьева Елена Александровна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Сортировка в каждый двор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Воробьева</dc:creator>
  <cp:lastModifiedBy>Елена Воробьева</cp:lastModifiedBy>
  <cp:revision>32</cp:revision>
  <cp:lastPrinted>2022-03-04T06:40:34Z</cp:lastPrinted>
  <dcterms:created xsi:type="dcterms:W3CDTF">2021-09-13T05:49:58Z</dcterms:created>
  <dcterms:modified xsi:type="dcterms:W3CDTF">2022-03-13T12:37:37Z</dcterms:modified>
</cp:coreProperties>
</file>