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0" r:id="rId4"/>
    <p:sldId id="263" r:id="rId5"/>
    <p:sldId id="264" r:id="rId6"/>
    <p:sldId id="265" r:id="rId7"/>
    <p:sldId id="262" r:id="rId8"/>
    <p:sldId id="266" r:id="rId9"/>
    <p:sldId id="270" r:id="rId10"/>
    <p:sldId id="268" r:id="rId11"/>
  </p:sldIdLst>
  <p:sldSz cx="18288000" cy="10287000"/>
  <p:notesSz cx="6858000" cy="9144000"/>
  <p:embeddedFontLst>
    <p:embeddedFont>
      <p:font typeface="Aileron Regular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 Light" panose="020B030603050402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3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212" r="9212"/>
          <a:stretch>
            <a:fillRect/>
          </a:stretch>
        </p:blipFill>
        <p:spPr>
          <a:xfrm>
            <a:off x="9817829" y="-48185"/>
            <a:ext cx="8470171" cy="103833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36039" y="5706208"/>
            <a:ext cx="5845383" cy="242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422B22"/>
                </a:solidFill>
                <a:latin typeface="Open Sans Light"/>
              </a:rPr>
              <a:t>Шоколад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422B22"/>
                </a:solidFill>
                <a:latin typeface="Open Sans Light"/>
              </a:rPr>
              <a:t>MaRussia</a:t>
            </a:r>
          </a:p>
        </p:txBody>
      </p:sp>
      <p:sp>
        <p:nvSpPr>
          <p:cNvPr id="4" name="AutoShape 4"/>
          <p:cNvSpPr/>
          <p:nvPr/>
        </p:nvSpPr>
        <p:spPr>
          <a:xfrm rot="5400000">
            <a:off x="4948405" y="6153812"/>
            <a:ext cx="20651" cy="4715555"/>
          </a:xfrm>
          <a:prstGeom prst="rect">
            <a:avLst/>
          </a:prstGeom>
          <a:solidFill>
            <a:srgbClr val="422B22"/>
          </a:solidFill>
        </p:spPr>
      </p:sp>
      <p:sp>
        <p:nvSpPr>
          <p:cNvPr id="5" name="TextBox 5"/>
          <p:cNvSpPr txBox="1"/>
          <p:nvPr/>
        </p:nvSpPr>
        <p:spPr>
          <a:xfrm>
            <a:off x="2600953" y="8681085"/>
            <a:ext cx="4732779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bean to bar chocolate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" b="782"/>
          <a:stretch>
            <a:fillRect/>
          </a:stretch>
        </p:blipFill>
        <p:spPr>
          <a:xfrm>
            <a:off x="0" y="1028700"/>
            <a:ext cx="18288000" cy="93084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39703" y="2903800"/>
            <a:ext cx="5518831" cy="40908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975" b="2806"/>
          <a:stretch>
            <a:fillRect/>
          </a:stretch>
        </p:blipFill>
        <p:spPr>
          <a:xfrm>
            <a:off x="9808787" y="0"/>
            <a:ext cx="8479213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3841" b="25718"/>
          <a:stretch>
            <a:fillRect/>
          </a:stretch>
        </p:blipFill>
        <p:spPr>
          <a:xfrm>
            <a:off x="9808787" y="5143500"/>
            <a:ext cx="8479213" cy="5143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81597" y="6898005"/>
            <a:ext cx="6754266" cy="177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ru-RU" sz="3600" dirty="0">
                <a:solidFill>
                  <a:srgbClr val="422B22"/>
                </a:solidFill>
                <a:latin typeface="Open Sans Light"/>
              </a:rPr>
              <a:t>которая в начале 20 века принесла России звание шоколадной державы</a:t>
            </a:r>
            <a:endParaRPr lang="en-US" sz="3600" dirty="0">
              <a:solidFill>
                <a:srgbClr val="422B22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81597" y="5590519"/>
            <a:ext cx="7010678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ru-RU" sz="3600" spc="36" dirty="0">
                <a:solidFill>
                  <a:srgbClr val="000000"/>
                </a:solidFill>
                <a:latin typeface="Aileron Regular"/>
              </a:rPr>
              <a:t>ТЕХНОЛОГИЯ 19 ВЕКА</a:t>
            </a:r>
            <a:endParaRPr lang="en-US" sz="3600" spc="36" dirty="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6" name="AutoShape 6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b="4591"/>
          <a:stretch/>
        </p:blipFill>
        <p:spPr>
          <a:xfrm>
            <a:off x="9808787" y="0"/>
            <a:ext cx="8479213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  <p:sp>
        <p:nvSpPr>
          <p:cNvPr id="4" name="TextBox 4"/>
          <p:cNvSpPr txBox="1"/>
          <p:nvPr/>
        </p:nvSpPr>
        <p:spPr>
          <a:xfrm>
            <a:off x="1581597" y="6743700"/>
            <a:ext cx="7113642" cy="298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ru-RU" sz="3600" dirty="0">
                <a:solidFill>
                  <a:srgbClr val="422B22"/>
                </a:solidFill>
                <a:latin typeface="Open Sans Light"/>
              </a:rPr>
              <a:t>шоколад, рассказывающий туристам об истории региона:</a:t>
            </a:r>
          </a:p>
          <a:p>
            <a:pPr>
              <a:lnSpc>
                <a:spcPts val="4680"/>
              </a:lnSpc>
            </a:pPr>
            <a:r>
              <a:rPr lang="ru-RU" sz="3600" dirty="0">
                <a:solidFill>
                  <a:srgbClr val="422B22"/>
                </a:solidFill>
                <a:latin typeface="Open Sans Light"/>
              </a:rPr>
              <a:t>«Казначейша», «Рахманинов», «Державин», «Город на Цне» и  «Тамбовский улей»</a:t>
            </a:r>
            <a:endParaRPr lang="en-US" sz="3600" dirty="0">
              <a:solidFill>
                <a:srgbClr val="422B22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81597" y="5590519"/>
            <a:ext cx="6854122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ru-RU" sz="3600" spc="36" dirty="0">
                <a:solidFill>
                  <a:srgbClr val="000000"/>
                </a:solidFill>
                <a:latin typeface="Aileron Regular"/>
              </a:rPr>
              <a:t>СУВЕНИРНАЯ ЛИНЕЙКА</a:t>
            </a:r>
            <a:endParaRPr lang="en-US" sz="3600" spc="36" dirty="0">
              <a:solidFill>
                <a:srgbClr val="000000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78" b="1331"/>
          <a:stretch>
            <a:fillRect/>
          </a:stretch>
        </p:blipFill>
        <p:spPr>
          <a:xfrm>
            <a:off x="9808787" y="0"/>
            <a:ext cx="8479213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  <p:sp>
        <p:nvSpPr>
          <p:cNvPr id="4" name="TextBox 4"/>
          <p:cNvSpPr txBox="1"/>
          <p:nvPr/>
        </p:nvSpPr>
        <p:spPr>
          <a:xfrm>
            <a:off x="1581597" y="5590519"/>
            <a:ext cx="728088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3600" spc="36">
                <a:solidFill>
                  <a:srgbClr val="000000"/>
                </a:solidFill>
                <a:latin typeface="Aileron Regular"/>
              </a:rPr>
              <a:t>2015 | ИССЛЕДОВАНИЯ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1597" y="6898005"/>
            <a:ext cx="7707638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сотрудничество с МичГАУ и ТГТУ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исследования антиоксидантной активности какао-бобов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защита диссертации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1305" t="9009" r="28694"/>
          <a:stretch>
            <a:fillRect/>
          </a:stretch>
        </p:blipFill>
        <p:spPr>
          <a:xfrm>
            <a:off x="9808787" y="0"/>
            <a:ext cx="4239606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5" b="9535"/>
          <a:stretch/>
        </p:blipFill>
        <p:spPr>
          <a:xfrm>
            <a:off x="9808787" y="5143500"/>
            <a:ext cx="4239606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4302" b="4302"/>
          <a:stretch>
            <a:fillRect/>
          </a:stretch>
        </p:blipFill>
        <p:spPr>
          <a:xfrm>
            <a:off x="14048394" y="5143500"/>
            <a:ext cx="4239606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4517"/>
          <a:stretch/>
        </p:blipFill>
        <p:spPr>
          <a:xfrm>
            <a:off x="14048394" y="22461"/>
            <a:ext cx="4239606" cy="5143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81597" y="5590519"/>
            <a:ext cx="6352539" cy="6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3600" spc="36" dirty="0">
                <a:solidFill>
                  <a:srgbClr val="000000"/>
                </a:solidFill>
                <a:latin typeface="Aileron Regular"/>
              </a:rPr>
              <a:t>2016-2017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1597" y="6898005"/>
            <a:ext cx="7707638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открытие первого бутика ремесленного шоколада в России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золотая медаль за инновационный продукт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504" b="4504"/>
          <a:stretch>
            <a:fillRect/>
          </a:stretch>
        </p:blipFill>
        <p:spPr>
          <a:xfrm>
            <a:off x="9808787" y="0"/>
            <a:ext cx="4239606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9104"/>
          <a:stretch>
            <a:fillRect/>
          </a:stretch>
        </p:blipFill>
        <p:spPr>
          <a:xfrm>
            <a:off x="9808787" y="5143500"/>
            <a:ext cx="4239606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44980"/>
          <a:stretch>
            <a:fillRect/>
          </a:stretch>
        </p:blipFill>
        <p:spPr>
          <a:xfrm>
            <a:off x="14048394" y="22461"/>
            <a:ext cx="4239606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9666" r="15348"/>
          <a:stretch>
            <a:fillRect/>
          </a:stretch>
        </p:blipFill>
        <p:spPr>
          <a:xfrm>
            <a:off x="14048394" y="5143500"/>
            <a:ext cx="4239606" cy="5143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81597" y="5590519"/>
            <a:ext cx="6352539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3600" spc="36">
                <a:solidFill>
                  <a:srgbClr val="000000"/>
                </a:solidFill>
                <a:latin typeface="Aileron Regular"/>
              </a:rPr>
              <a:t>2018 | ВНИМАНИЕ СМИ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1597" y="6898005"/>
            <a:ext cx="7562403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статья в РБК о нашем шоколаде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 передачи на местном ТВ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программа "Поедем, поедим!"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"Лучший предприниматель"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09" b="9509"/>
          <a:stretch>
            <a:fillRect/>
          </a:stretch>
        </p:blipFill>
        <p:spPr>
          <a:xfrm>
            <a:off x="9808787" y="0"/>
            <a:ext cx="8479213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  <p:sp>
        <p:nvSpPr>
          <p:cNvPr id="4" name="TextBox 4"/>
          <p:cNvSpPr txBox="1"/>
          <p:nvPr/>
        </p:nvSpPr>
        <p:spPr>
          <a:xfrm>
            <a:off x="1581597" y="5590519"/>
            <a:ext cx="728088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3600" spc="36">
                <a:solidFill>
                  <a:srgbClr val="000000"/>
                </a:solidFill>
                <a:latin typeface="Aileron Regular"/>
              </a:rPr>
              <a:t>ЯРМАРКИ И ВЫСТАВКИ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1597" y="6898005"/>
            <a:ext cx="7280880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проводили дегустации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рассказывали о bean to bar</a:t>
            </a:r>
          </a:p>
          <a:p>
            <a:pPr>
              <a:lnSpc>
                <a:spcPts val="4680"/>
              </a:lnSpc>
            </a:pPr>
            <a:r>
              <a:rPr lang="en-US" sz="3600">
                <a:solidFill>
                  <a:srgbClr val="422B22"/>
                </a:solidFill>
                <a:latin typeface="Open Sans Light"/>
              </a:rPr>
              <a:t>• формировали культуру потребления шоколада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  <p:sp>
        <p:nvSpPr>
          <p:cNvPr id="3" name="TextBox 3"/>
          <p:cNvSpPr txBox="1"/>
          <p:nvPr/>
        </p:nvSpPr>
        <p:spPr>
          <a:xfrm>
            <a:off x="1581597" y="5590519"/>
            <a:ext cx="6352539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3600" spc="36" dirty="0">
                <a:solidFill>
                  <a:srgbClr val="000000"/>
                </a:solidFill>
                <a:latin typeface="Aileron Regular"/>
              </a:rPr>
              <a:t>2019 | УСПЕХ В ЕВРОПЕ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1597" y="6898005"/>
            <a:ext cx="7562403" cy="177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dirty="0">
                <a:solidFill>
                  <a:srgbClr val="422B22"/>
                </a:solidFill>
                <a:latin typeface="Open Sans Light"/>
              </a:rPr>
              <a:t>• </a:t>
            </a:r>
            <a:r>
              <a:rPr lang="en-US" sz="3600" dirty="0" err="1">
                <a:solidFill>
                  <a:srgbClr val="422B22"/>
                </a:solidFill>
                <a:latin typeface="Open Sans Light"/>
              </a:rPr>
              <a:t>бронза</a:t>
            </a:r>
            <a:r>
              <a:rPr lang="en-US" sz="3600" dirty="0">
                <a:solidFill>
                  <a:srgbClr val="422B22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422B22"/>
                </a:solidFill>
                <a:latin typeface="Open Sans Light"/>
              </a:rPr>
              <a:t>на</a:t>
            </a:r>
            <a:r>
              <a:rPr lang="en-US" sz="3600" dirty="0">
                <a:solidFill>
                  <a:srgbClr val="422B22"/>
                </a:solidFill>
                <a:latin typeface="Open Sans Light"/>
              </a:rPr>
              <a:t> Chocolate Awards</a:t>
            </a:r>
          </a:p>
          <a:p>
            <a:pPr>
              <a:lnSpc>
                <a:spcPts val="4680"/>
              </a:lnSpc>
            </a:pPr>
            <a:r>
              <a:rPr lang="en-US" sz="3600" dirty="0">
                <a:solidFill>
                  <a:srgbClr val="422B22"/>
                </a:solidFill>
                <a:latin typeface="Open Sans Light"/>
              </a:rPr>
              <a:t>• </a:t>
            </a:r>
            <a:r>
              <a:rPr lang="en-US" sz="3600" dirty="0" err="1">
                <a:solidFill>
                  <a:srgbClr val="422B22"/>
                </a:solidFill>
                <a:latin typeface="Open Sans Light"/>
              </a:rPr>
              <a:t>выставка</a:t>
            </a:r>
            <a:r>
              <a:rPr lang="en-US" sz="3600" dirty="0">
                <a:solidFill>
                  <a:srgbClr val="422B22"/>
                </a:solidFill>
                <a:latin typeface="Open Sans Light"/>
              </a:rPr>
              <a:t> в </a:t>
            </a:r>
            <a:r>
              <a:rPr lang="en-US" sz="3600" dirty="0" err="1">
                <a:solidFill>
                  <a:srgbClr val="422B22"/>
                </a:solidFill>
                <a:latin typeface="Open Sans Light"/>
              </a:rPr>
              <a:t>Амстердаме</a:t>
            </a:r>
            <a:endParaRPr lang="en-US" sz="3600" dirty="0">
              <a:solidFill>
                <a:srgbClr val="422B22"/>
              </a:solidFill>
              <a:latin typeface="Open Sans Light"/>
            </a:endParaRPr>
          </a:p>
          <a:p>
            <a:pPr>
              <a:lnSpc>
                <a:spcPts val="4680"/>
              </a:lnSpc>
            </a:pPr>
            <a:r>
              <a:rPr lang="en-US" sz="3600" dirty="0">
                <a:solidFill>
                  <a:srgbClr val="422B22"/>
                </a:solidFill>
                <a:latin typeface="Open Sans Light"/>
              </a:rPr>
              <a:t>• </a:t>
            </a:r>
            <a:r>
              <a:rPr lang="ru-RU" sz="3600" dirty="0">
                <a:solidFill>
                  <a:srgbClr val="422B22"/>
                </a:solidFill>
                <a:latin typeface="Open Sans Light"/>
              </a:rPr>
              <a:t>финалисты премии Бизнес-Успех</a:t>
            </a:r>
            <a:endParaRPr lang="en-US" sz="3600" dirty="0">
              <a:solidFill>
                <a:srgbClr val="422B22"/>
              </a:solidFill>
              <a:latin typeface="Open Sans Ligh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211" t="873" r="4256" b="9559"/>
          <a:stretch>
            <a:fillRect/>
          </a:stretch>
        </p:blipFill>
        <p:spPr>
          <a:xfrm>
            <a:off x="9808787" y="0"/>
            <a:ext cx="4239606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8787"/>
          <a:stretch/>
        </p:blipFill>
        <p:spPr>
          <a:xfrm>
            <a:off x="9808787" y="5143500"/>
            <a:ext cx="4239606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4517"/>
          <a:stretch/>
        </p:blipFill>
        <p:spPr>
          <a:xfrm>
            <a:off x="14048394" y="5143500"/>
            <a:ext cx="4239606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4517"/>
          <a:stretch/>
        </p:blipFill>
        <p:spPr>
          <a:xfrm>
            <a:off x="14048394" y="22461"/>
            <a:ext cx="423960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929049" y="4283724"/>
            <a:ext cx="20651" cy="4715555"/>
          </a:xfrm>
          <a:prstGeom prst="rect">
            <a:avLst/>
          </a:prstGeom>
          <a:solidFill>
            <a:srgbClr val="422B22"/>
          </a:solidFill>
        </p:spPr>
      </p:sp>
      <p:sp>
        <p:nvSpPr>
          <p:cNvPr id="3" name="TextBox 3"/>
          <p:cNvSpPr txBox="1"/>
          <p:nvPr/>
        </p:nvSpPr>
        <p:spPr>
          <a:xfrm>
            <a:off x="1581597" y="5590519"/>
            <a:ext cx="6352539" cy="6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ru-RU" sz="3600" spc="36" dirty="0">
                <a:solidFill>
                  <a:srgbClr val="000000"/>
                </a:solidFill>
                <a:latin typeface="Aileron Regular"/>
              </a:rPr>
              <a:t>2020-2021</a:t>
            </a:r>
            <a:endParaRPr lang="en-US" sz="3600" spc="36" dirty="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81597" y="6898005"/>
            <a:ext cx="7562403" cy="23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dirty="0">
                <a:solidFill>
                  <a:srgbClr val="422B22"/>
                </a:solidFill>
                <a:latin typeface="Open Sans Light"/>
              </a:rPr>
              <a:t>• </a:t>
            </a:r>
            <a:r>
              <a:rPr lang="ru-RU" sz="3600" dirty="0">
                <a:solidFill>
                  <a:srgbClr val="422B22"/>
                </a:solidFill>
                <a:latin typeface="Open Sans Light"/>
              </a:rPr>
              <a:t>медаль президента</a:t>
            </a:r>
            <a:endParaRPr lang="en-US" sz="3600" dirty="0">
              <a:solidFill>
                <a:srgbClr val="422B22"/>
              </a:solidFill>
              <a:latin typeface="Open Sans Light"/>
            </a:endParaRPr>
          </a:p>
          <a:p>
            <a:pPr>
              <a:lnSpc>
                <a:spcPts val="4680"/>
              </a:lnSpc>
            </a:pPr>
            <a:r>
              <a:rPr lang="en-US" sz="3600" dirty="0">
                <a:solidFill>
                  <a:srgbClr val="422B22"/>
                </a:solidFill>
                <a:latin typeface="Open Sans Light"/>
              </a:rPr>
              <a:t>• </a:t>
            </a:r>
            <a:r>
              <a:rPr lang="ru-RU" sz="3600" dirty="0">
                <a:solidFill>
                  <a:srgbClr val="422B22"/>
                </a:solidFill>
                <a:latin typeface="Open Sans Light"/>
              </a:rPr>
              <a:t>фильм «Тамбовский шоколад»</a:t>
            </a:r>
            <a:endParaRPr lang="en-US" sz="3600" dirty="0">
              <a:solidFill>
                <a:srgbClr val="422B22"/>
              </a:solidFill>
              <a:latin typeface="Open Sans Light"/>
            </a:endParaRPr>
          </a:p>
          <a:p>
            <a:pPr>
              <a:lnSpc>
                <a:spcPts val="4680"/>
              </a:lnSpc>
            </a:pPr>
            <a:r>
              <a:rPr lang="en-US" sz="3600" dirty="0">
                <a:solidFill>
                  <a:srgbClr val="422B22"/>
                </a:solidFill>
                <a:latin typeface="Open Sans Light"/>
              </a:rPr>
              <a:t>• </a:t>
            </a:r>
            <a:r>
              <a:rPr lang="ru-RU" sz="3600" dirty="0">
                <a:solidFill>
                  <a:srgbClr val="422B22"/>
                </a:solidFill>
                <a:latin typeface="Open Sans Light"/>
              </a:rPr>
              <a:t>проект «Имиджмейкеры«</a:t>
            </a:r>
          </a:p>
          <a:p>
            <a:pPr>
              <a:lnSpc>
                <a:spcPts val="4680"/>
              </a:lnSpc>
            </a:pPr>
            <a:r>
              <a:rPr lang="en-US" sz="3600" dirty="0">
                <a:solidFill>
                  <a:srgbClr val="422B22"/>
                </a:solidFill>
                <a:latin typeface="Open Sans Light"/>
              </a:rPr>
              <a:t>•</a:t>
            </a:r>
            <a:r>
              <a:rPr lang="ru-RU" sz="3600" dirty="0">
                <a:solidFill>
                  <a:srgbClr val="422B22"/>
                </a:solidFill>
                <a:latin typeface="Open Sans Light"/>
              </a:rPr>
              <a:t> Шоколадный дворик</a:t>
            </a:r>
            <a:endParaRPr lang="en-US" sz="3600" dirty="0">
              <a:solidFill>
                <a:srgbClr val="422B22"/>
              </a:solidFill>
              <a:latin typeface="Open Sans Ligh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4517"/>
          <a:stretch/>
        </p:blipFill>
        <p:spPr>
          <a:xfrm>
            <a:off x="9808787" y="0"/>
            <a:ext cx="4239606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19090"/>
          <a:stretch/>
        </p:blipFill>
        <p:spPr>
          <a:xfrm>
            <a:off x="9808787" y="5143500"/>
            <a:ext cx="4239606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4517"/>
          <a:stretch/>
        </p:blipFill>
        <p:spPr>
          <a:xfrm>
            <a:off x="14048394" y="5143500"/>
            <a:ext cx="4239606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5" b="4505"/>
          <a:stretch/>
        </p:blipFill>
        <p:spPr>
          <a:xfrm>
            <a:off x="14048394" y="22461"/>
            <a:ext cx="42396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18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161</Words>
  <Application>Microsoft Office PowerPoint</Application>
  <PresentationFormat>Произвольный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Open Sans Light</vt:lpstr>
      <vt:lpstr>Aileron Regular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Бизнес-успех 2020, копия</dc:title>
  <dc:creator>Травушка</dc:creator>
  <cp:lastModifiedBy>Терри Тер</cp:lastModifiedBy>
  <cp:revision>4</cp:revision>
  <dcterms:created xsi:type="dcterms:W3CDTF">2006-08-16T00:00:00Z</dcterms:created>
  <dcterms:modified xsi:type="dcterms:W3CDTF">2022-06-10T12:30:06Z</dcterms:modified>
  <dc:identifier>DAD2vYXR2CY</dc:identifier>
</cp:coreProperties>
</file>