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20"/>
  </p:notesMasterIdLst>
  <p:handoutMasterIdLst>
    <p:handoutMasterId r:id="rId21"/>
  </p:handoutMasterIdLst>
  <p:sldIdLst>
    <p:sldId id="256" r:id="rId2"/>
    <p:sldId id="322" r:id="rId3"/>
    <p:sldId id="309" r:id="rId4"/>
    <p:sldId id="325" r:id="rId5"/>
    <p:sldId id="333" r:id="rId6"/>
    <p:sldId id="312" r:id="rId7"/>
    <p:sldId id="331" r:id="rId8"/>
    <p:sldId id="330" r:id="rId9"/>
    <p:sldId id="323" r:id="rId10"/>
    <p:sldId id="334" r:id="rId11"/>
    <p:sldId id="327" r:id="rId12"/>
    <p:sldId id="324" r:id="rId13"/>
    <p:sldId id="326" r:id="rId14"/>
    <p:sldId id="304" r:id="rId15"/>
    <p:sldId id="329" r:id="rId16"/>
    <p:sldId id="300" r:id="rId17"/>
    <p:sldId id="335" r:id="rId18"/>
    <p:sldId id="30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815"/>
    <a:srgbClr val="F29207"/>
    <a:srgbClr val="3F235D"/>
    <a:srgbClr val="9D3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33" autoAdjust="0"/>
  </p:normalViewPr>
  <p:slideViewPr>
    <p:cSldViewPr>
      <p:cViewPr varScale="1">
        <p:scale>
          <a:sx n="61" d="100"/>
          <a:sy n="61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9F18D-6666-4F5A-8F9F-742D3B7301CA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2EC9F-C282-4CCC-BC8B-4C9005BD5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20B49-72A0-495C-8DED-612AC216A35E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E9923-EF20-4045-A0AF-0BC8BA6AE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2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131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0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298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889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2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08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209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17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2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7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090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089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9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1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8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923-EF20-4045-A0AF-0BC8BA6AE5A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5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075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0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1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6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3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2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6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7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35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9818-0B6D-425E-AA90-CA2A78D4BF6E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8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27551"/>
          <a:stretch/>
        </p:blipFill>
        <p:spPr>
          <a:xfrm>
            <a:off x="-893423" y="836712"/>
            <a:ext cx="14478255" cy="5472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96">
        <p:fade/>
      </p:transition>
    </mc:Choice>
    <mc:Fallback xmlns="">
      <p:transition spd="med" advTm="57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7" y="-27386"/>
            <a:ext cx="12240686" cy="68853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127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Реализующиеся проекты</a:t>
            </a:r>
            <a:endParaRPr lang="ru-RU" sz="600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803481" y="5274909"/>
            <a:ext cx="5688000" cy="1080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300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latin typeface="Golos Text" panose="020B0503020202020204" pitchFamily="34" charset="0"/>
                <a:ea typeface="Golos Text" panose="020B0503020202020204" pitchFamily="34" charset="0"/>
              </a:rPr>
              <a:t>Общественное движение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КиберПатруль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665800" y="3334256"/>
            <a:ext cx="5688000" cy="1620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300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latin typeface="Golos Text" panose="020B0503020202020204" pitchFamily="34" charset="0"/>
                <a:ea typeface="Golos Text" panose="020B0503020202020204" pitchFamily="34" charset="0"/>
              </a:rPr>
              <a:t>Муниципальная правовая школа по профилактике ксенофобии и экстремизма в молодежной среде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803481" y="1789603"/>
            <a:ext cx="5688000" cy="122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300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Волонтерский антинаркотический отряд «Альтернатива»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4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67220" y="-27386"/>
            <a:ext cx="12359220" cy="7037786"/>
            <a:chOff x="-167220" y="-27386"/>
            <a:chExt cx="12359220" cy="703778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2"/>
            <a:stretch/>
          </p:blipFill>
          <p:spPr>
            <a:xfrm>
              <a:off x="-167220" y="-27386"/>
              <a:ext cx="6191212" cy="7037786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7352" y="1400022"/>
            <a:ext cx="5421288" cy="4182969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Городской молодежный волонтерский антинаркотический отряд </a:t>
            </a:r>
            <a:r>
              <a:rPr lang="ru-RU" sz="3600" b="1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«Альтернатива» </a:t>
            </a:r>
            <a:r>
              <a:rPr lang="ru-RU" sz="3600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- проведение мероприятий по пропаганде ЗОЖ, профилактике вредных привычек</a:t>
            </a:r>
          </a:p>
        </p:txBody>
      </p:sp>
      <p:pic>
        <p:nvPicPr>
          <p:cNvPr id="3074" name="Picture 2" descr="https://sun9-14.userapi.com/impg/EaP0JhghpZQW7YQXQ4OgZuRPiKHfvksM8mIWLQ/EsGHfFNw7vc.jpg?size=1280x1280&amp;quality=95&amp;sign=02e21a2857d2a47ee8ddd79756acaa1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5" y="1005713"/>
            <a:ext cx="5429142" cy="542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3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131">
        <p:blinds dir="vert"/>
      </p:transition>
    </mc:Choice>
    <mc:Fallback xmlns="">
      <p:transition spd="slow" advTm="7131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89893"/>
            <a:ext cx="12192000" cy="7037786"/>
            <a:chOff x="0" y="-89893"/>
            <a:chExt cx="12192000" cy="70377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2"/>
            <a:stretch/>
          </p:blipFill>
          <p:spPr>
            <a:xfrm>
              <a:off x="6000788" y="-89893"/>
              <a:ext cx="6191212" cy="7037786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675" y="476672"/>
            <a:ext cx="4655238" cy="60486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Муниципальная правовая школа </a:t>
            </a:r>
            <a:r>
              <a:rPr lang="ru-RU" sz="3200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по профилактике экстремизма среди молодежи – мероприятия по профилактике экстремистских проявлений в молодежной среде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908720"/>
            <a:ext cx="5268028" cy="52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76">
        <p:circle/>
      </p:transition>
    </mc:Choice>
    <mc:Fallback xmlns="">
      <p:transition spd="slow" advTm="667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67220" y="-27386"/>
            <a:ext cx="12359220" cy="7037786"/>
            <a:chOff x="-167220" y="-27386"/>
            <a:chExt cx="12359220" cy="70377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2"/>
            <a:stretch/>
          </p:blipFill>
          <p:spPr>
            <a:xfrm>
              <a:off x="-167220" y="-27386"/>
              <a:ext cx="6191212" cy="7037786"/>
            </a:xfrm>
            <a:prstGeom prst="rect">
              <a:avLst/>
            </a:prstGeom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59896" y="1052736"/>
            <a:ext cx="6217568" cy="4464496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КиберПатруль</a:t>
            </a:r>
            <a:r>
              <a:rPr lang="ru-RU" sz="4400" b="1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4400" dirty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 поиск в сети Интернет сайтов, содержащих информацию о продаже наркотических средств</a:t>
            </a:r>
          </a:p>
          <a:p>
            <a:endParaRPr lang="ru-RU" sz="4400" dirty="0">
              <a:solidFill>
                <a:schemeClr val="bg1"/>
              </a:solidFill>
              <a:latin typeface="Golos Text VF" panose="020B0503020202020204" pitchFamily="34" charset="0"/>
              <a:ea typeface="Golos Text VF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985" y="2131960"/>
            <a:ext cx="5046802" cy="27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83">
        <p:split orient="vert"/>
      </p:transition>
    </mc:Choice>
    <mc:Fallback xmlns="">
      <p:transition spd="slow" advTm="66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486" y="113822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55.userapi.com/c858120/v858120604/d71d5/vWJwW5UBEs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4" y="480011"/>
            <a:ext cx="4114534" cy="27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60.userapi.com/c850016/v850016162/daffa/ldbennFLZ1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04664"/>
            <a:ext cx="4358645" cy="29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75.userapi.com/impg/tPU30pVL3fByepjdAMgkWepustMpo1sXXwS9zg/dAtz-ZdjIxc.jpg?size=1280x853&amp;quality=96&amp;sign=ca7df1715ee6ae9876bc9cb6e063c01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3581213"/>
            <a:ext cx="4251697" cy="283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7.userapi.com/impg/rsyGVghID1wTTPQi0O1-bkQJThgVcCkqrjsTgQ/5jOrfVfbVaQ.jpg?size=1280x853&amp;quality=96&amp;sign=e22bd86e1f01c206df5b90e305b7f23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610316"/>
            <a:ext cx="4208026" cy="28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28" y="4826935"/>
            <a:ext cx="1097074" cy="107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0112" y="2786872"/>
            <a:ext cx="318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Молодежные форумы</a:t>
            </a:r>
            <a:endParaRPr lang="ru-RU" sz="3600" b="1" dirty="0">
              <a:solidFill>
                <a:srgbClr val="F29207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49" y="1126954"/>
            <a:ext cx="1097074" cy="1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9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931">
        <p15:prstTrans prst="curtains"/>
      </p:transition>
    </mc:Choice>
    <mc:Fallback xmlns="">
      <p:transition spd="slow" advTm="69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5461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658698"/>
            <a:ext cx="5472608" cy="4712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782938"/>
            <a:ext cx="4464496" cy="4464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1784" y="246967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err="1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ДОБРО.ру</a:t>
            </a:r>
            <a:endParaRPr lang="ru-RU" sz="600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2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952" y="1301590"/>
            <a:ext cx="7924800" cy="78581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координаты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510" y="372878"/>
            <a:ext cx="11790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Официальный </a:t>
            </a:r>
            <a:r>
              <a:rPr lang="ru-RU" sz="3600" b="1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сайт</a:t>
            </a:r>
          </a:p>
          <a:p>
            <a:pPr algn="ctr"/>
            <a:r>
              <a:rPr lang="en-US" sz="3600" b="1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https://kdmmurom.ru/</a:t>
            </a:r>
            <a:endParaRPr lang="ru-RU" sz="3600" b="1" dirty="0">
              <a:solidFill>
                <a:srgbClr val="3F235D"/>
              </a:solidFill>
              <a:latin typeface="Golos Text VF" panose="020B0503020202020204" pitchFamily="34" charset="0"/>
              <a:ea typeface="Golos Text VF" panose="020B05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3" y="1754549"/>
            <a:ext cx="4041701" cy="4041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253" y="2263094"/>
            <a:ext cx="7085236" cy="3024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429">
        <p15:prstTrans prst="pageCurlDouble"/>
      </p:transition>
    </mc:Choice>
    <mc:Fallback xmlns="">
      <p:transition spd="slow" advTm="94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67220" y="-27386"/>
            <a:ext cx="12359220" cy="7037786"/>
            <a:chOff x="-167220" y="-27386"/>
            <a:chExt cx="12359220" cy="703778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2"/>
            <a:stretch/>
          </p:blipFill>
          <p:spPr>
            <a:xfrm>
              <a:off x="-167220" y="-27386"/>
              <a:ext cx="6191212" cy="7037786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260648"/>
            <a:ext cx="10515600" cy="989459"/>
          </a:xfrm>
        </p:spPr>
        <p:txBody>
          <a:bodyPr/>
          <a:lstStyle/>
          <a:p>
            <a:r>
              <a:rPr lang="ru-RU" dirty="0" smtClean="0">
                <a:solidFill>
                  <a:srgbClr val="3F235D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Сообщества</a:t>
            </a:r>
            <a:r>
              <a:rPr lang="ru-RU" dirty="0" smtClean="0">
                <a:latin typeface="Golos Text Medium" panose="020B0603020202020204" pitchFamily="34" charset="0"/>
                <a:ea typeface="Golos Text Medium" panose="020B0603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Вконтакте</a:t>
            </a:r>
            <a:endParaRPr lang="ru-RU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392" y="1310700"/>
            <a:ext cx="4302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29207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https://vk.com/molodej_muroma</a:t>
            </a:r>
            <a:endParaRPr lang="ru-RU" sz="2000" dirty="0">
              <a:solidFill>
                <a:srgbClr val="F29207"/>
              </a:solidFill>
              <a:latin typeface="Golos Text VF" panose="020B0503020202020204" pitchFamily="34" charset="0"/>
              <a:ea typeface="Golos Text VF" panose="020B05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738196"/>
            <a:ext cx="2438400" cy="243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636912"/>
            <a:ext cx="3485954" cy="3485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4112" y="1944349"/>
            <a:ext cx="3773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29207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https://vk.com/muromdobro</a:t>
            </a:r>
            <a:endParaRPr lang="ru-RU" sz="2000" dirty="0">
              <a:solidFill>
                <a:srgbClr val="F29207"/>
              </a:solidFill>
              <a:latin typeface="Golos Text VF" panose="020B0503020202020204" pitchFamily="34" charset="0"/>
              <a:ea typeface="Golos Text VF" panose="020B05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4572000"/>
            <a:ext cx="24384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3289" y="4174243"/>
            <a:ext cx="359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29207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https://vk.com/kdmmurom</a:t>
            </a:r>
            <a:endParaRPr lang="ru-RU" sz="2000" dirty="0">
              <a:solidFill>
                <a:srgbClr val="F29207"/>
              </a:solidFill>
              <a:latin typeface="Golos Text VF" panose="020B0503020202020204" pitchFamily="34" charset="0"/>
              <a:ea typeface="Golos Text VF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7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143818"/>
            <a:ext cx="12192000" cy="7037786"/>
            <a:chOff x="0" y="-143820"/>
            <a:chExt cx="12192000" cy="703778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2"/>
            <a:stretch/>
          </p:blipFill>
          <p:spPr>
            <a:xfrm>
              <a:off x="5996050" y="-143820"/>
              <a:ext cx="6191212" cy="7037786"/>
            </a:xfrm>
            <a:prstGeom prst="rect">
              <a:avLst/>
            </a:prstGeom>
          </p:spPr>
        </p:pic>
      </p:grpSp>
      <p:pic>
        <p:nvPicPr>
          <p:cNvPr id="9" name="Picture 2" descr="http://xn--24-7lcajlu.xn--p1ai/uploads/posts/2016-09/1474468271_00221.mts.still013.jpg"/>
          <p:cNvPicPr>
            <a:picLocks noChangeAspect="1" noChangeArrowheads="1"/>
          </p:cNvPicPr>
          <p:nvPr/>
        </p:nvPicPr>
        <p:blipFill rotWithShape="1">
          <a:blip r:embed="rId5" cstate="print"/>
          <a:srcRect l="4610" r="5498"/>
          <a:stretch/>
        </p:blipFill>
        <p:spPr bwMode="auto">
          <a:xfrm>
            <a:off x="189713" y="2535386"/>
            <a:ext cx="5616624" cy="35146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545375" y="404664"/>
            <a:ext cx="5092562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Мы находимся по адресу</a:t>
            </a:r>
            <a:r>
              <a:rPr lang="ru-RU" sz="3200" dirty="0" smtClean="0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ru-RU" sz="3200" dirty="0" smtClean="0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ул.Октябрьская</a:t>
            </a:r>
            <a:r>
              <a:rPr lang="ru-RU" sz="3200" b="1" dirty="0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, д.40</a:t>
            </a:r>
            <a:br>
              <a:rPr lang="ru-RU" sz="3200" b="1" dirty="0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29815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(парк «Молодежный», здание планетария)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2289" y="4318704"/>
            <a:ext cx="42787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Контактные телефоны</a:t>
            </a:r>
            <a:r>
              <a:rPr lang="ru-RU" sz="28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 7-45-47</a:t>
            </a:r>
          </a:p>
          <a:p>
            <a:pPr algn="ctr"/>
            <a:r>
              <a:rPr lang="ru-RU" sz="28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7-45-48</a:t>
            </a:r>
          </a:p>
          <a:p>
            <a:endParaRPr lang="ru-RU" sz="2800" dirty="0">
              <a:solidFill>
                <a:srgbClr val="F29815"/>
              </a:solidFill>
              <a:latin typeface="Golos Text VF" panose="020B0503020202020204" pitchFamily="34" charset="0"/>
              <a:ea typeface="Golos Text VF" panose="020B05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31" y="724508"/>
            <a:ext cx="3048006" cy="11551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60648"/>
            <a:ext cx="1928255" cy="19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2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203">
        <p15:prstTrans prst="airplane"/>
      </p:transition>
    </mc:Choice>
    <mc:Fallback xmlns="">
      <p:transition spd="slow" advTm="72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-167220" y="-27386"/>
            <a:ext cx="12359220" cy="7037786"/>
            <a:chOff x="-167220" y="-27386"/>
            <a:chExt cx="12359220" cy="703778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42"/>
            <a:stretch/>
          </p:blipFill>
          <p:spPr>
            <a:xfrm>
              <a:off x="-167220" y="-27386"/>
              <a:ext cx="6191212" cy="7037786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21509"/>
            <a:ext cx="9505056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НАПРАВЛЕНИЯ</a:t>
            </a:r>
            <a:r>
              <a:rPr lang="ru-RU" sz="4000" b="1" dirty="0" smtClean="0">
                <a:solidFill>
                  <a:schemeClr val="bg1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  ДЕЯТЕЛЬНОСТИ</a:t>
            </a:r>
            <a:endParaRPr lang="ru-RU" sz="4000" b="1" dirty="0">
              <a:solidFill>
                <a:schemeClr val="bg1"/>
              </a:solidFill>
              <a:latin typeface="Golos Text VF" panose="020B0503020202020204" pitchFamily="34" charset="0"/>
              <a:ea typeface="Golos Text VF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6312655" y="3063182"/>
            <a:ext cx="5688000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300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Golos Text" panose="020B0503020202020204" pitchFamily="34" charset="0"/>
                <a:ea typeface="Golos Text" panose="020B0503020202020204" pitchFamily="34" charset="0"/>
              </a:rPr>
              <a:t>Медицинское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191344" y="1804173"/>
            <a:ext cx="5688192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Golos Text" panose="020B0503020202020204" pitchFamily="34" charset="0"/>
                <a:ea typeface="Golos Text" panose="020B0503020202020204" pitchFamily="34" charset="0"/>
              </a:rPr>
              <a:t>Патриотическое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91536" y="4395406"/>
            <a:ext cx="5688000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Golos Text" panose="020B0503020202020204" pitchFamily="34" charset="0"/>
                <a:ea typeface="Golos Text" panose="020B0503020202020204" pitchFamily="34" charset="0"/>
              </a:rPr>
              <a:t>Экологическое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6295531" y="4395406"/>
            <a:ext cx="5688000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300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Golos Text" panose="020B0503020202020204" pitchFamily="34" charset="0"/>
                <a:ea typeface="Golos Text" panose="020B0503020202020204" pitchFamily="34" charset="0"/>
              </a:rPr>
              <a:t>Спортивное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6271215" y="1804173"/>
            <a:ext cx="5688000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300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Golos Text" panose="020B0503020202020204" pitchFamily="34" charset="0"/>
                <a:ea typeface="Golos Text" panose="020B0503020202020204" pitchFamily="34" charset="0"/>
              </a:rPr>
              <a:t>Событийное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91536" y="3063182"/>
            <a:ext cx="5688000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Golos Text" panose="020B0503020202020204" pitchFamily="34" charset="0"/>
                <a:ea typeface="Golos Text" panose="020B0503020202020204" pitchFamily="34" charset="0"/>
              </a:rPr>
              <a:t>Социальное </a:t>
            </a:r>
            <a:r>
              <a:rPr lang="ru-RU" sz="2800" dirty="0" err="1" smtClean="0">
                <a:latin typeface="Golos Text" panose="020B0503020202020204" pitchFamily="34" charset="0"/>
                <a:ea typeface="Golos Text" panose="020B0503020202020204" pitchFamily="34" charset="0"/>
              </a:rPr>
              <a:t>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3252000" y="5626703"/>
            <a:ext cx="5688000" cy="684000"/>
          </a:xfrm>
          <a:custGeom>
            <a:avLst/>
            <a:gdLst>
              <a:gd name="connsiteX0" fmla="*/ 0 w 3291840"/>
              <a:gd name="connsiteY0" fmla="*/ 81920 h 491512"/>
              <a:gd name="connsiteX1" fmla="*/ 81920 w 3291840"/>
              <a:gd name="connsiteY1" fmla="*/ 0 h 491512"/>
              <a:gd name="connsiteX2" fmla="*/ 3209920 w 3291840"/>
              <a:gd name="connsiteY2" fmla="*/ 0 h 491512"/>
              <a:gd name="connsiteX3" fmla="*/ 3291840 w 3291840"/>
              <a:gd name="connsiteY3" fmla="*/ 81920 h 491512"/>
              <a:gd name="connsiteX4" fmla="*/ 3291840 w 3291840"/>
              <a:gd name="connsiteY4" fmla="*/ 409592 h 491512"/>
              <a:gd name="connsiteX5" fmla="*/ 3209920 w 3291840"/>
              <a:gd name="connsiteY5" fmla="*/ 491512 h 491512"/>
              <a:gd name="connsiteX6" fmla="*/ 81920 w 3291840"/>
              <a:gd name="connsiteY6" fmla="*/ 491512 h 491512"/>
              <a:gd name="connsiteX7" fmla="*/ 0 w 3291840"/>
              <a:gd name="connsiteY7" fmla="*/ 409592 h 491512"/>
              <a:gd name="connsiteX8" fmla="*/ 0 w 3291840"/>
              <a:gd name="connsiteY8" fmla="*/ 81920 h 49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491512">
                <a:moveTo>
                  <a:pt x="0" y="81920"/>
                </a:moveTo>
                <a:cubicBezTo>
                  <a:pt x="0" y="36677"/>
                  <a:pt x="36677" y="0"/>
                  <a:pt x="81920" y="0"/>
                </a:cubicBezTo>
                <a:lnTo>
                  <a:pt x="3209920" y="0"/>
                </a:lnTo>
                <a:cubicBezTo>
                  <a:pt x="3255163" y="0"/>
                  <a:pt x="3291840" y="36677"/>
                  <a:pt x="3291840" y="81920"/>
                </a:cubicBezTo>
                <a:lnTo>
                  <a:pt x="3291840" y="409592"/>
                </a:lnTo>
                <a:cubicBezTo>
                  <a:pt x="3291840" y="454835"/>
                  <a:pt x="3255163" y="491512"/>
                  <a:pt x="3209920" y="491512"/>
                </a:cubicBezTo>
                <a:lnTo>
                  <a:pt x="81920" y="491512"/>
                </a:lnTo>
                <a:cubicBezTo>
                  <a:pt x="36677" y="491512"/>
                  <a:pt x="0" y="454835"/>
                  <a:pt x="0" y="409592"/>
                </a:cubicBezTo>
                <a:lnTo>
                  <a:pt x="0" y="81920"/>
                </a:lnTo>
                <a:close/>
              </a:path>
            </a:pathLst>
          </a:custGeom>
          <a:solidFill>
            <a:srgbClr val="F2920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74" tIns="58284" rIns="92574" bIns="58284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err="1">
                <a:latin typeface="Golos Text" panose="020B0503020202020204" pitchFamily="34" charset="0"/>
                <a:ea typeface="Golos Text" panose="020B0503020202020204" pitchFamily="34" charset="0"/>
              </a:rPr>
              <a:t>Медиаволонтёрство</a:t>
            </a:r>
            <a:endParaRPr lang="ru-RU" sz="2800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0616738" y="-27386"/>
            <a:ext cx="1383917" cy="1728193"/>
            <a:chOff x="10616738" y="-27386"/>
            <a:chExt cx="1383917" cy="1728193"/>
          </a:xfrm>
        </p:grpSpPr>
        <p:sp>
          <p:nvSpPr>
            <p:cNvPr id="3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088" y="120904"/>
              <a:ext cx="1098552" cy="1075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476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66" y="312187"/>
            <a:ext cx="9740287" cy="884565"/>
          </a:xfrm>
          <a:solidFill>
            <a:srgbClr val="F29207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Патриотическое </a:t>
            </a:r>
            <a:r>
              <a:rPr lang="ru-RU" sz="4800" b="1" dirty="0" err="1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волонтёрство</a:t>
            </a:r>
            <a:endParaRPr lang="ru-RU" sz="180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xn--90abhd2amfbbjkx2jf6f.xn--p1ai/upload/images/demo/menu/logo.svg"/>
          <p:cNvSpPr>
            <a:spLocks noChangeAspect="1" noChangeArrowheads="1"/>
          </p:cNvSpPr>
          <p:nvPr/>
        </p:nvSpPr>
        <p:spPr bwMode="auto">
          <a:xfrm>
            <a:off x="170536" y="-11773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724" y="5403681"/>
            <a:ext cx="3655034" cy="126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9491" r="10635"/>
          <a:stretch/>
        </p:blipFill>
        <p:spPr>
          <a:xfrm>
            <a:off x="7725130" y="2132856"/>
            <a:ext cx="4158455" cy="2928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82" y="2132856"/>
            <a:ext cx="3726387" cy="2794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1126" y="213285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Сохраняя </a:t>
            </a:r>
            <a:r>
              <a:rPr lang="ru-RU" sz="2400" dirty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историческую память, мы обеспечиваем связь между прошлыми и будущими поколениями</a:t>
            </a:r>
            <a:endParaRPr lang="ru-RU" sz="1000" dirty="0">
              <a:solidFill>
                <a:srgbClr val="F29815"/>
              </a:solidFill>
              <a:latin typeface="Golos Text VF" panose="020B0503020202020204" pitchFamily="34" charset="0"/>
              <a:ea typeface="Golos Text VF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616738" y="-27386"/>
            <a:ext cx="1383917" cy="1728193"/>
            <a:chOff x="10616738" y="-27386"/>
            <a:chExt cx="1383917" cy="1728193"/>
          </a:xfrm>
        </p:grpSpPr>
        <p:sp>
          <p:nvSpPr>
            <p:cNvPr id="13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088" y="120904"/>
              <a:ext cx="1098552" cy="1075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618711"/>
      </p:ext>
    </p:extLst>
  </p:cSld>
  <p:clrMapOvr>
    <a:masterClrMapping/>
  </p:clrMapOvr>
  <p:transition spd="slow" advTm="6339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491095" y="2003086"/>
            <a:ext cx="5784667" cy="37359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3F235D"/>
              </a:solidFill>
              <a:latin typeface="Golos Text VF" panose="020B0503020202020204" pitchFamily="34" charset="0"/>
              <a:ea typeface="Golos Text VF" panose="020B0503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Добровольческая </a:t>
            </a:r>
            <a:r>
              <a:rPr lang="ru-RU" sz="32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деятельность направленная на оказание помощи в организации и проведении значимых мероприятий различного уровня</a:t>
            </a:r>
          </a:p>
        </p:txBody>
      </p:sp>
      <p:pic>
        <p:nvPicPr>
          <p:cNvPr id="4098" name="Picture 2" descr="https://sun9-22.userapi.com/impg/MgWMgajtfqZhuKKI6kRryF9IDbYJbizoxpY-8g/_zayhC3R4xc.jpg?size=1280x853&amp;quality=95&amp;sign=ef6900ba5b55b749f1f476c7698dbe4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02977"/>
            <a:ext cx="6311504" cy="4206026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0569893" y="-51037"/>
            <a:ext cx="1477605" cy="1751844"/>
            <a:chOff x="10569893" y="-51037"/>
            <a:chExt cx="1477605" cy="1751844"/>
          </a:xfrm>
        </p:grpSpPr>
        <p:sp>
          <p:nvSpPr>
            <p:cNvPr id="7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235D"/>
            </a:solidFill>
            <a:ln>
              <a:solidFill>
                <a:srgbClr val="3F2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893" y="-51037"/>
              <a:ext cx="1477605" cy="147760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15144" y="317928"/>
            <a:ext cx="9396932" cy="923330"/>
          </a:xfrm>
          <a:prstGeom prst="rect">
            <a:avLst/>
          </a:prstGeom>
          <a:solidFill>
            <a:srgbClr val="3F235D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Событийное </a:t>
            </a:r>
            <a:r>
              <a:rPr lang="ru-RU" sz="5400" b="1" dirty="0" err="1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волонтёрство</a:t>
            </a:r>
            <a:endParaRPr lang="ru-RU" sz="5400" dirty="0">
              <a:solidFill>
                <a:srgbClr val="F29207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41" y="229844"/>
            <a:ext cx="9351829" cy="1022824"/>
          </a:xfrm>
          <a:solidFill>
            <a:srgbClr val="F29207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Социальное </a:t>
            </a:r>
            <a:r>
              <a:rPr lang="ru-RU" sz="5400" b="1" dirty="0" err="1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волонтёрство</a:t>
            </a:r>
            <a:endParaRPr lang="ru-RU" sz="5400" b="1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pic>
        <p:nvPicPr>
          <p:cNvPr id="5122" name="Picture 2" descr="https://sun9-16.userapi.com/impg/jvROyDKE2AuG4vJFU9tz2_K3D1aLDFXtKaJhYg/7zVdn3QZ3JM.jpg?size=1080x1080&amp;quality=96&amp;sign=c9bbf10ad03cd893e74b44696c4e3b6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2" y="2060848"/>
            <a:ext cx="3677443" cy="3677443"/>
          </a:xfrm>
          <a:prstGeom prst="rect">
            <a:avLst/>
          </a:prstGeom>
          <a:noFill/>
          <a:effectLst>
            <a:glow rad="1041400">
              <a:schemeClr val="bg1">
                <a:alpha val="2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9.userapi.com/impg/zvUPg0I8VhYorleSNFoyqRyICbZaKJEbuyX4Wg/AAGGyoM51E0.jpg?size=1080x1080&amp;quality=96&amp;sign=f6d2e467ae7e8e947ca08e6fed42b6d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485" y="2069165"/>
            <a:ext cx="3669126" cy="3669126"/>
          </a:xfrm>
          <a:prstGeom prst="rect">
            <a:avLst/>
          </a:prstGeom>
          <a:noFill/>
          <a:effectLst>
            <a:glow rad="1041400">
              <a:schemeClr val="bg1">
                <a:alpha val="2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616738" y="-27386"/>
            <a:ext cx="1383917" cy="1728193"/>
            <a:chOff x="10616738" y="-27386"/>
            <a:chExt cx="1383917" cy="1728193"/>
          </a:xfrm>
        </p:grpSpPr>
        <p:sp>
          <p:nvSpPr>
            <p:cNvPr id="7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088" y="120904"/>
              <a:ext cx="1098552" cy="10758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355747" y="2321971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29207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Д</a:t>
            </a:r>
            <a:r>
              <a:rPr lang="ru-RU" sz="2400" dirty="0" smtClean="0">
                <a:solidFill>
                  <a:srgbClr val="F29207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еятельность</a:t>
            </a:r>
            <a:r>
              <a:rPr lang="ru-RU" sz="2400" dirty="0">
                <a:solidFill>
                  <a:srgbClr val="F29207"/>
                </a:solidFill>
                <a:latin typeface="Golos Text VF" panose="020B0503020202020204" pitchFamily="34" charset="0"/>
                <a:ea typeface="Golos Text VF" panose="020B0503020202020204" pitchFamily="34" charset="0"/>
              </a:rPr>
              <a:t>, направленная на оказание помощи, прежде всего, незащищенным слоям населения, нуждающимся во внимании и (или) постоянном уходе</a:t>
            </a:r>
          </a:p>
        </p:txBody>
      </p:sp>
    </p:spTree>
    <p:extLst>
      <p:ext uri="{BB962C8B-B14F-4D97-AF65-F5344CB8AC3E}">
        <p14:creationId xmlns:p14="http://schemas.microsoft.com/office/powerpoint/2010/main" val="208274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31" y="332942"/>
            <a:ext cx="9540242" cy="1059172"/>
          </a:xfrm>
          <a:solidFill>
            <a:srgbClr val="3F235D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4800" b="1" spc="100" dirty="0" smtClean="0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Медицинское </a:t>
            </a:r>
            <a:r>
              <a:rPr lang="ru-RU" sz="4800" b="1" spc="100" dirty="0" err="1" smtClean="0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волонтёрство</a:t>
            </a:r>
            <a:endParaRPr lang="ru-RU" sz="6000" b="1" dirty="0">
              <a:solidFill>
                <a:srgbClr val="F29207"/>
              </a:solidFill>
              <a:latin typeface="Golos Text Medium" panose="020B0603020202020204" pitchFamily="34" charset="0"/>
              <a:ea typeface="Golos Text Medium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931" y="2431999"/>
            <a:ext cx="4077571" cy="2716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754" y="2246762"/>
            <a:ext cx="2857500" cy="1028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27241" b="19934"/>
          <a:stretch/>
        </p:blipFill>
        <p:spPr>
          <a:xfrm>
            <a:off x="7895328" y="2350932"/>
            <a:ext cx="3917690" cy="2761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85" y="5095136"/>
            <a:ext cx="2443200" cy="16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8738" y="1876975"/>
            <a:ext cx="3193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1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Возрождение </a:t>
            </a:r>
            <a:r>
              <a:rPr lang="ru-RU" sz="2400" spc="1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традиций милосердия и оказание помощи практическому здравоохранению</a:t>
            </a:r>
            <a:endParaRPr lang="ru-RU" sz="2400" dirty="0">
              <a:solidFill>
                <a:srgbClr val="3F235D"/>
              </a:solidFill>
              <a:latin typeface="Golos Text VF" panose="020B0503020202020204" pitchFamily="34" charset="0"/>
              <a:ea typeface="Golos Text VF" panose="020B0503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569893" y="-51037"/>
            <a:ext cx="1477605" cy="1751844"/>
            <a:chOff x="10569893" y="-51037"/>
            <a:chExt cx="1477605" cy="1751844"/>
          </a:xfrm>
        </p:grpSpPr>
        <p:sp>
          <p:nvSpPr>
            <p:cNvPr id="12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235D"/>
            </a:solidFill>
            <a:ln>
              <a:solidFill>
                <a:srgbClr val="3F2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893" y="-51037"/>
              <a:ext cx="1477605" cy="147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61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107">
        <p15:prstTrans prst="drape"/>
      </p:transition>
    </mc:Choice>
    <mc:Fallback xmlns="">
      <p:transition spd="slow" advTm="71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7" y="-27386"/>
            <a:ext cx="12240686" cy="6885386"/>
          </a:xfrm>
          <a:prstGeom prst="rect">
            <a:avLst/>
          </a:prstGeom>
        </p:spPr>
      </p:pic>
      <p:pic>
        <p:nvPicPr>
          <p:cNvPr id="2050" name="Picture 2" descr="https://sun9-42.userapi.com/impg/zFnAx61h3scQcp2QOYIhOHs3fU8JzQjsIVaBfg/OZoNSNvOIYU.jpg?size=1280x1280&amp;quality=95&amp;sign=4e290914652b3877b7135dda5591d99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6792"/>
            <a:ext cx="5003243" cy="5003243"/>
          </a:xfrm>
          <a:prstGeom prst="rect">
            <a:avLst/>
          </a:prstGeom>
          <a:noFill/>
          <a:effectLst>
            <a:glow rad="1003300">
              <a:schemeClr val="bg1">
                <a:alpha val="2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313166" y="312187"/>
            <a:ext cx="9740287" cy="884565"/>
          </a:xfrm>
          <a:prstGeom prst="rect">
            <a:avLst/>
          </a:prstGeom>
          <a:solidFill>
            <a:srgbClr val="F29207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Экологическое </a:t>
            </a:r>
            <a:r>
              <a:rPr lang="ru-RU" sz="4800" b="1" dirty="0" err="1" smtClean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волонтёрство</a:t>
            </a:r>
            <a:endParaRPr lang="ru-RU" sz="180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616738" y="-27386"/>
            <a:ext cx="1383917" cy="1728193"/>
            <a:chOff x="10616738" y="-27386"/>
            <a:chExt cx="1383917" cy="1728193"/>
          </a:xfrm>
        </p:grpSpPr>
        <p:sp>
          <p:nvSpPr>
            <p:cNvPr id="7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088" y="120904"/>
              <a:ext cx="1098552" cy="107584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240017" y="2288698"/>
            <a:ext cx="56166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ru-RU" sz="2800" dirty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, направленная на помощь природе. </a:t>
            </a:r>
            <a:endParaRPr lang="ru-RU" sz="2800" dirty="0" smtClean="0">
              <a:solidFill>
                <a:srgbClr val="F29815"/>
              </a:solidFill>
              <a:latin typeface="Golos Text VF" panose="020B0503020202020204" pitchFamily="34" charset="0"/>
              <a:ea typeface="Golos Text VF" panose="020B05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Основано </a:t>
            </a:r>
            <a:r>
              <a:rPr lang="ru-RU" sz="2800" dirty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как на прямой, так и на косвенной деятельности, позволяющей установить </a:t>
            </a:r>
            <a:r>
              <a:rPr lang="ru-RU" sz="2800" dirty="0" smtClean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принципы </a:t>
            </a:r>
            <a:r>
              <a:rPr lang="ru-RU" sz="2800" dirty="0">
                <a:solidFill>
                  <a:srgbClr val="F29815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и улучшения в сохранении окружающей среды. </a:t>
            </a:r>
            <a:endParaRPr lang="ru-RU" sz="1050" dirty="0">
              <a:solidFill>
                <a:srgbClr val="F29815"/>
              </a:solidFill>
              <a:latin typeface="Golos Text VF" panose="020B0503020202020204" pitchFamily="34" charset="0"/>
              <a:ea typeface="Golos Text VF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572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396" y="1820972"/>
            <a:ext cx="4760249" cy="4760249"/>
          </a:xfrm>
          <a:prstGeom prst="rect">
            <a:avLst/>
          </a:prstGeom>
          <a:effectLst>
            <a:glow rad="990600">
              <a:srgbClr val="3F235D">
                <a:alpha val="20000"/>
              </a:srgb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15144" y="317928"/>
            <a:ext cx="9396932" cy="923330"/>
          </a:xfrm>
          <a:prstGeom prst="rect">
            <a:avLst/>
          </a:prstGeom>
          <a:solidFill>
            <a:srgbClr val="3F235D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Спортивное </a:t>
            </a:r>
            <a:r>
              <a:rPr lang="ru-RU" sz="5400" b="1" dirty="0" err="1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волонтёрство</a:t>
            </a:r>
            <a:endParaRPr lang="ru-RU" sz="5400" dirty="0">
              <a:solidFill>
                <a:srgbClr val="F29207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569893" y="-51037"/>
            <a:ext cx="1477605" cy="1751844"/>
            <a:chOff x="10569893" y="-51037"/>
            <a:chExt cx="1477605" cy="1751844"/>
          </a:xfrm>
        </p:grpSpPr>
        <p:sp>
          <p:nvSpPr>
            <p:cNvPr id="7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235D"/>
            </a:solidFill>
            <a:ln>
              <a:solidFill>
                <a:srgbClr val="3F2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893" y="-51037"/>
              <a:ext cx="1477605" cy="1477605"/>
            </a:xfrm>
            <a:prstGeom prst="rect">
              <a:avLst/>
            </a:prstGeom>
          </p:spPr>
        </p:pic>
      </p:grpSp>
      <p:sp>
        <p:nvSpPr>
          <p:cNvPr id="9" name="Объект 5"/>
          <p:cNvSpPr txBox="1">
            <a:spLocks/>
          </p:cNvSpPr>
          <p:nvPr/>
        </p:nvSpPr>
        <p:spPr>
          <a:xfrm>
            <a:off x="191344" y="2253043"/>
            <a:ext cx="5784667" cy="3735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ru-RU" sz="32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, связанная с участием в организации </a:t>
            </a: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проведении физкультурных и спортивных </a:t>
            </a: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мероприятий, </a:t>
            </a:r>
            <a:r>
              <a:rPr lang="ru-RU" sz="32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проектов и </a:t>
            </a:r>
            <a:r>
              <a:rPr lang="ru-RU" sz="32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программ </a:t>
            </a:r>
            <a:r>
              <a:rPr lang="ru-RU" sz="32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по популяризации спорта и пропаганде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9938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59796" y="1540943"/>
            <a:ext cx="3611497" cy="3142384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sz="2600" dirty="0">
                <a:solidFill>
                  <a:srgbClr val="3F235D"/>
                </a:solidFill>
                <a:latin typeface="Golos Text VF" panose="020B0503020202020204" pitchFamily="34" charset="0"/>
                <a:ea typeface="Golos Text VF" panose="020B0503020202020204" pitchFamily="34" charset="0"/>
                <a:cs typeface="Times New Roman" panose="02020603050405020304" pitchFamily="18" charset="0"/>
              </a:rPr>
              <a:t>молодых создателей медиа-контента и освещение добровольческой деятельности</a:t>
            </a:r>
          </a:p>
        </p:txBody>
      </p:sp>
      <p:pic>
        <p:nvPicPr>
          <p:cNvPr id="20486" name="Picture 6" descr="https://pbs.twimg.com/media/ECbD5RfX4AYCh6S.jpg:large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852" y="4437731"/>
            <a:ext cx="2664296" cy="2664296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900327" y="328189"/>
            <a:ext cx="6718938" cy="884565"/>
          </a:xfrm>
          <a:prstGeom prst="rect">
            <a:avLst/>
          </a:prstGeom>
          <a:solidFill>
            <a:srgbClr val="3F235D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800" b="1" dirty="0" err="1" smtClean="0">
                <a:solidFill>
                  <a:srgbClr val="F29207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Times New Roman" panose="02020603050405020304" pitchFamily="18" charset="0"/>
              </a:rPr>
              <a:t>Медиаволонтёрство</a:t>
            </a:r>
            <a:endParaRPr lang="ru-RU" sz="1800" dirty="0">
              <a:solidFill>
                <a:srgbClr val="F29207"/>
              </a:solidFill>
              <a:latin typeface="Golos Text Medium" panose="020B0603020202020204" pitchFamily="34" charset="0"/>
              <a:ea typeface="Golos Text Medium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1-94.userapi.com/impg/PJWPnEndxq63Qb4zqYKhtuCDDr0K_YZ97ohgFA/Z3ZcKhlg-tk.jpg?size=1280x1280&amp;quality=95&amp;sign=bf3d40e586a0e9d65e03546cc261c5f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2" y="1916832"/>
            <a:ext cx="3647728" cy="36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0569893" y="-51037"/>
            <a:ext cx="1477605" cy="1751844"/>
            <a:chOff x="10569893" y="-51037"/>
            <a:chExt cx="1477605" cy="1751844"/>
          </a:xfrm>
        </p:grpSpPr>
        <p:sp>
          <p:nvSpPr>
            <p:cNvPr id="14" name="Прямоугольник с одним вырезанным углом 2"/>
            <p:cNvSpPr/>
            <p:nvPr/>
          </p:nvSpPr>
          <p:spPr>
            <a:xfrm rot="10800000">
              <a:off x="10616738" y="-27386"/>
              <a:ext cx="1383917" cy="1728193"/>
            </a:xfrm>
            <a:custGeom>
              <a:avLst/>
              <a:gdLst>
                <a:gd name="connsiteX0" fmla="*/ 0 w 1440160"/>
                <a:gd name="connsiteY0" fmla="*/ 0 h 1817223"/>
                <a:gd name="connsiteX1" fmla="*/ 720080 w 1440160"/>
                <a:gd name="connsiteY1" fmla="*/ 0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46660 w 1440160"/>
                <a:gd name="connsiteY1" fmla="*/ 204951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593956 w 1440160"/>
                <a:gd name="connsiteY1" fmla="*/ 236482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40160"/>
                <a:gd name="connsiteY0" fmla="*/ 0 h 1817223"/>
                <a:gd name="connsiteX1" fmla="*/ 695281 w 1440160"/>
                <a:gd name="connsiteY1" fmla="*/ 389538 h 1817223"/>
                <a:gd name="connsiteX2" fmla="*/ 1440160 w 1440160"/>
                <a:gd name="connsiteY2" fmla="*/ 720080 h 1817223"/>
                <a:gd name="connsiteX3" fmla="*/ 1440160 w 1440160"/>
                <a:gd name="connsiteY3" fmla="*/ 1817223 h 1817223"/>
                <a:gd name="connsiteX4" fmla="*/ 0 w 1440160"/>
                <a:gd name="connsiteY4" fmla="*/ 1817223 h 1817223"/>
                <a:gd name="connsiteX5" fmla="*/ 0 w 1440160"/>
                <a:gd name="connsiteY5" fmla="*/ 0 h 1817223"/>
                <a:gd name="connsiteX0" fmla="*/ 0 w 1456755"/>
                <a:gd name="connsiteY0" fmla="*/ 0 h 1698817"/>
                <a:gd name="connsiteX1" fmla="*/ 711876 w 1456755"/>
                <a:gd name="connsiteY1" fmla="*/ 271132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59937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  <a:gd name="connsiteX0" fmla="*/ 0 w 1456755"/>
                <a:gd name="connsiteY0" fmla="*/ 0 h 1698817"/>
                <a:gd name="connsiteX1" fmla="*/ 877830 w 1456755"/>
                <a:gd name="connsiteY1" fmla="*/ 374738 h 1698817"/>
                <a:gd name="connsiteX2" fmla="*/ 1456755 w 1456755"/>
                <a:gd name="connsiteY2" fmla="*/ 601674 h 1698817"/>
                <a:gd name="connsiteX3" fmla="*/ 1456755 w 1456755"/>
                <a:gd name="connsiteY3" fmla="*/ 1698817 h 1698817"/>
                <a:gd name="connsiteX4" fmla="*/ 16595 w 1456755"/>
                <a:gd name="connsiteY4" fmla="*/ 1698817 h 1698817"/>
                <a:gd name="connsiteX5" fmla="*/ 0 w 1456755"/>
                <a:gd name="connsiteY5" fmla="*/ 0 h 169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755" h="1698817">
                  <a:moveTo>
                    <a:pt x="0" y="0"/>
                  </a:moveTo>
                  <a:lnTo>
                    <a:pt x="877830" y="374738"/>
                  </a:lnTo>
                  <a:lnTo>
                    <a:pt x="1456755" y="601674"/>
                  </a:lnTo>
                  <a:lnTo>
                    <a:pt x="1456755" y="1698817"/>
                  </a:lnTo>
                  <a:lnTo>
                    <a:pt x="16595" y="1698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235D"/>
            </a:solidFill>
            <a:ln>
              <a:solidFill>
                <a:srgbClr val="3F2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893" y="-51037"/>
              <a:ext cx="1477605" cy="1477605"/>
            </a:xfrm>
            <a:prstGeom prst="rect">
              <a:avLst/>
            </a:prstGeom>
          </p:spPr>
        </p:pic>
      </p:grpSp>
      <p:pic>
        <p:nvPicPr>
          <p:cNvPr id="2054" name="Picture 6" descr="https://sun1-94.userapi.com/impg/XU80rKZjIbQydsTCu4aYK3-kMYuSSzvAkvT0pw/0A6Lxl7sXhY.jpg?size=1280x1280&amp;quality=95&amp;sign=5b67c0636f36ad6d1ade5125d38eb1b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290" y="1916832"/>
            <a:ext cx="3647728" cy="36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6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1605</TotalTime>
  <Words>265</Words>
  <Application>Microsoft Office PowerPoint</Application>
  <PresentationFormat>Широкоэкранный</PresentationFormat>
  <Paragraphs>66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Golos Text</vt:lpstr>
      <vt:lpstr>Golos Text Medium</vt:lpstr>
      <vt:lpstr>Golos Text VF</vt:lpstr>
      <vt:lpstr>Times New Roman</vt:lpstr>
      <vt:lpstr>Тема Office</vt:lpstr>
      <vt:lpstr>Презентация PowerPoint</vt:lpstr>
      <vt:lpstr>НАПРАВЛЕНИЯ  ДЕЯТЕЛЬНОСТИ</vt:lpstr>
      <vt:lpstr>Презентация PowerPoint</vt:lpstr>
      <vt:lpstr>Презентация PowerPoint</vt:lpstr>
      <vt:lpstr>Социальное волонтёрство</vt:lpstr>
      <vt:lpstr>Медицинское волонтёрство</vt:lpstr>
      <vt:lpstr>Презентация PowerPoint</vt:lpstr>
      <vt:lpstr>Презентация PowerPoint</vt:lpstr>
      <vt:lpstr>Поддержка молодых создателей медиа-контента и освещение добровольческой деятельности</vt:lpstr>
      <vt:lpstr>Реализующиеся проекты</vt:lpstr>
      <vt:lpstr>Городской молодежный волонтерский антинаркотический отряд «Альтернатива» - проведение мероприятий по пропаганде ЗОЖ, профилактике вредных привычек</vt:lpstr>
      <vt:lpstr>Муниципальная правовая школа  по профилактике экстремизма среди молодежи – мероприятия по профилактике экстремистских проявлений в молодежной среде</vt:lpstr>
      <vt:lpstr>Презентация PowerPoint</vt:lpstr>
      <vt:lpstr>Обучение </vt:lpstr>
      <vt:lpstr>Презентация PowerPoint</vt:lpstr>
      <vt:lpstr>Наши координаты</vt:lpstr>
      <vt:lpstr>Сообщества Вконтакте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деятельности комитета по делам молодежи администрации  округа Муром</dc:title>
  <dc:creator>Я</dc:creator>
  <cp:lastModifiedBy>User</cp:lastModifiedBy>
  <cp:revision>99</cp:revision>
  <cp:lastPrinted>2023-10-12T10:14:28Z</cp:lastPrinted>
  <dcterms:created xsi:type="dcterms:W3CDTF">2019-09-25T12:27:13Z</dcterms:created>
  <dcterms:modified xsi:type="dcterms:W3CDTF">2023-10-12T12:02:36Z</dcterms:modified>
</cp:coreProperties>
</file>