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20" r:id="rId3"/>
    <p:sldId id="324" r:id="rId4"/>
    <p:sldId id="322" r:id="rId5"/>
    <p:sldId id="323" r:id="rId6"/>
    <p:sldId id="326" r:id="rId7"/>
    <p:sldId id="327" r:id="rId8"/>
    <p:sldId id="328" r:id="rId9"/>
    <p:sldId id="321" r:id="rId10"/>
    <p:sldId id="319" r:id="rId11"/>
    <p:sldId id="309" r:id="rId12"/>
    <p:sldId id="311" r:id="rId13"/>
    <p:sldId id="317" r:id="rId14"/>
  </p:sldIdLst>
  <p:sldSz cx="9906000" cy="6858000" type="A4"/>
  <p:notesSz cx="6888163" cy="100203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12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iFz0FNhcz25HprU8WcTQCN6LFG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2D6"/>
    <a:srgbClr val="FEFACA"/>
    <a:srgbClr val="FEE5BA"/>
    <a:srgbClr val="FBD6B3"/>
    <a:srgbClr val="FDEBBA"/>
    <a:srgbClr val="FACBB1"/>
    <a:srgbClr val="FEF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158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2984870" cy="5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9" y="0"/>
            <a:ext cx="2984870" cy="5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517546"/>
            <a:ext cx="2984870" cy="5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4870" cy="5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6"/>
          </a:xfrm>
          <a:prstGeom prst="rect">
            <a:avLst/>
          </a:prstGeom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8050a35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28050a35a2_0_1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28050a35a2_0_102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300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8050a35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28050a35a2_0_1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28050a35a2_0_102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80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bd7d1508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11bd7d1508c_0_3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1bd7d1508c_0_34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86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8050a35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28050a35a2_0_1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28050a35a2_0_102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35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0" name="Google Shape;680;p35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4870" cy="50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77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bd7d1508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11bd7d1508c_0_3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1bd7d1508c_0_34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08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bd7d1508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g11bd7d1508c_0_34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1bd7d1508c_0_34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812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Социальными партнёрами школы являются все учреждения г. Охи. Со всеми заключены договоры и планы совместной деятельности.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5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8050a35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28050a35a2_0_1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28050a35a2_0_102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46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8050a35a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52475"/>
            <a:ext cx="542448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28050a35a2_0_10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4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28050a35a2_0_102:notes"/>
          <p:cNvSpPr txBox="1">
            <a:spLocks noGrp="1"/>
          </p:cNvSpPr>
          <p:nvPr>
            <p:ph type="sldNum" idx="12"/>
          </p:nvPr>
        </p:nvSpPr>
        <p:spPr>
          <a:xfrm>
            <a:off x="3901699" y="9517546"/>
            <a:ext cx="2985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50" tIns="46225" rIns="92450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60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7264400" y="65087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64602" y="260648"/>
            <a:ext cx="8346927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598628" y="1412776"/>
            <a:ext cx="8112901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536575" y="1600201"/>
            <a:ext cx="47466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5448300" y="1600201"/>
            <a:ext cx="47466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2690018" y="-594518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6061868" y="1993108"/>
            <a:ext cx="5851525" cy="241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150144" y="-338930"/>
            <a:ext cx="5851525" cy="707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ok.ru/tvokha/topic/15438102078192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hyperlink" Target="https://sakh-neftyanik.ru/news/obshchestvo/tretiy-god-ucheniki-shkoly-4-v-okhe-vyrashchivayut-urozhay-i-tsvety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hyperlink" Target="https://sakh-neftyanik.ru/news/gorod/v-okhe-vysadili-sazhentsy-sosny-v-pamyat-o-pogibshikh-letchikakh" TargetMode="Externa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hyperlink" Target="https://ok.ru/tvokha/topic/15430906441661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8;&#1076;&#1096;.&#1088;&#1092;/competition/47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https://t-l.ru/i/n/805/186805/tn_186805_12539158cf6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233" y="27384"/>
            <a:ext cx="91089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532965" y="1741884"/>
            <a:ext cx="704626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Arial"/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Волонтерский (добровольческий)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7200"/>
              <a:buFont typeface="Arial"/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инклюзивный отряд «ДОБРОТВОРЦЫ»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Муниципальное бюджетное общеобразовательное учреждение общеобразовательная школа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№4 г. Охи </a:t>
            </a:r>
            <a:endParaRPr sz="28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 rot="-5400000">
            <a:off x="882600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 rot="5400000">
            <a:off x="0" y="-13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848" y="840147"/>
            <a:ext cx="1373152" cy="48607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360" y="232938"/>
            <a:ext cx="1535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70C0"/>
                </a:solidFill>
                <a:latin typeface="Montserrat"/>
                <a:sym typeface="Montserrat"/>
              </a:rPr>
              <a:t>Мы в </a:t>
            </a:r>
            <a:r>
              <a:rPr lang="en-US" b="1" dirty="0" err="1">
                <a:solidFill>
                  <a:srgbClr val="0070C0"/>
                </a:solidFill>
                <a:latin typeface="Montserrat"/>
                <a:sym typeface="Montserrat"/>
              </a:rPr>
              <a:t>VK</a:t>
            </a:r>
            <a:r>
              <a:rPr lang="ru-RU" b="1" dirty="0">
                <a:solidFill>
                  <a:srgbClr val="0070C0"/>
                </a:solidFill>
                <a:latin typeface="Montserrat"/>
                <a:sym typeface="Montserrat"/>
              </a:rPr>
              <a:t>:</a:t>
            </a:r>
            <a:endParaRPr lang="en-US" b="1" dirty="0">
              <a:solidFill>
                <a:srgbClr val="0070C0"/>
              </a:solidFill>
              <a:latin typeface="Montserrat"/>
              <a:sym typeface="Montserrat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0" y="517730"/>
            <a:ext cx="1038192" cy="1038192"/>
          </a:xfrm>
          <a:prstGeom prst="rect">
            <a:avLst/>
          </a:prstGeom>
        </p:spPr>
      </p:pic>
      <p:sp>
        <p:nvSpPr>
          <p:cNvPr id="12" name="Google Shape;156;p4">
            <a:extLst>
              <a:ext uri="{FF2B5EF4-FFF2-40B4-BE49-F238E27FC236}">
                <a16:creationId xmlns:a16="http://schemas.microsoft.com/office/drawing/2014/main" id="{B393276D-CBB6-2C60-98FE-D646B0C5B11F}"/>
              </a:ext>
            </a:extLst>
          </p:cNvPr>
          <p:cNvSpPr txBox="1"/>
          <p:nvPr/>
        </p:nvSpPr>
        <p:spPr>
          <a:xfrm>
            <a:off x="102785" y="2708594"/>
            <a:ext cx="1457342" cy="114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15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Наш сайт: </a:t>
            </a:r>
          </a:p>
          <a:p>
            <a:pPr algn="ctr">
              <a:buClr>
                <a:srgbClr val="000000"/>
              </a:buClr>
              <a:defRPr/>
            </a:pPr>
            <a:br>
              <a:rPr lang="ru-RU" sz="3400" kern="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3400" kern="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/>
          <a:stretch/>
        </p:blipFill>
        <p:spPr>
          <a:xfrm>
            <a:off x="206841" y="5617745"/>
            <a:ext cx="1043659" cy="1031712"/>
          </a:xfrm>
          <a:prstGeom prst="rect">
            <a:avLst/>
          </a:prstGeom>
        </p:spPr>
      </p:pic>
      <p:sp>
        <p:nvSpPr>
          <p:cNvPr id="15" name="Google Shape;156;p4">
            <a:extLst>
              <a:ext uri="{FF2B5EF4-FFF2-40B4-BE49-F238E27FC236}">
                <a16:creationId xmlns:a16="http://schemas.microsoft.com/office/drawing/2014/main" id="{B393276D-CBB6-2C60-98FE-D646B0C5B11F}"/>
              </a:ext>
            </a:extLst>
          </p:cNvPr>
          <p:cNvSpPr txBox="1"/>
          <p:nvPr/>
        </p:nvSpPr>
        <p:spPr>
          <a:xfrm>
            <a:off x="66050" y="5373951"/>
            <a:ext cx="1457342" cy="114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15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Наш </a:t>
            </a:r>
            <a:r>
              <a:rPr lang="en-US" sz="15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Telegram</a:t>
            </a:r>
            <a:r>
              <a:rPr lang="ru-RU" sz="1500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</a:p>
          <a:p>
            <a:pPr algn="ctr">
              <a:buClr>
                <a:srgbClr val="000000"/>
              </a:buClr>
              <a:defRPr/>
            </a:pPr>
            <a:br>
              <a:rPr lang="ru-RU" sz="3400" kern="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3400" kern="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28" name="Picture 4" descr="http://qrcoder.ru/code/?https%3A%2F%2Fshkola4okha.ru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5" y="2943382"/>
            <a:ext cx="1149090" cy="114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115;p2" descr="C:\Users\Соня\Desktop\Мывместе 2\Шаблон\Элементы\Ресурс 4@2x.png">
            <a:extLst>
              <a:ext uri="{FF2B5EF4-FFF2-40B4-BE49-F238E27FC236}">
                <a16:creationId xmlns:a16="http://schemas.microsoft.com/office/drawing/2014/main" id="{59AA7A65-25C2-C661-28DB-B6227F5992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0802" y="328706"/>
            <a:ext cx="2522198" cy="53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2;g128050a35a2_0_102" descr="C:\Users\Ermolina\Desktop\волотеры - 1 место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82470" y="5587103"/>
            <a:ext cx="949659" cy="127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C:\Users\User\Desktop\Добрые дела в лицах СКРИН  1.png"/>
          <p:cNvPicPr>
            <a:picLocks noChangeAspect="1" noChangeArrowheads="1"/>
          </p:cNvPicPr>
          <p:nvPr/>
        </p:nvPicPr>
        <p:blipFill>
          <a:blip r:embed="rId10"/>
          <a:srcRect l="17585" t="26037" r="16798" b="26877"/>
          <a:stretch>
            <a:fillRect/>
          </a:stretch>
        </p:blipFill>
        <p:spPr bwMode="auto">
          <a:xfrm>
            <a:off x="4089325" y="1163104"/>
            <a:ext cx="1906237" cy="640296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69" y="446586"/>
            <a:ext cx="1308852" cy="13088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59" y="460391"/>
            <a:ext cx="1288029" cy="12880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8050a35a2_0_102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g128050a35a2_0_102" descr="C:\Users\Ermolina\Desktop\монтаж\лого школы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72" y="146725"/>
            <a:ext cx="1080121" cy="6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Июнь 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9;g128050a35a2_0_102"/>
          <p:cNvSpPr txBox="1"/>
          <p:nvPr/>
        </p:nvSpPr>
        <p:spPr>
          <a:xfrm>
            <a:off x="1167921" y="1074735"/>
            <a:ext cx="8340514" cy="10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0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Новости Выпуск от 26.07.2022</a:t>
            </a:r>
          </a:p>
          <a:p>
            <a:pPr lvl="0" algn="ctr"/>
            <a:r>
              <a:rPr lang="ru-RU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Класс под открытым небом в школе № 4 продолжает работать не только зимой, но и летом</a:t>
            </a:r>
          </a:p>
          <a:p>
            <a:pPr lvl="0" algn="ctr"/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https://ok.ru/tvokha/topic/154381020781925</a:t>
            </a:r>
            <a:r>
              <a:rPr lang="ru-RU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732" y="2481325"/>
            <a:ext cx="6694893" cy="3765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328" y="146725"/>
            <a:ext cx="21717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88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8050a35a2_0_102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g128050a35a2_0_102" descr="C:\Users\Ermolina\Desktop\монтаж\лого школы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72" y="146725"/>
            <a:ext cx="1080121" cy="6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Июнь 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93" y="43477"/>
            <a:ext cx="3952875" cy="1104900"/>
          </a:xfrm>
          <a:prstGeom prst="rect">
            <a:avLst/>
          </a:prstGeom>
        </p:spPr>
      </p:pic>
      <p:sp>
        <p:nvSpPr>
          <p:cNvPr id="12" name="Google Shape;209;g128050a35a2_0_102"/>
          <p:cNvSpPr txBox="1"/>
          <p:nvPr/>
        </p:nvSpPr>
        <p:spPr>
          <a:xfrm>
            <a:off x="740532" y="1136914"/>
            <a:ext cx="8815139" cy="10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Третий год ученики школы № 4 в Охе выращивают овощи, зелень и цветы</a:t>
            </a:r>
          </a:p>
          <a:p>
            <a:pPr lvl="0" algn="ctr"/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https://sakh-neftyanik.ru/news/obshchestvo/tretiy-god-ucheniki-shkoly-4-v-okhe-vyrashchivayut-urozhay-i-tsvety</a:t>
            </a:r>
            <a:r>
              <a:rPr lang="ru-RU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026" name="Picture 2" descr="Третий год ученики школы № 4 в Охе выращивают овощи, зелень и цве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492" y="2129575"/>
            <a:ext cx="5959475" cy="44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5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8050a35a2_0_102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g128050a35a2_0_102" descr="C:\Users\Ermolina\Desktop\монтаж\лого школы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72" y="146725"/>
            <a:ext cx="1080121" cy="6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Июнь 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93" y="43477"/>
            <a:ext cx="3952875" cy="1104900"/>
          </a:xfrm>
          <a:prstGeom prst="rect">
            <a:avLst/>
          </a:prstGeom>
        </p:spPr>
      </p:pic>
      <p:sp>
        <p:nvSpPr>
          <p:cNvPr id="12" name="Google Shape;209;g128050a35a2_0_102"/>
          <p:cNvSpPr txBox="1"/>
          <p:nvPr/>
        </p:nvSpPr>
        <p:spPr>
          <a:xfrm>
            <a:off x="946921" y="1148377"/>
            <a:ext cx="8815139" cy="10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 Охе высадили саженцы сосны в память о погибших летчиках</a:t>
            </a:r>
          </a:p>
          <a:p>
            <a:pPr lvl="0" algn="ctr"/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https://sakh-neftyanik.ru/news/gorod/v-okhe-vysadili-sazhentsy-sosny-v-pamyat-o-pogibshikh-letchikakh</a:t>
            </a:r>
            <a:r>
              <a:rPr lang="ru-RU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074" name="Picture 2" descr="https://shkola4okha.ru/media/2022/05/31/1296530609/z0dsh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66" y="2048094"/>
            <a:ext cx="6026927" cy="42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7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8050a35a2_0_102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g128050a35a2_0_102" descr="C:\Users\Ermolina\Desktop\монтаж\лого школы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72" y="146725"/>
            <a:ext cx="1080121" cy="61797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Июнь 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9;g128050a35a2_0_102"/>
          <p:cNvSpPr txBox="1"/>
          <p:nvPr/>
        </p:nvSpPr>
        <p:spPr>
          <a:xfrm>
            <a:off x="776536" y="701937"/>
            <a:ext cx="8822637" cy="10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0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Новости Выпуск от 30.06.2022</a:t>
            </a:r>
          </a:p>
          <a:p>
            <a:pPr lvl="0" algn="ctr"/>
            <a:r>
              <a:rPr lang="ru-RU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22 июня в День памяти и скорби в память о погибших в годы ВОВ ученики 4-ой школы, участники волонтерского движения «</a:t>
            </a:r>
            <a:r>
              <a:rPr lang="ru-RU" sz="20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Добротворцы</a:t>
            </a:r>
            <a:r>
              <a:rPr lang="ru-RU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», высадили деревья и кустарники на пустующей территории около 16 магазина</a:t>
            </a:r>
          </a:p>
          <a:p>
            <a:pPr lvl="0" algn="ctr"/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https://ok.ru/tvokha/topic/154309064416613</a:t>
            </a:r>
            <a:endParaRPr lang="ru-RU" sz="1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625" y="2402063"/>
            <a:ext cx="6946235" cy="3907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917" y="40031"/>
            <a:ext cx="1724758" cy="6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2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5357F-5939-2BB9-3A27-B0EE9E06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Международная Премия #МЫВМЕСТЕ 2022</a:t>
            </a:r>
          </a:p>
        </p:txBody>
      </p:sp>
      <p:pic>
        <p:nvPicPr>
          <p:cNvPr id="1026" name="Picture 2" descr="C:\Users\User\Desktop\МЫВМЕСТЕ Скрин 2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1" y="2429692"/>
            <a:ext cx="4611188" cy="3605348"/>
          </a:xfrm>
          <a:prstGeom prst="rect">
            <a:avLst/>
          </a:prstGeom>
          <a:noFill/>
        </p:spPr>
      </p:pic>
      <p:pic>
        <p:nvPicPr>
          <p:cNvPr id="1027" name="Picture 3" descr="C:\Users\User\Desktop\МЫВМЕСТЕ Скрин 2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258" y="2442428"/>
            <a:ext cx="4558936" cy="3618738"/>
          </a:xfrm>
          <a:prstGeom prst="rect">
            <a:avLst/>
          </a:prstGeom>
          <a:noFill/>
        </p:spPr>
      </p:pic>
      <p:pic>
        <p:nvPicPr>
          <p:cNvPr id="6" name="Google Shape;115;p2" descr="C:\Users\Соня\Desktop\Мывместе 2\Шаблон\Элементы\Ресурс 4@2x.png">
            <a:extLst>
              <a:ext uri="{FF2B5EF4-FFF2-40B4-BE49-F238E27FC236}">
                <a16:creationId xmlns:a16="http://schemas.microsoft.com/office/drawing/2014/main" id="{59AA7A65-25C2-C661-28DB-B6227F5992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55" y="966653"/>
            <a:ext cx="2756263" cy="50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0" y="1619794"/>
            <a:ext cx="9470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Победители РЕГИОНАЛЬНОГО ЭТАПА</a:t>
            </a:r>
          </a:p>
          <a:p>
            <a:pPr lvl="0" algn="ctr"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ВЫХОД В ПОЛУФИНАЛ</a:t>
            </a:r>
          </a:p>
        </p:txBody>
      </p:sp>
      <p:pic>
        <p:nvPicPr>
          <p:cNvPr id="10" name="Google Shape;205;g128050a35a2_0_102" descr="C:\Users\Ermolina\Desktop\монтаж\лого школы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8811" y="1084217"/>
            <a:ext cx="862149" cy="62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Ermolina\Desktop\логотип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8274" y="1136469"/>
            <a:ext cx="731521" cy="55970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rcRect t="22882" b="53883"/>
          <a:stretch>
            <a:fillRect/>
          </a:stretch>
        </p:blipFill>
        <p:spPr>
          <a:xfrm>
            <a:off x="7679464" y="1084216"/>
            <a:ext cx="841874" cy="6923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 l="10451" t="76027" r="23515"/>
          <a:stretch>
            <a:fillRect/>
          </a:stretch>
        </p:blipFill>
        <p:spPr>
          <a:xfrm>
            <a:off x="9311968" y="1018903"/>
            <a:ext cx="594032" cy="636592"/>
          </a:xfrm>
          <a:prstGeom prst="rect">
            <a:avLst/>
          </a:prstGeom>
        </p:spPr>
      </p:pic>
      <p:sp>
        <p:nvSpPr>
          <p:cNvPr id="14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8;g11bd7d1508c_0_34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0;g11bd7d1508c_0_34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Март-декабрь 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84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bd7d1508c_0_34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1bd7d1508c_0_34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bd7d1508c_0_34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1bd7d1508c_0_34"/>
          <p:cNvSpPr txBox="1"/>
          <p:nvPr/>
        </p:nvSpPr>
        <p:spPr>
          <a:xfrm>
            <a:off x="317241" y="179150"/>
            <a:ext cx="9235852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Победа во ВСЕРОССИЙСКОМ КОНКУРСЕ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социальных проектов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«Добро не уходит на каникулы» -2021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Номинация «Проекты, направленные на оказание помощи детям- сиротам, и детям, оставшимся без попечения родителей, а также, детям испытывающим проблемы с установлением дружеских контактов со сверстниками»</a:t>
            </a:r>
          </a:p>
          <a:p>
            <a:r>
              <a:rPr lang="ru-RU" b="1" dirty="0">
                <a:hlinkClick r:id="rId3"/>
              </a:rPr>
              <a:t>,</a:t>
            </a:r>
            <a:endParaRPr lang="ru-RU" dirty="0"/>
          </a:p>
          <a:p>
            <a:pPr lvl="0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2" descr="C:\Users\User\Desktop\Планы 2021-2022 уч.г\ДОБРОТВОРЦЫ (21-22)\Дипломы детские ДОБРО НЕ УХОДИТ НА КАНикулы 21\Диплом победителя ПРОЕКТА Добро не уходит на каникулы_page-00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9" y="1727633"/>
            <a:ext cx="3163179" cy="4675480"/>
          </a:xfrm>
          <a:prstGeom prst="rect">
            <a:avLst/>
          </a:prstGeom>
          <a:noFill/>
        </p:spPr>
      </p:pic>
      <p:sp>
        <p:nvSpPr>
          <p:cNvPr id="12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Июнь-ноябрь 2021</a:t>
            </a: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2021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:\Users\User\Desktop\МОЛОДЕЖНЫЙ МАЯК!!!!!\КОНКУРС МОЛОДЕЖНЫЙ МАЯК\7.Грамоты и благодарности (23)\2021 Руководителю отряда за победу во всероссийском проект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1371" y="1739571"/>
            <a:ext cx="3246438" cy="4591508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592" y="1194710"/>
            <a:ext cx="1373152" cy="48607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8580" y="1077334"/>
            <a:ext cx="76697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Диплом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победителя 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Сертификат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руководителю волонтерского  движения Голенко С.В.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706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Добрые дела в лицах СКРИН 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8502" y="2002389"/>
            <a:ext cx="5410200" cy="3381375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5357F-5939-2BB9-3A27-B0EE9E06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906000" cy="1143000"/>
          </a:xfrm>
        </p:spPr>
        <p:txBody>
          <a:bodyPr>
            <a:no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«Добрые дела в лицах»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pic>
        <p:nvPicPr>
          <p:cNvPr id="10" name="Google Shape;205;g128050a35a2_0_102" descr="C:\Users\Ermolina\Desktop\монтаж\лого школы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59" y="431073"/>
            <a:ext cx="862149" cy="62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Ermolina\Desktop\логотип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9694" y="1341742"/>
            <a:ext cx="731521" cy="55970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 t="22882" b="53883"/>
          <a:stretch>
            <a:fillRect/>
          </a:stretch>
        </p:blipFill>
        <p:spPr>
          <a:xfrm>
            <a:off x="1297325" y="822959"/>
            <a:ext cx="841874" cy="6923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 l="10451" t="76027" r="23515"/>
          <a:stretch>
            <a:fillRect/>
          </a:stretch>
        </p:blipFill>
        <p:spPr>
          <a:xfrm>
            <a:off x="9013389" y="2175899"/>
            <a:ext cx="594032" cy="636592"/>
          </a:xfrm>
          <a:prstGeom prst="rect">
            <a:avLst/>
          </a:prstGeom>
        </p:spPr>
      </p:pic>
      <p:pic>
        <p:nvPicPr>
          <p:cNvPr id="2050" name="Picture 2" descr="C:\Users\User\Desktop\Добрые дела в лицах СКРИН  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55168"/>
            <a:ext cx="4108872" cy="3452326"/>
          </a:xfrm>
          <a:prstGeom prst="rect">
            <a:avLst/>
          </a:prstGeom>
          <a:noFill/>
        </p:spPr>
      </p:pic>
      <p:pic>
        <p:nvPicPr>
          <p:cNvPr id="2051" name="Picture 3" descr="C:\Users\User\Desktop\Добрые дела в лицах СКРИН  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1673" y="2999803"/>
            <a:ext cx="4214327" cy="3400996"/>
          </a:xfrm>
          <a:prstGeom prst="rect">
            <a:avLst/>
          </a:prstGeom>
          <a:noFill/>
        </p:spPr>
      </p:pic>
      <p:sp>
        <p:nvSpPr>
          <p:cNvPr id="14" name="Google Shape;218;g11bd7d1508c_0_34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84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8050a35a2_0_102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28050a35a2_0_102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Декабрь 2021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28050a35a2_0_102"/>
          <p:cNvSpPr txBox="1"/>
          <p:nvPr/>
        </p:nvSpPr>
        <p:spPr>
          <a:xfrm>
            <a:off x="976872" y="112986"/>
            <a:ext cx="8496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Победа в областном заочном конкурсе</a:t>
            </a:r>
            <a:endParaRPr sz="2400" b="1" i="0" u="none" strike="noStrike" cap="none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«ЛУЧШИЙ ВОЛОНТЕРСКИЙ ОТРЯД»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в номинации «Социальное волонтёрство»</a:t>
            </a:r>
            <a:endParaRPr sz="2400" b="1" i="0" u="none" strike="noStrike" cap="none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Диплом</a:t>
            </a:r>
            <a:r>
              <a:rPr lang="ru-RU" sz="1400" b="0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победителей, </a:t>
            </a:r>
            <a:r>
              <a:rPr lang="ru-RU" sz="1400" b="1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Благодарность</a:t>
            </a:r>
            <a:r>
              <a:rPr lang="ru-RU" sz="1400" b="0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руководителю волонтерского  движения Голенко </a:t>
            </a:r>
            <a:r>
              <a:rPr lang="ru-RU" sz="1400" b="0" i="0" u="none" strike="noStrike" cap="none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С.В</a:t>
            </a:r>
            <a:r>
              <a:rPr lang="ru-RU" sz="1400" b="0" i="0" u="none" strike="noStrike" cap="none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.</a:t>
            </a:r>
            <a:endParaRPr sz="1400" b="0" i="0" u="none" strike="noStrike" cap="none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10" name="Google Shape;210;g128050a35a2_0_102" descr="C:\Users\Ermolina\Desktop\Достижения ШКОЛА\2021-2022\Adobe Scan 15 дек. 2021 г._page-0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8163" y="2458565"/>
            <a:ext cx="4797152" cy="3280404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g128050a35a2_0_102" descr="C:\Users\Ermolina\Desktop\Достижения ШКОЛА\2021-2022\Adobe Scan 15 дек. 2021 г._page-00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486304" y="2447424"/>
            <a:ext cx="4797152" cy="3303921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g128050a35a2_0_102" descr="C:\Users\Ermolina\Desktop\волотеры - 1 место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5248" y="3068960"/>
            <a:ext cx="2325688" cy="312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5"/>
          <p:cNvSpPr/>
          <p:nvPr/>
        </p:nvSpPr>
        <p:spPr>
          <a:xfrm rot="5400000">
            <a:off x="-30088" y="30088"/>
            <a:ext cx="836712" cy="776536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35"/>
          <p:cNvSpPr txBox="1"/>
          <p:nvPr/>
        </p:nvSpPr>
        <p:spPr>
          <a:xfrm>
            <a:off x="1097287" y="217080"/>
            <a:ext cx="8539082" cy="148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Торжественное награждение за вклад в развитие МО ГО «Охинский»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8" name="Google Shape;688;p35"/>
          <p:cNvSpPr txBox="1"/>
          <p:nvPr/>
        </p:nvSpPr>
        <p:spPr>
          <a:xfrm>
            <a:off x="0" y="4625752"/>
            <a:ext cx="5817096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9" name="Google Shape;689;p35"/>
          <p:cNvSpPr txBox="1"/>
          <p:nvPr/>
        </p:nvSpPr>
        <p:spPr>
          <a:xfrm>
            <a:off x="4240997" y="1455576"/>
            <a:ext cx="3577398" cy="77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Руководитель волонтерского  (добровольческого) отряда  Голенко  С. В. и волонтеры-активисты  отряда «Добротворцы» были награждены главой МО ГО "Охинский" Еленой Николаевной Касьяновой за победу в областном заочном конкурсе «Лучший волонтерский отряд»!</a:t>
            </a:r>
            <a:endParaRPr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0" name="Google Shape;690;p35"/>
          <p:cNvSpPr/>
          <p:nvPr/>
        </p:nvSpPr>
        <p:spPr>
          <a:xfrm>
            <a:off x="8193360" y="6165304"/>
            <a:ext cx="1568624" cy="36004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Декабрь</a:t>
            </a:r>
            <a:r>
              <a:rPr lang="ru-RU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2021</a:t>
            </a: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5522e9aa-5199-4e22-8b91-c04002baf79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671" y="896007"/>
            <a:ext cx="3087606" cy="5613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89689" y="4446952"/>
            <a:ext cx="2570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Мы представляли результат реализации проекта «Добро не уходит на каникулы», направленного на социальное волонтёрство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Google Shape;206;g128050a35a2_0_102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1;g11bd7d1508c_0_34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592" y="1194710"/>
            <a:ext cx="1373152" cy="48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bd7d1508c_0_34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1bd7d1508c_0_34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bd7d1508c_0_34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11bd7d1508c_0_34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2021-2022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1bd7d1508c_0_34"/>
          <p:cNvSpPr txBox="1"/>
          <p:nvPr/>
        </p:nvSpPr>
        <p:spPr>
          <a:xfrm>
            <a:off x="0" y="179150"/>
            <a:ext cx="9553093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Личные книжки волонтеров на сайте ДОБРО.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Picture 3" descr="\\srv-w2012r2\Public\ПЕДАГОГИ\Голенко С. В\СКАНЫ\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10" y="2852215"/>
            <a:ext cx="205740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5" descr="\\srv-w2012r2\Public\ПЕДАГОГИ\Голенко С. В\СКАНЫ\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696" y="1164357"/>
            <a:ext cx="2130425" cy="2974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2" descr="\\srv-w2012r2\Public\ПЕДАГОГИ\Голенко С. В\СКАНЫ\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108" y="1148417"/>
            <a:ext cx="2016224" cy="30068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Picture 4" descr="\\srv-w2012r2\Public\ПЕДАГОГИ\Голенко С. В\СКАНЫ\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562" y="3004145"/>
            <a:ext cx="2209800" cy="3305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Google Shape;205;g128050a35a2_0_102" descr="C:\Users\Ermolina\Desktop\монтаж\лого школы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596" y="1009572"/>
            <a:ext cx="862149" cy="62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rcRect t="22882" b="53883"/>
          <a:stretch>
            <a:fillRect/>
          </a:stretch>
        </p:blipFill>
        <p:spPr>
          <a:xfrm>
            <a:off x="1334647" y="1513424"/>
            <a:ext cx="841874" cy="692331"/>
          </a:xfrm>
          <a:prstGeom prst="rect">
            <a:avLst/>
          </a:prstGeom>
        </p:spPr>
      </p:pic>
      <p:pic>
        <p:nvPicPr>
          <p:cNvPr id="14" name="Picture 4" descr="C:\Users\Ermolina\Desktop\логотипД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9857" y="1267097"/>
            <a:ext cx="731521" cy="55970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 l="10451" t="76027" r="23515"/>
          <a:stretch>
            <a:fillRect/>
          </a:stretch>
        </p:blipFill>
        <p:spPr>
          <a:xfrm>
            <a:off x="8901404" y="1933303"/>
            <a:ext cx="687355" cy="6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7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bd7d1508c_0_34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1bd7d1508c_0_34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bd7d1508c_0_34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11bd7d1508c_0_34"/>
          <p:cNvSpPr/>
          <p:nvPr/>
        </p:nvSpPr>
        <p:spPr>
          <a:xfrm>
            <a:off x="8193360" y="6309320"/>
            <a:ext cx="1568700" cy="360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2021-2022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1bd7d1508c_0_34"/>
          <p:cNvSpPr txBox="1"/>
          <p:nvPr/>
        </p:nvSpPr>
        <p:spPr>
          <a:xfrm>
            <a:off x="298581" y="179150"/>
            <a:ext cx="8509518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Прохождение базовых курсов для волонтеров на сайте ДОБРО.РУ</a:t>
            </a:r>
          </a:p>
          <a:p>
            <a:pPr algn="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Picture 3" descr="\\srv-w2012r2\Public\ПЕДАГОГИ\Голенко С. В\СКАНЫ\Сертификат_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1" t="7546" r="7685" b="5858"/>
          <a:stretch/>
        </p:blipFill>
        <p:spPr bwMode="auto">
          <a:xfrm>
            <a:off x="545215" y="1165800"/>
            <a:ext cx="3637756" cy="26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\\srv-w2012r2\Public\ПЕДАГОГИ\Голенко С. В\СКАНЫ\Сертификат_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8" t="6483" r="10654" b="6158"/>
          <a:stretch/>
        </p:blipFill>
        <p:spPr bwMode="auto">
          <a:xfrm>
            <a:off x="4171807" y="1147174"/>
            <a:ext cx="3503438" cy="26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\\srv-w2012r2\Public\ПЕДАГОГИ\Голенко С. В\СКАНЫ\Сертификат_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33" t="12286" r="9289" b="3937"/>
          <a:stretch/>
        </p:blipFill>
        <p:spPr bwMode="auto">
          <a:xfrm>
            <a:off x="478160" y="3886977"/>
            <a:ext cx="3637756" cy="259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\\srv-w2012r2\Public\ПЕДАГОГИ\Голенко С. В\СКАНЫ\Сертификат_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6" t="6063" r="10668" b="12368"/>
          <a:stretch/>
        </p:blipFill>
        <p:spPr bwMode="auto">
          <a:xfrm>
            <a:off x="4244990" y="3756393"/>
            <a:ext cx="3444601" cy="248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0253" y="1213371"/>
            <a:ext cx="1373152" cy="48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 22"/>
          <p:cNvSpPr/>
          <p:nvPr/>
        </p:nvSpPr>
        <p:spPr>
          <a:xfrm>
            <a:off x="-916100" y="1999577"/>
            <a:ext cx="3464560" cy="1040525"/>
          </a:xfrm>
          <a:custGeom>
            <a:avLst/>
            <a:gdLst>
              <a:gd name="connsiteX0" fmla="*/ 0 w 3198055"/>
              <a:gd name="connsiteY0" fmla="*/ 0 h 1040525"/>
              <a:gd name="connsiteX1" fmla="*/ 3198055 w 3198055"/>
              <a:gd name="connsiteY1" fmla="*/ 0 h 1040525"/>
              <a:gd name="connsiteX2" fmla="*/ 3198055 w 3198055"/>
              <a:gd name="connsiteY2" fmla="*/ 1040525 h 1040525"/>
              <a:gd name="connsiteX3" fmla="*/ 0 w 3198055"/>
              <a:gd name="connsiteY3" fmla="*/ 1040525 h 1040525"/>
              <a:gd name="connsiteX4" fmla="*/ 0 w 3198055"/>
              <a:gd name="connsiteY4" fmla="*/ 0 h 10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055" h="1040525">
                <a:moveTo>
                  <a:pt x="0" y="0"/>
                </a:moveTo>
                <a:lnTo>
                  <a:pt x="3198055" y="0"/>
                </a:lnTo>
                <a:lnTo>
                  <a:pt x="3198055" y="1040525"/>
                </a:lnTo>
                <a:lnTo>
                  <a:pt x="0" y="10405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" numCol="1" spcCol="1270" anchor="b" anchorCtr="0">
            <a:noAutofit/>
          </a:bodyPr>
          <a:lstStyle/>
          <a:p>
            <a:pPr lvl="0" algn="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26" name="Полилиния 25"/>
          <p:cNvSpPr/>
          <p:nvPr/>
        </p:nvSpPr>
        <p:spPr>
          <a:xfrm>
            <a:off x="8615908" y="870546"/>
            <a:ext cx="4816073" cy="1267508"/>
          </a:xfrm>
          <a:custGeom>
            <a:avLst/>
            <a:gdLst>
              <a:gd name="connsiteX0" fmla="*/ 0 w 3198055"/>
              <a:gd name="connsiteY0" fmla="*/ 0 h 894495"/>
              <a:gd name="connsiteX1" fmla="*/ 3198055 w 3198055"/>
              <a:gd name="connsiteY1" fmla="*/ 0 h 894495"/>
              <a:gd name="connsiteX2" fmla="*/ 3198055 w 3198055"/>
              <a:gd name="connsiteY2" fmla="*/ 894495 h 894495"/>
              <a:gd name="connsiteX3" fmla="*/ 0 w 3198055"/>
              <a:gd name="connsiteY3" fmla="*/ 894495 h 894495"/>
              <a:gd name="connsiteX4" fmla="*/ 0 w 3198055"/>
              <a:gd name="connsiteY4" fmla="*/ 0 h 89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055" h="894495">
                <a:moveTo>
                  <a:pt x="0" y="0"/>
                </a:moveTo>
                <a:lnTo>
                  <a:pt x="3198055" y="0"/>
                </a:lnTo>
                <a:lnTo>
                  <a:pt x="3198055" y="894495"/>
                </a:lnTo>
                <a:lnTo>
                  <a:pt x="0" y="8944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l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400" kern="1200"/>
          </a:p>
        </p:txBody>
      </p:sp>
      <p:sp>
        <p:nvSpPr>
          <p:cNvPr id="25" name="Полилиния 24"/>
          <p:cNvSpPr/>
          <p:nvPr/>
        </p:nvSpPr>
        <p:spPr>
          <a:xfrm>
            <a:off x="604600" y="5362585"/>
            <a:ext cx="4434636" cy="1331872"/>
          </a:xfrm>
          <a:custGeom>
            <a:avLst/>
            <a:gdLst>
              <a:gd name="connsiteX0" fmla="*/ 0 w 4093510"/>
              <a:gd name="connsiteY0" fmla="*/ 0 h 1331872"/>
              <a:gd name="connsiteX1" fmla="*/ 4093510 w 4093510"/>
              <a:gd name="connsiteY1" fmla="*/ 0 h 1331872"/>
              <a:gd name="connsiteX2" fmla="*/ 4093510 w 4093510"/>
              <a:gd name="connsiteY2" fmla="*/ 1331872 h 1331872"/>
              <a:gd name="connsiteX3" fmla="*/ 0 w 4093510"/>
              <a:gd name="connsiteY3" fmla="*/ 1331872 h 1331872"/>
              <a:gd name="connsiteX4" fmla="*/ 0 w 4093510"/>
              <a:gd name="connsiteY4" fmla="*/ 0 h 133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510" h="1331872">
                <a:moveTo>
                  <a:pt x="0" y="0"/>
                </a:moveTo>
                <a:lnTo>
                  <a:pt x="4093510" y="0"/>
                </a:lnTo>
                <a:lnTo>
                  <a:pt x="4093510" y="1331872"/>
                </a:lnTo>
                <a:lnTo>
                  <a:pt x="0" y="13318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" numCol="1" spcCol="1270" anchor="b" anchorCtr="0">
            <a:noAutofit/>
          </a:bodyPr>
          <a:lstStyle/>
          <a:p>
            <a:pPr lvl="0" algn="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27" name="Полилиния 26"/>
          <p:cNvSpPr/>
          <p:nvPr/>
        </p:nvSpPr>
        <p:spPr>
          <a:xfrm>
            <a:off x="3126756" y="4638103"/>
            <a:ext cx="5461508" cy="1574332"/>
          </a:xfrm>
          <a:custGeom>
            <a:avLst/>
            <a:gdLst>
              <a:gd name="connsiteX0" fmla="*/ 0 w 4093510"/>
              <a:gd name="connsiteY0" fmla="*/ 0 h 1273244"/>
              <a:gd name="connsiteX1" fmla="*/ 4093510 w 4093510"/>
              <a:gd name="connsiteY1" fmla="*/ 0 h 1273244"/>
              <a:gd name="connsiteX2" fmla="*/ 4093510 w 4093510"/>
              <a:gd name="connsiteY2" fmla="*/ 1273244 h 1273244"/>
              <a:gd name="connsiteX3" fmla="*/ 0 w 4093510"/>
              <a:gd name="connsiteY3" fmla="*/ 1273244 h 1273244"/>
              <a:gd name="connsiteX4" fmla="*/ 0 w 4093510"/>
              <a:gd name="connsiteY4" fmla="*/ 0 h 12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510" h="1273244">
                <a:moveTo>
                  <a:pt x="0" y="0"/>
                </a:moveTo>
                <a:lnTo>
                  <a:pt x="4093510" y="0"/>
                </a:lnTo>
                <a:lnTo>
                  <a:pt x="4093510" y="1273244"/>
                </a:lnTo>
                <a:lnTo>
                  <a:pt x="0" y="12732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28" name="Полилиния 27"/>
          <p:cNvSpPr/>
          <p:nvPr/>
        </p:nvSpPr>
        <p:spPr>
          <a:xfrm>
            <a:off x="2925388" y="2135034"/>
            <a:ext cx="5461508" cy="2046803"/>
          </a:xfrm>
          <a:custGeom>
            <a:avLst/>
            <a:gdLst>
              <a:gd name="connsiteX0" fmla="*/ 0 w 4093510"/>
              <a:gd name="connsiteY0" fmla="*/ 0 h 1655356"/>
              <a:gd name="connsiteX1" fmla="*/ 4093510 w 4093510"/>
              <a:gd name="connsiteY1" fmla="*/ 0 h 1655356"/>
              <a:gd name="connsiteX2" fmla="*/ 4093510 w 4093510"/>
              <a:gd name="connsiteY2" fmla="*/ 1655356 h 1655356"/>
              <a:gd name="connsiteX3" fmla="*/ 0 w 4093510"/>
              <a:gd name="connsiteY3" fmla="*/ 1655356 h 1655356"/>
              <a:gd name="connsiteX4" fmla="*/ 0 w 4093510"/>
              <a:gd name="connsiteY4" fmla="*/ 0 h 165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510" h="1655356">
                <a:moveTo>
                  <a:pt x="0" y="0"/>
                </a:moveTo>
                <a:lnTo>
                  <a:pt x="4093510" y="0"/>
                </a:lnTo>
                <a:lnTo>
                  <a:pt x="4093510" y="1655356"/>
                </a:lnTo>
                <a:lnTo>
                  <a:pt x="0" y="16553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29" name="Полилиния 28"/>
          <p:cNvSpPr/>
          <p:nvPr/>
        </p:nvSpPr>
        <p:spPr>
          <a:xfrm>
            <a:off x="5739327" y="1212891"/>
            <a:ext cx="4434636" cy="1144954"/>
          </a:xfrm>
          <a:custGeom>
            <a:avLst/>
            <a:gdLst>
              <a:gd name="connsiteX0" fmla="*/ 0 w 4093510"/>
              <a:gd name="connsiteY0" fmla="*/ 0 h 1144954"/>
              <a:gd name="connsiteX1" fmla="*/ 4093510 w 4093510"/>
              <a:gd name="connsiteY1" fmla="*/ 0 h 1144954"/>
              <a:gd name="connsiteX2" fmla="*/ 4093510 w 4093510"/>
              <a:gd name="connsiteY2" fmla="*/ 1144954 h 1144954"/>
              <a:gd name="connsiteX3" fmla="*/ 0 w 4093510"/>
              <a:gd name="connsiteY3" fmla="*/ 1144954 h 1144954"/>
              <a:gd name="connsiteX4" fmla="*/ 0 w 4093510"/>
              <a:gd name="connsiteY4" fmla="*/ 0 h 114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3510" h="1144954">
                <a:moveTo>
                  <a:pt x="0" y="0"/>
                </a:moveTo>
                <a:lnTo>
                  <a:pt x="4093510" y="0"/>
                </a:lnTo>
                <a:lnTo>
                  <a:pt x="4093510" y="1144954"/>
                </a:lnTo>
                <a:lnTo>
                  <a:pt x="0" y="11449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grpSp>
        <p:nvGrpSpPr>
          <p:cNvPr id="2" name="Группа 10"/>
          <p:cNvGrpSpPr/>
          <p:nvPr/>
        </p:nvGrpSpPr>
        <p:grpSpPr>
          <a:xfrm>
            <a:off x="838318" y="870546"/>
            <a:ext cx="8229364" cy="5639646"/>
            <a:chOff x="34925" y="188913"/>
            <a:chExt cx="9109075" cy="6597650"/>
          </a:xfrm>
        </p:grpSpPr>
        <p:cxnSp>
          <p:nvCxnSpPr>
            <p:cNvPr id="12" name="Прямая со стрелкой 11"/>
            <p:cNvCxnSpPr>
              <a:stCxn id="16" idx="1"/>
            </p:cNvCxnSpPr>
            <p:nvPr/>
          </p:nvCxnSpPr>
          <p:spPr>
            <a:xfrm flipH="1">
              <a:off x="1258888" y="3284538"/>
              <a:ext cx="288925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13" name="Прямоугольник 12"/>
            <p:cNvSpPr/>
            <p:nvPr/>
          </p:nvSpPr>
          <p:spPr>
            <a:xfrm>
              <a:off x="2195513" y="981075"/>
              <a:ext cx="1512887" cy="64770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Органы управления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925" y="908050"/>
              <a:ext cx="1873250" cy="649288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Муниципалитет города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79613" y="1773238"/>
              <a:ext cx="1584325" cy="647700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Спец. проф. тех. училища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547813" y="2852738"/>
              <a:ext cx="1584325" cy="86360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Интернет СМИ телевидение</a:t>
              </a: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 flipV="1">
              <a:off x="3132138" y="2420938"/>
              <a:ext cx="503237" cy="360362"/>
            </a:xfrm>
            <a:prstGeom prst="straightConnector1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cxnSp>
          <p:nvCxnSpPr>
            <p:cNvPr id="18" name="Прямая со стрелкой 17"/>
            <p:cNvCxnSpPr/>
            <p:nvPr/>
          </p:nvCxnSpPr>
          <p:spPr>
            <a:xfrm flipH="1" flipV="1">
              <a:off x="3708400" y="1628775"/>
              <a:ext cx="431800" cy="792163"/>
            </a:xfrm>
            <a:prstGeom prst="straightConnector1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tailEnd type="arrow"/>
            </a:ln>
            <a:effectLst/>
          </p:spPr>
        </p:cxnSp>
        <p:cxnSp>
          <p:nvCxnSpPr>
            <p:cNvPr id="19" name="Прямая со стрелкой 18"/>
            <p:cNvCxnSpPr>
              <a:stCxn id="13" idx="1"/>
              <a:endCxn id="14" idx="3"/>
            </p:cNvCxnSpPr>
            <p:nvPr/>
          </p:nvCxnSpPr>
          <p:spPr>
            <a:xfrm flipH="1" flipV="1">
              <a:off x="1908175" y="1233488"/>
              <a:ext cx="287338" cy="71437"/>
            </a:xfrm>
            <a:prstGeom prst="straightConnector1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tailEnd type="arrow"/>
            </a:ln>
            <a:effectLst/>
          </p:spPr>
        </p:cxnSp>
        <p:sp>
          <p:nvSpPr>
            <p:cNvPr id="20" name="Прямоугольник 19"/>
            <p:cNvSpPr/>
            <p:nvPr/>
          </p:nvSpPr>
          <p:spPr>
            <a:xfrm>
              <a:off x="827584" y="3861048"/>
              <a:ext cx="1440160" cy="504056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СЕМЬЯ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23850" y="4508500"/>
              <a:ext cx="1809750" cy="1358900"/>
            </a:xfrm>
            <a:prstGeom prst="rect">
              <a:avLst/>
            </a:prstGeom>
            <a:gradFill flip="none" rotWithShape="1">
              <a:gsLst>
                <a:gs pos="0">
                  <a:srgbClr val="9BBB59">
                    <a:tint val="50000"/>
                    <a:satMod val="300000"/>
                    <a:shade val="30000"/>
                    <a:satMod val="115000"/>
                  </a:srgbClr>
                </a:gs>
                <a:gs pos="50000">
                  <a:srgbClr val="9BBB59">
                    <a:tint val="50000"/>
                    <a:satMod val="300000"/>
                    <a:shade val="67500"/>
                    <a:satMod val="115000"/>
                  </a:srgbClr>
                </a:gs>
                <a:gs pos="100000">
                  <a:srgbClr val="9BBB59">
                    <a:tint val="50000"/>
                    <a:satMod val="30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Общественные организации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«Добровольцы ОХИ»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«МЫ ВМЕСТЕ»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«ЕЛИЗАР»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268538" y="4868863"/>
              <a:ext cx="1727200" cy="64770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Организации соц.защиты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484438" y="6021388"/>
              <a:ext cx="1187450" cy="64770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Органы опеки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68313" y="5943600"/>
              <a:ext cx="1741487" cy="69850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ГКУ СРЦ «РОДНИК</a:t>
              </a: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»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27538" y="4868863"/>
              <a:ext cx="1081087" cy="647700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МБ ДОУ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779838" y="5805488"/>
              <a:ext cx="1296987" cy="431800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«Солнышко»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859338" y="6353175"/>
              <a:ext cx="1296987" cy="433388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«Родничок»</a:t>
              </a:r>
            </a:p>
          </p:txBody>
        </p:sp>
        <p:cxnSp>
          <p:nvCxnSpPr>
            <p:cNvPr id="34" name="Прямая со стрелкой 33"/>
            <p:cNvCxnSpPr>
              <a:endCxn id="16" idx="3"/>
            </p:cNvCxnSpPr>
            <p:nvPr/>
          </p:nvCxnSpPr>
          <p:spPr>
            <a:xfrm flipH="1" flipV="1">
              <a:off x="3132138" y="3284538"/>
              <a:ext cx="576262" cy="215900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5" name="Прямая со стрелкой 34"/>
            <p:cNvCxnSpPr/>
            <p:nvPr/>
          </p:nvCxnSpPr>
          <p:spPr>
            <a:xfrm flipH="1">
              <a:off x="2268538" y="3789363"/>
              <a:ext cx="1223962" cy="323850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cxnSp>
          <p:nvCxnSpPr>
            <p:cNvPr id="36" name="Прямая со стрелкой 35"/>
            <p:cNvCxnSpPr/>
            <p:nvPr/>
          </p:nvCxnSpPr>
          <p:spPr>
            <a:xfrm flipH="1">
              <a:off x="2124075" y="4005263"/>
              <a:ext cx="1511300" cy="719137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7" name="Прямая со стрелкой 36"/>
            <p:cNvCxnSpPr/>
            <p:nvPr/>
          </p:nvCxnSpPr>
          <p:spPr>
            <a:xfrm flipH="1">
              <a:off x="3635375" y="4365625"/>
              <a:ext cx="360363" cy="503238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8" name="Прямая со стрелкой 37"/>
            <p:cNvCxnSpPr/>
            <p:nvPr/>
          </p:nvCxnSpPr>
          <p:spPr>
            <a:xfrm flipH="1">
              <a:off x="2268538" y="5516563"/>
              <a:ext cx="574675" cy="50482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Прямая со стрелкой 38"/>
            <p:cNvCxnSpPr/>
            <p:nvPr/>
          </p:nvCxnSpPr>
          <p:spPr>
            <a:xfrm>
              <a:off x="3132138" y="5516563"/>
              <a:ext cx="0" cy="50482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40" name="Прямая со стрелкой 39"/>
            <p:cNvCxnSpPr/>
            <p:nvPr/>
          </p:nvCxnSpPr>
          <p:spPr>
            <a:xfrm>
              <a:off x="4859338" y="4581525"/>
              <a:ext cx="73025" cy="287338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41" name="Прямая со стрелкой 40"/>
            <p:cNvCxnSpPr/>
            <p:nvPr/>
          </p:nvCxnSpPr>
          <p:spPr>
            <a:xfrm>
              <a:off x="4716463" y="5516563"/>
              <a:ext cx="0" cy="28892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42" name="Прямая со стрелкой 41"/>
            <p:cNvCxnSpPr/>
            <p:nvPr/>
          </p:nvCxnSpPr>
          <p:spPr>
            <a:xfrm>
              <a:off x="5219700" y="5516563"/>
              <a:ext cx="0" cy="792162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3" name="Прямоугольник 42"/>
            <p:cNvSpPr/>
            <p:nvPr/>
          </p:nvSpPr>
          <p:spPr>
            <a:xfrm>
              <a:off x="5651500" y="4724400"/>
              <a:ext cx="1081088" cy="649288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Другие школы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795963" y="5661025"/>
              <a:ext cx="985837" cy="587375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СОШ №1,№2,№5,№7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948488" y="5445125"/>
              <a:ext cx="1223962" cy="504825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Школы искусств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6948488" y="6165850"/>
              <a:ext cx="719137" cy="503238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№1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848600" y="6096000"/>
              <a:ext cx="720725" cy="504825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№2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5940425" y="3716338"/>
              <a:ext cx="2303463" cy="649287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Правоохранительные организации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6156325" y="3141663"/>
              <a:ext cx="1152525" cy="431800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Полиция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7451725" y="3141663"/>
              <a:ext cx="973138" cy="431800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ГИБДД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8388350" y="3716338"/>
              <a:ext cx="684213" cy="433387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ПДН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459788" y="4267200"/>
              <a:ext cx="684212" cy="431800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КДН</a:t>
              </a: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6875463" y="4581525"/>
              <a:ext cx="1441450" cy="576263"/>
            </a:xfrm>
            <a:prstGeom prst="rect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16200000" scaled="0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Прокуратура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Суд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2339975" y="188913"/>
              <a:ext cx="1944688" cy="647700"/>
            </a:xfrm>
            <a:prstGeom prst="rect">
              <a:avLst/>
            </a:prstGeom>
            <a:gradFill flip="none" rotWithShape="1">
              <a:gsLst>
                <a:gs pos="0">
                  <a:srgbClr val="9BBB59">
                    <a:tint val="50000"/>
                    <a:satMod val="300000"/>
                    <a:shade val="30000"/>
                    <a:satMod val="115000"/>
                  </a:srgbClr>
                </a:gs>
                <a:gs pos="50000">
                  <a:srgbClr val="9BBB59">
                    <a:tint val="50000"/>
                    <a:satMod val="300000"/>
                    <a:shade val="67500"/>
                    <a:satMod val="115000"/>
                  </a:srgbClr>
                </a:gs>
                <a:gs pos="100000">
                  <a:srgbClr val="9BBB59">
                    <a:tint val="50000"/>
                    <a:satMod val="30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Учреждения здравоохранения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187450" y="188913"/>
              <a:ext cx="720725" cy="503237"/>
            </a:xfrm>
            <a:prstGeom prst="rect">
              <a:avLst/>
            </a:prstGeom>
            <a:gradFill flip="none" rotWithShape="1">
              <a:gsLst>
                <a:gs pos="0">
                  <a:srgbClr val="9BBB59">
                    <a:tint val="50000"/>
                    <a:satMod val="300000"/>
                    <a:shade val="30000"/>
                    <a:satMod val="115000"/>
                  </a:srgbClr>
                </a:gs>
                <a:gs pos="50000">
                  <a:srgbClr val="9BBB59">
                    <a:tint val="50000"/>
                    <a:satMod val="300000"/>
                    <a:shade val="67500"/>
                    <a:satMod val="115000"/>
                  </a:srgbClr>
                </a:gs>
                <a:gs pos="100000">
                  <a:srgbClr val="9BBB59">
                    <a:tint val="50000"/>
                    <a:satMod val="30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ЦРБ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795963" y="2349500"/>
              <a:ext cx="1584325" cy="647700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Спортивные учреждения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79388" y="1844675"/>
              <a:ext cx="1655762" cy="86360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Газета «Сахалинский Нефтяник»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435600" y="260350"/>
              <a:ext cx="865188" cy="43180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ДДЮиТ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6300788" y="836613"/>
              <a:ext cx="2447925" cy="720725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2700000" scaled="1"/>
              <a:tileRect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Центральная городская библиотека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148263" y="1844675"/>
              <a:ext cx="2339975" cy="360363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2700000" scaled="1"/>
              <a:tileRect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Краеведческий музей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7667625" y="2636838"/>
              <a:ext cx="1189038" cy="360362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ДЮШС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7596188" y="1916113"/>
              <a:ext cx="1333500" cy="649287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50000"/>
                    <a:satMod val="300000"/>
                  </a:srgbClr>
                </a:gs>
                <a:gs pos="35000">
                  <a:srgbClr val="8064A2">
                    <a:tint val="37000"/>
                    <a:satMod val="300000"/>
                  </a:srgbClr>
                </a:gs>
                <a:gs pos="100000">
                  <a:srgbClr val="8064A2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СОК «Дельфин»</a:t>
              </a: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07950" y="2997200"/>
              <a:ext cx="1150938" cy="64770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Охинское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ТВ</a:t>
              </a:r>
            </a:p>
          </p:txBody>
        </p:sp>
        <p:cxnSp>
          <p:nvCxnSpPr>
            <p:cNvPr id="64" name="Прямая со стрелкой 63"/>
            <p:cNvCxnSpPr>
              <a:stCxn id="16" idx="0"/>
            </p:cNvCxnSpPr>
            <p:nvPr/>
          </p:nvCxnSpPr>
          <p:spPr>
            <a:xfrm flipH="1" flipV="1">
              <a:off x="1835150" y="2565400"/>
              <a:ext cx="504825" cy="287338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5" name="Прямая со стрелкой 64"/>
            <p:cNvCxnSpPr/>
            <p:nvPr/>
          </p:nvCxnSpPr>
          <p:spPr>
            <a:xfrm flipH="1" flipV="1">
              <a:off x="3851275" y="836613"/>
              <a:ext cx="433388" cy="1439862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6" name="Прямая со стрелкой 65"/>
            <p:cNvCxnSpPr/>
            <p:nvPr/>
          </p:nvCxnSpPr>
          <p:spPr>
            <a:xfrm flipH="1">
              <a:off x="1908175" y="476250"/>
              <a:ext cx="431800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7" name="Прямая со стрелкой 66"/>
            <p:cNvCxnSpPr/>
            <p:nvPr/>
          </p:nvCxnSpPr>
          <p:spPr>
            <a:xfrm flipV="1">
              <a:off x="4643438" y="1700213"/>
              <a:ext cx="73025" cy="504825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8" name="Прямоугольник 67"/>
            <p:cNvSpPr/>
            <p:nvPr/>
          </p:nvSpPr>
          <p:spPr>
            <a:xfrm>
              <a:off x="4500563" y="260350"/>
              <a:ext cx="863600" cy="431800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РДК</a:t>
              </a:r>
            </a:p>
          </p:txBody>
        </p:sp>
        <p:cxnSp>
          <p:nvCxnSpPr>
            <p:cNvPr id="69" name="Прямая со стрелкой 68"/>
            <p:cNvCxnSpPr>
              <a:stCxn id="92" idx="0"/>
              <a:endCxn id="68" idx="2"/>
            </p:cNvCxnSpPr>
            <p:nvPr/>
          </p:nvCxnSpPr>
          <p:spPr>
            <a:xfrm flipV="1">
              <a:off x="4932363" y="692150"/>
              <a:ext cx="0" cy="360363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0" name="Прямая со стрелкой 69"/>
            <p:cNvCxnSpPr/>
            <p:nvPr/>
          </p:nvCxnSpPr>
          <p:spPr>
            <a:xfrm flipV="1">
              <a:off x="5364163" y="692150"/>
              <a:ext cx="287337" cy="433388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1" name="Прямая со стрелкой 70"/>
            <p:cNvCxnSpPr>
              <a:stCxn id="92" idx="3"/>
              <a:endCxn id="59" idx="1"/>
            </p:cNvCxnSpPr>
            <p:nvPr/>
          </p:nvCxnSpPr>
          <p:spPr>
            <a:xfrm flipV="1">
              <a:off x="5651500" y="1196975"/>
              <a:ext cx="649288" cy="179388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2" name="Прямая со стрелкой 71"/>
            <p:cNvCxnSpPr/>
            <p:nvPr/>
          </p:nvCxnSpPr>
          <p:spPr>
            <a:xfrm>
              <a:off x="5651500" y="1628775"/>
              <a:ext cx="433388" cy="215900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3" name="Прямоугольник 72"/>
            <p:cNvSpPr/>
            <p:nvPr/>
          </p:nvSpPr>
          <p:spPr>
            <a:xfrm>
              <a:off x="6443663" y="188913"/>
              <a:ext cx="1008062" cy="360362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Детская</a:t>
              </a: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7596188" y="188913"/>
              <a:ext cx="1223962" cy="360362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Взрослая</a:t>
              </a:r>
            </a:p>
          </p:txBody>
        </p:sp>
        <p:cxnSp>
          <p:nvCxnSpPr>
            <p:cNvPr id="75" name="Прямая со стрелкой 74"/>
            <p:cNvCxnSpPr/>
            <p:nvPr/>
          </p:nvCxnSpPr>
          <p:spPr>
            <a:xfrm flipH="1" flipV="1">
              <a:off x="7164388" y="549275"/>
              <a:ext cx="287337" cy="287338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6" name="Прямая со стрелкой 75"/>
            <p:cNvCxnSpPr>
              <a:endCxn id="74" idx="2"/>
            </p:cNvCxnSpPr>
            <p:nvPr/>
          </p:nvCxnSpPr>
          <p:spPr>
            <a:xfrm flipV="1">
              <a:off x="8027988" y="549275"/>
              <a:ext cx="180975" cy="287338"/>
            </a:xfrm>
            <a:prstGeom prst="straightConnector1">
              <a:avLst/>
            </a:prstGeom>
            <a:noFill/>
            <a:ln w="19050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7" name="Прямая со стрелкой 76"/>
            <p:cNvCxnSpPr>
              <a:endCxn id="48" idx="1"/>
            </p:cNvCxnSpPr>
            <p:nvPr/>
          </p:nvCxnSpPr>
          <p:spPr>
            <a:xfrm>
              <a:off x="5580063" y="3860800"/>
              <a:ext cx="360362" cy="18097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8" name="Прямая со стрелкой 77"/>
            <p:cNvCxnSpPr>
              <a:stCxn id="83" idx="5"/>
            </p:cNvCxnSpPr>
            <p:nvPr/>
          </p:nvCxnSpPr>
          <p:spPr>
            <a:xfrm>
              <a:off x="5455873" y="4265784"/>
              <a:ext cx="411526" cy="458616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9" name="Прямая со стрелкой 78"/>
            <p:cNvCxnSpPr>
              <a:stCxn id="43" idx="2"/>
              <a:endCxn id="44" idx="0"/>
            </p:cNvCxnSpPr>
            <p:nvPr/>
          </p:nvCxnSpPr>
          <p:spPr>
            <a:xfrm>
              <a:off x="6192838" y="5373688"/>
              <a:ext cx="96837" cy="287337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0" name="Прямая со стрелкой 79"/>
            <p:cNvCxnSpPr/>
            <p:nvPr/>
          </p:nvCxnSpPr>
          <p:spPr>
            <a:xfrm>
              <a:off x="6732588" y="5229225"/>
              <a:ext cx="215900" cy="21590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1" name="Прямая со стрелкой 80"/>
            <p:cNvCxnSpPr/>
            <p:nvPr/>
          </p:nvCxnSpPr>
          <p:spPr>
            <a:xfrm>
              <a:off x="8027988" y="5949950"/>
              <a:ext cx="73025" cy="21590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2" name="Прямая со стрелкой 81"/>
            <p:cNvCxnSpPr/>
            <p:nvPr/>
          </p:nvCxnSpPr>
          <p:spPr>
            <a:xfrm>
              <a:off x="7380288" y="5949950"/>
              <a:ext cx="0" cy="215900"/>
            </a:xfrm>
            <a:prstGeom prst="straightConnector1">
              <a:avLst/>
            </a:prstGeom>
            <a:noFill/>
            <a:ln w="190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3" name="Овал 82"/>
            <p:cNvSpPr/>
            <p:nvPr/>
          </p:nvSpPr>
          <p:spPr>
            <a:xfrm>
              <a:off x="3473689" y="2425520"/>
              <a:ext cx="2322273" cy="2156004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Активисты,</a:t>
              </a:r>
              <a:r>
                <a:rPr kumimoji="0" lang="ru-RU" b="1" i="0" u="none" strike="noStrike" kern="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участники волонтерского отряда «ДОБРОТВОРЦЫ» МБ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ОШ№4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г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.Охи</a:t>
              </a:r>
            </a:p>
          </p:txBody>
        </p:sp>
        <p:cxnSp>
          <p:nvCxnSpPr>
            <p:cNvPr id="84" name="Прямая со стрелкой 83"/>
            <p:cNvCxnSpPr/>
            <p:nvPr/>
          </p:nvCxnSpPr>
          <p:spPr>
            <a:xfrm>
              <a:off x="7740650" y="4365625"/>
              <a:ext cx="0" cy="215900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5" name="Прямая со стрелкой 84"/>
            <p:cNvCxnSpPr/>
            <p:nvPr/>
          </p:nvCxnSpPr>
          <p:spPr>
            <a:xfrm>
              <a:off x="8243888" y="4221163"/>
              <a:ext cx="144462" cy="71437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6" name="Прямая со стрелкой 85"/>
            <p:cNvCxnSpPr>
              <a:stCxn id="48" idx="3"/>
            </p:cNvCxnSpPr>
            <p:nvPr/>
          </p:nvCxnSpPr>
          <p:spPr>
            <a:xfrm flipV="1">
              <a:off x="8243888" y="4005263"/>
              <a:ext cx="144462" cy="36512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7" name="Прямая со стрелкой 86"/>
            <p:cNvCxnSpPr/>
            <p:nvPr/>
          </p:nvCxnSpPr>
          <p:spPr>
            <a:xfrm flipV="1">
              <a:off x="6875463" y="3573463"/>
              <a:ext cx="0" cy="14287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8" name="Прямая со стрелкой 87"/>
            <p:cNvCxnSpPr/>
            <p:nvPr/>
          </p:nvCxnSpPr>
          <p:spPr>
            <a:xfrm flipV="1">
              <a:off x="7885113" y="3573463"/>
              <a:ext cx="0" cy="142875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9" name="Прямая со стрелкой 88"/>
            <p:cNvCxnSpPr>
              <a:endCxn id="56" idx="1"/>
            </p:cNvCxnSpPr>
            <p:nvPr/>
          </p:nvCxnSpPr>
          <p:spPr>
            <a:xfrm flipV="1">
              <a:off x="5580063" y="2673350"/>
              <a:ext cx="215900" cy="34925"/>
            </a:xfrm>
            <a:prstGeom prst="straightConnector1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cxnSp>
          <p:nvCxnSpPr>
            <p:cNvPr id="90" name="Прямая со стрелкой 89"/>
            <p:cNvCxnSpPr/>
            <p:nvPr/>
          </p:nvCxnSpPr>
          <p:spPr>
            <a:xfrm flipV="1">
              <a:off x="7380288" y="2420938"/>
              <a:ext cx="215900" cy="36512"/>
            </a:xfrm>
            <a:prstGeom prst="straightConnector1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cxnSp>
          <p:nvCxnSpPr>
            <p:cNvPr id="91" name="Прямая со стрелкой 90"/>
            <p:cNvCxnSpPr>
              <a:endCxn id="61" idx="1"/>
            </p:cNvCxnSpPr>
            <p:nvPr/>
          </p:nvCxnSpPr>
          <p:spPr>
            <a:xfrm>
              <a:off x="7380288" y="2816225"/>
              <a:ext cx="287337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tailEnd type="arrow"/>
            </a:ln>
            <a:effectLst/>
          </p:spPr>
        </p:cxnSp>
        <p:sp>
          <p:nvSpPr>
            <p:cNvPr id="92" name="Прямоугольник 91"/>
            <p:cNvSpPr/>
            <p:nvPr/>
          </p:nvSpPr>
          <p:spPr>
            <a:xfrm>
              <a:off x="4211638" y="1052513"/>
              <a:ext cx="1439862" cy="647700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2700000" scaled="1"/>
              <a:tileRect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Учреждения культуры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A3F55AD-F7E5-3C34-29E4-C553B5683A89}"/>
              </a:ext>
            </a:extLst>
          </p:cNvPr>
          <p:cNvSpPr txBox="1"/>
          <p:nvPr/>
        </p:nvSpPr>
        <p:spPr>
          <a:xfrm>
            <a:off x="1424183" y="165619"/>
            <a:ext cx="7590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Montserrat Black"/>
                <a:cs typeface="Times New Roman" pitchFamily="18" charset="0"/>
                <a:sym typeface="Montserrat Black"/>
              </a:rPr>
              <a:t>СОЦИАЛЬНЫЕ ПАРТНЁРЫ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3"/>
          <a:srcRect l="10451" t="76027" r="23515"/>
          <a:stretch>
            <a:fillRect/>
          </a:stretch>
        </p:blipFill>
        <p:spPr>
          <a:xfrm>
            <a:off x="11532653" y="1362269"/>
            <a:ext cx="594032" cy="636592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3"/>
          <a:srcRect t="22882" b="53883"/>
          <a:stretch>
            <a:fillRect/>
          </a:stretch>
        </p:blipFill>
        <p:spPr>
          <a:xfrm>
            <a:off x="11751344" y="2500604"/>
            <a:ext cx="841874" cy="692331"/>
          </a:xfrm>
          <a:prstGeom prst="rect">
            <a:avLst/>
          </a:prstGeom>
        </p:spPr>
      </p:pic>
      <p:pic>
        <p:nvPicPr>
          <p:cNvPr id="96" name="Google Shape;205;g128050a35a2_0_102" descr="C:\Users\Ermolina\Desktop\монтаж\лого школы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7608" y="-627017"/>
            <a:ext cx="862149" cy="62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Picture 4" descr="C:\Users\Ermolina\Desktop\логотипД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53342" y="279919"/>
            <a:ext cx="731521" cy="55970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04" name="Google Shape;220;g11bd7d1508c_0_34"/>
          <p:cNvSpPr/>
          <p:nvPr/>
        </p:nvSpPr>
        <p:spPr>
          <a:xfrm>
            <a:off x="0" y="5805384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18;g11bd7d1508c_0_34"/>
          <p:cNvSpPr/>
          <p:nvPr/>
        </p:nvSpPr>
        <p:spPr>
          <a:xfrm rot="5400000">
            <a:off x="-30014" y="30150"/>
            <a:ext cx="836700" cy="7764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207;g128050a35a2_0_102"/>
          <p:cNvSpPr/>
          <p:nvPr/>
        </p:nvSpPr>
        <p:spPr>
          <a:xfrm rot="10800000">
            <a:off x="8826000" y="0"/>
            <a:ext cx="1080000" cy="1080000"/>
          </a:xfrm>
          <a:prstGeom prst="corner">
            <a:avLst>
              <a:gd name="adj1" fmla="val 15137"/>
              <a:gd name="adj2" fmla="val 1430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4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5893</TotalTime>
  <Words>527</Words>
  <Application>Microsoft Office PowerPoint</Application>
  <PresentationFormat>Лист A4 (210x297 мм)</PresentationFormat>
  <Paragraphs>109</Paragraphs>
  <Slides>13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</vt:lpstr>
      <vt:lpstr>Montserrat SemiBold</vt:lpstr>
      <vt:lpstr>Times New Roman</vt:lpstr>
      <vt:lpstr>Тема Office</vt:lpstr>
      <vt:lpstr>Презентация PowerPoint</vt:lpstr>
      <vt:lpstr>Международная Премия #МЫВМЕСТЕ 2022</vt:lpstr>
      <vt:lpstr>Презентация PowerPoint</vt:lpstr>
      <vt:lpstr>«Добрые дела в лицах» 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 П</cp:lastModifiedBy>
  <cp:revision>36</cp:revision>
  <dcterms:created xsi:type="dcterms:W3CDTF">2019-09-19T00:48:17Z</dcterms:created>
  <dcterms:modified xsi:type="dcterms:W3CDTF">2023-05-08T09:18:49Z</dcterms:modified>
</cp:coreProperties>
</file>