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268" r:id="rId5"/>
    <p:sldId id="258" r:id="rId6"/>
    <p:sldId id="269" r:id="rId7"/>
    <p:sldId id="262" r:id="rId8"/>
    <p:sldId id="263" r:id="rId9"/>
    <p:sldId id="264" r:id="rId10"/>
    <p:sldId id="265" r:id="rId11"/>
    <p:sldId id="276" r:id="rId12"/>
    <p:sldId id="267" r:id="rId13"/>
    <p:sldId id="277" r:id="rId14"/>
    <p:sldId id="278" r:id="rId15"/>
    <p:sldId id="279" r:id="rId16"/>
    <p:sldId id="280" r:id="rId17"/>
    <p:sldId id="275" r:id="rId18"/>
    <p:sldId id="272" r:id="rId19"/>
    <p:sldId id="271" r:id="rId20"/>
    <p:sldId id="274"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1" d="100"/>
          <a:sy n="71" d="100"/>
        </p:scale>
        <p:origin x="1272"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3307660230954776"/>
          <c:y val="3.6188483394164569E-2"/>
          <c:w val="0.84446741451181073"/>
          <c:h val="0.67232319854327172"/>
        </c:manualLayout>
      </c:layout>
      <c:bar3DChart>
        <c:barDir val="col"/>
        <c:grouping val="clustered"/>
        <c:varyColors val="0"/>
        <c:ser>
          <c:idx val="0"/>
          <c:order val="0"/>
          <c:tx>
            <c:strRef>
              <c:f>Лист1!$B$1</c:f>
              <c:strCache>
                <c:ptCount val="1"/>
                <c:pt idx="0">
                  <c:v>Сумма, руб.</c:v>
                </c:pt>
              </c:strCache>
            </c:strRef>
          </c:tx>
          <c:invertIfNegative val="0"/>
          <c:cat>
            <c:strRef>
              <c:f>Лист1!$A$2:$A$3</c:f>
              <c:strCache>
                <c:ptCount val="2"/>
                <c:pt idx="0">
                  <c:v>Затраты на приобретение солнечных батарей, со сроком службы 20 лет</c:v>
                </c:pt>
                <c:pt idx="1">
                  <c:v>Затраты на эксплуатацию  светогенератора за 3 года</c:v>
                </c:pt>
              </c:strCache>
            </c:strRef>
          </c:cat>
          <c:val>
            <c:numRef>
              <c:f>Лист1!$B$2:$B$3</c:f>
              <c:numCache>
                <c:formatCode>#,##0</c:formatCode>
                <c:ptCount val="2"/>
                <c:pt idx="0">
                  <c:v>90000</c:v>
                </c:pt>
                <c:pt idx="1">
                  <c:v>455000</c:v>
                </c:pt>
              </c:numCache>
            </c:numRef>
          </c:val>
          <c:extLst>
            <c:ext xmlns:c16="http://schemas.microsoft.com/office/drawing/2014/chart" uri="{C3380CC4-5D6E-409C-BE32-E72D297353CC}">
              <c16:uniqueId val="{00000000-1EA9-4227-A1C9-0C6CB6EA984B}"/>
            </c:ext>
          </c:extLst>
        </c:ser>
        <c:dLbls>
          <c:showLegendKey val="0"/>
          <c:showVal val="0"/>
          <c:showCatName val="0"/>
          <c:showSerName val="0"/>
          <c:showPercent val="0"/>
          <c:showBubbleSize val="0"/>
        </c:dLbls>
        <c:gapWidth val="150"/>
        <c:shape val="cylinder"/>
        <c:axId val="33526912"/>
        <c:axId val="33528448"/>
        <c:axId val="0"/>
      </c:bar3DChart>
      <c:catAx>
        <c:axId val="33526912"/>
        <c:scaling>
          <c:orientation val="minMax"/>
        </c:scaling>
        <c:delete val="0"/>
        <c:axPos val="b"/>
        <c:numFmt formatCode="General" sourceLinked="0"/>
        <c:majorTickMark val="out"/>
        <c:minorTickMark val="none"/>
        <c:tickLblPos val="nextTo"/>
        <c:txPr>
          <a:bodyPr/>
          <a:lstStyle/>
          <a:p>
            <a:pPr>
              <a:defRPr>
                <a:latin typeface="Times New Roman" pitchFamily="18" charset="0"/>
                <a:cs typeface="Times New Roman" pitchFamily="18" charset="0"/>
              </a:defRPr>
            </a:pPr>
            <a:endParaRPr lang="ru-RU"/>
          </a:p>
        </c:txPr>
        <c:crossAx val="33528448"/>
        <c:crosses val="autoZero"/>
        <c:auto val="1"/>
        <c:lblAlgn val="ctr"/>
        <c:lblOffset val="100"/>
        <c:noMultiLvlLbl val="0"/>
      </c:catAx>
      <c:valAx>
        <c:axId val="33528448"/>
        <c:scaling>
          <c:orientation val="minMax"/>
        </c:scaling>
        <c:delete val="0"/>
        <c:axPos val="l"/>
        <c:majorGridlines/>
        <c:numFmt formatCode="#,##0" sourceLinked="1"/>
        <c:majorTickMark val="out"/>
        <c:minorTickMark val="none"/>
        <c:tickLblPos val="nextTo"/>
        <c:txPr>
          <a:bodyPr/>
          <a:lstStyle/>
          <a:p>
            <a:pPr>
              <a:defRPr sz="1600">
                <a:latin typeface="Times New Roman" pitchFamily="18" charset="0"/>
                <a:cs typeface="Times New Roman" pitchFamily="18" charset="0"/>
              </a:defRPr>
            </a:pPr>
            <a:endParaRPr lang="ru-RU"/>
          </a:p>
        </c:txPr>
        <c:crossAx val="33526912"/>
        <c:crosses val="autoZero"/>
        <c:crossBetween val="between"/>
      </c:valAx>
    </c:plotArea>
    <c:plotVisOnly val="1"/>
    <c:dispBlanksAs val="gap"/>
    <c:showDLblsOverMax val="0"/>
  </c:chart>
  <c:txPr>
    <a:bodyPr/>
    <a:lstStyle/>
    <a:p>
      <a:pPr>
        <a:defRPr sz="1800"/>
      </a:pPr>
      <a:endParaRPr lang="ru-RU"/>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0.27091</cdr:x>
      <cdr:y>0.41096</cdr:y>
    </cdr:from>
    <cdr:to>
      <cdr:x>0.51559</cdr:x>
      <cdr:y>0.53425</cdr:y>
    </cdr:to>
    <cdr:sp macro="" textlink="">
      <cdr:nvSpPr>
        <cdr:cNvPr id="2" name="TextBox 1"/>
        <cdr:cNvSpPr txBox="1"/>
      </cdr:nvSpPr>
      <cdr:spPr>
        <a:xfrm xmlns:a="http://schemas.openxmlformats.org/drawingml/2006/main">
          <a:off x="1838578" y="2143140"/>
          <a:ext cx="1660539" cy="642954"/>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ctr"/>
          <a:r>
            <a:rPr lang="ru-RU" sz="2400" b="1" dirty="0" smtClean="0">
              <a:solidFill>
                <a:srgbClr val="00B050"/>
              </a:solidFill>
              <a:latin typeface="Times New Roman" pitchFamily="18" charset="0"/>
              <a:cs typeface="Times New Roman" pitchFamily="18" charset="0"/>
            </a:rPr>
            <a:t>90 000 руб.</a:t>
          </a:r>
          <a:endParaRPr lang="ru-RU" sz="2400" b="1" dirty="0">
            <a:solidFill>
              <a:srgbClr val="00B050"/>
            </a:solidFill>
            <a:latin typeface="Times New Roman" pitchFamily="18" charset="0"/>
            <a:cs typeface="Times New Roman" pitchFamily="18" charset="0"/>
          </a:endParaRPr>
        </a:p>
      </cdr:txBody>
    </cdr:sp>
  </cdr:relSizeAnchor>
  <cdr:relSizeAnchor xmlns:cdr="http://schemas.openxmlformats.org/drawingml/2006/chartDrawing">
    <cdr:from>
      <cdr:x>0.568</cdr:x>
      <cdr:y>0.02434</cdr:y>
    </cdr:from>
    <cdr:to>
      <cdr:x>0.89692</cdr:x>
      <cdr:y>0.14762</cdr:y>
    </cdr:to>
    <cdr:sp macro="" textlink="">
      <cdr:nvSpPr>
        <cdr:cNvPr id="3" name="TextBox 2"/>
        <cdr:cNvSpPr txBox="1"/>
      </cdr:nvSpPr>
      <cdr:spPr>
        <a:xfrm xmlns:a="http://schemas.openxmlformats.org/drawingml/2006/main">
          <a:off x="3854802" y="126916"/>
          <a:ext cx="2232248" cy="642902"/>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ctr"/>
          <a:r>
            <a:rPr lang="ru-RU" sz="2400" b="1" dirty="0" smtClean="0">
              <a:solidFill>
                <a:srgbClr val="FF0000"/>
              </a:solidFill>
              <a:latin typeface="Times New Roman" pitchFamily="18" charset="0"/>
              <a:cs typeface="Times New Roman" pitchFamily="18" charset="0"/>
            </a:rPr>
            <a:t>455 000 руб</a:t>
          </a:r>
          <a:r>
            <a:rPr lang="ru-RU" sz="2000" b="1" dirty="0" smtClean="0">
              <a:solidFill>
                <a:srgbClr val="FF0000"/>
              </a:solidFill>
              <a:latin typeface="Times New Roman" pitchFamily="18" charset="0"/>
              <a:cs typeface="Times New Roman" pitchFamily="18" charset="0"/>
            </a:rPr>
            <a:t>. </a:t>
          </a:r>
          <a:endParaRPr lang="ru-RU" sz="2000" b="1" dirty="0">
            <a:solidFill>
              <a:srgbClr val="FF0000"/>
            </a:solidFill>
            <a:latin typeface="Times New Roman" pitchFamily="18" charset="0"/>
            <a:cs typeface="Times New Roman" pitchFamily="18" charset="0"/>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4777142-4C8A-4908-8D24-90D271E83918}" type="datetimeFigureOut">
              <a:rPr lang="ru-RU" smtClean="0"/>
              <a:pPr/>
              <a:t>20.02.2021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D351CD-024B-4569-8906-3444B8DBC049}" type="slidenum">
              <a:rPr lang="ru-RU" smtClean="0"/>
              <a:pPr/>
              <a:t>‹#›</a:t>
            </a:fld>
            <a:endParaRPr lang="ru-RU"/>
          </a:p>
        </p:txBody>
      </p:sp>
    </p:spTree>
    <p:extLst>
      <p:ext uri="{BB962C8B-B14F-4D97-AF65-F5344CB8AC3E}">
        <p14:creationId xmlns:p14="http://schemas.microsoft.com/office/powerpoint/2010/main" val="3010625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4777142-4C8A-4908-8D24-90D271E83918}" type="datetimeFigureOut">
              <a:rPr lang="ru-RU" smtClean="0"/>
              <a:pPr/>
              <a:t>20.02.2021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D351CD-024B-4569-8906-3444B8DBC049}" type="slidenum">
              <a:rPr lang="ru-RU" smtClean="0"/>
              <a:pPr/>
              <a:t>‹#›</a:t>
            </a:fld>
            <a:endParaRPr lang="ru-RU"/>
          </a:p>
        </p:txBody>
      </p:sp>
    </p:spTree>
    <p:extLst>
      <p:ext uri="{BB962C8B-B14F-4D97-AF65-F5344CB8AC3E}">
        <p14:creationId xmlns:p14="http://schemas.microsoft.com/office/powerpoint/2010/main" val="2135275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4777142-4C8A-4908-8D24-90D271E83918}" type="datetimeFigureOut">
              <a:rPr lang="ru-RU" smtClean="0"/>
              <a:pPr/>
              <a:t>20.02.2021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D351CD-024B-4569-8906-3444B8DBC049}" type="slidenum">
              <a:rPr lang="ru-RU" smtClean="0"/>
              <a:pPr/>
              <a:t>‹#›</a:t>
            </a:fld>
            <a:endParaRPr lang="ru-RU"/>
          </a:p>
        </p:txBody>
      </p:sp>
    </p:spTree>
    <p:extLst>
      <p:ext uri="{BB962C8B-B14F-4D97-AF65-F5344CB8AC3E}">
        <p14:creationId xmlns:p14="http://schemas.microsoft.com/office/powerpoint/2010/main" val="314687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4777142-4C8A-4908-8D24-90D271E83918}" type="datetimeFigureOut">
              <a:rPr lang="ru-RU" smtClean="0"/>
              <a:pPr/>
              <a:t>20.02.2021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D351CD-024B-4569-8906-3444B8DBC049}" type="slidenum">
              <a:rPr lang="ru-RU" smtClean="0"/>
              <a:pPr/>
              <a:t>‹#›</a:t>
            </a:fld>
            <a:endParaRPr lang="ru-RU"/>
          </a:p>
        </p:txBody>
      </p:sp>
    </p:spTree>
    <p:extLst>
      <p:ext uri="{BB962C8B-B14F-4D97-AF65-F5344CB8AC3E}">
        <p14:creationId xmlns:p14="http://schemas.microsoft.com/office/powerpoint/2010/main" val="280192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4777142-4C8A-4908-8D24-90D271E83918}" type="datetimeFigureOut">
              <a:rPr lang="ru-RU" smtClean="0"/>
              <a:pPr/>
              <a:t>20.02.2021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2D351CD-024B-4569-8906-3444B8DBC049}" type="slidenum">
              <a:rPr lang="ru-RU" smtClean="0"/>
              <a:pPr/>
              <a:t>‹#›</a:t>
            </a:fld>
            <a:endParaRPr lang="ru-RU"/>
          </a:p>
        </p:txBody>
      </p:sp>
    </p:spTree>
    <p:extLst>
      <p:ext uri="{BB962C8B-B14F-4D97-AF65-F5344CB8AC3E}">
        <p14:creationId xmlns:p14="http://schemas.microsoft.com/office/powerpoint/2010/main" val="724866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4777142-4C8A-4908-8D24-90D271E83918}" type="datetimeFigureOut">
              <a:rPr lang="ru-RU" smtClean="0"/>
              <a:pPr/>
              <a:t>20.02.2021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2D351CD-024B-4569-8906-3444B8DBC049}" type="slidenum">
              <a:rPr lang="ru-RU" smtClean="0"/>
              <a:pPr/>
              <a:t>‹#›</a:t>
            </a:fld>
            <a:endParaRPr lang="ru-RU"/>
          </a:p>
        </p:txBody>
      </p:sp>
    </p:spTree>
    <p:extLst>
      <p:ext uri="{BB962C8B-B14F-4D97-AF65-F5344CB8AC3E}">
        <p14:creationId xmlns:p14="http://schemas.microsoft.com/office/powerpoint/2010/main" val="3359054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4777142-4C8A-4908-8D24-90D271E83918}" type="datetimeFigureOut">
              <a:rPr lang="ru-RU" smtClean="0"/>
              <a:pPr/>
              <a:t>20.02.2021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2D351CD-024B-4569-8906-3444B8DBC049}" type="slidenum">
              <a:rPr lang="ru-RU" smtClean="0"/>
              <a:pPr/>
              <a:t>‹#›</a:t>
            </a:fld>
            <a:endParaRPr lang="ru-RU"/>
          </a:p>
        </p:txBody>
      </p:sp>
    </p:spTree>
    <p:extLst>
      <p:ext uri="{BB962C8B-B14F-4D97-AF65-F5344CB8AC3E}">
        <p14:creationId xmlns:p14="http://schemas.microsoft.com/office/powerpoint/2010/main" val="1434783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4777142-4C8A-4908-8D24-90D271E83918}" type="datetimeFigureOut">
              <a:rPr lang="ru-RU" smtClean="0"/>
              <a:pPr/>
              <a:t>20.02.2021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2D351CD-024B-4569-8906-3444B8DBC049}" type="slidenum">
              <a:rPr lang="ru-RU" smtClean="0"/>
              <a:pPr/>
              <a:t>‹#›</a:t>
            </a:fld>
            <a:endParaRPr lang="ru-RU"/>
          </a:p>
        </p:txBody>
      </p:sp>
    </p:spTree>
    <p:extLst>
      <p:ext uri="{BB962C8B-B14F-4D97-AF65-F5344CB8AC3E}">
        <p14:creationId xmlns:p14="http://schemas.microsoft.com/office/powerpoint/2010/main" val="255412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4777142-4C8A-4908-8D24-90D271E83918}" type="datetimeFigureOut">
              <a:rPr lang="ru-RU" smtClean="0"/>
              <a:pPr/>
              <a:t>20.02.2021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2D351CD-024B-4569-8906-3444B8DBC049}" type="slidenum">
              <a:rPr lang="ru-RU" smtClean="0"/>
              <a:pPr/>
              <a:t>‹#›</a:t>
            </a:fld>
            <a:endParaRPr lang="ru-RU"/>
          </a:p>
        </p:txBody>
      </p:sp>
    </p:spTree>
    <p:extLst>
      <p:ext uri="{BB962C8B-B14F-4D97-AF65-F5344CB8AC3E}">
        <p14:creationId xmlns:p14="http://schemas.microsoft.com/office/powerpoint/2010/main" val="2848878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4777142-4C8A-4908-8D24-90D271E83918}" type="datetimeFigureOut">
              <a:rPr lang="ru-RU" smtClean="0"/>
              <a:pPr/>
              <a:t>20.02.2021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2D351CD-024B-4569-8906-3444B8DBC049}" type="slidenum">
              <a:rPr lang="ru-RU" smtClean="0"/>
              <a:pPr/>
              <a:t>‹#›</a:t>
            </a:fld>
            <a:endParaRPr lang="ru-RU"/>
          </a:p>
        </p:txBody>
      </p:sp>
    </p:spTree>
    <p:extLst>
      <p:ext uri="{BB962C8B-B14F-4D97-AF65-F5344CB8AC3E}">
        <p14:creationId xmlns:p14="http://schemas.microsoft.com/office/powerpoint/2010/main" val="2512946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4777142-4C8A-4908-8D24-90D271E83918}" type="datetimeFigureOut">
              <a:rPr lang="ru-RU" smtClean="0"/>
              <a:pPr/>
              <a:t>20.02.2021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2D351CD-024B-4569-8906-3444B8DBC049}" type="slidenum">
              <a:rPr lang="ru-RU" smtClean="0"/>
              <a:pPr/>
              <a:t>‹#›</a:t>
            </a:fld>
            <a:endParaRPr lang="ru-RU"/>
          </a:p>
        </p:txBody>
      </p:sp>
    </p:spTree>
    <p:extLst>
      <p:ext uri="{BB962C8B-B14F-4D97-AF65-F5344CB8AC3E}">
        <p14:creationId xmlns:p14="http://schemas.microsoft.com/office/powerpoint/2010/main" val="3370954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777142-4C8A-4908-8D24-90D271E83918}" type="datetimeFigureOut">
              <a:rPr lang="ru-RU" smtClean="0"/>
              <a:pPr/>
              <a:t>20.02.2021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D351CD-024B-4569-8906-3444B8DBC049}" type="slidenum">
              <a:rPr lang="ru-RU" smtClean="0"/>
              <a:pPr/>
              <a:t>‹#›</a:t>
            </a:fld>
            <a:endParaRPr lang="ru-RU"/>
          </a:p>
        </p:txBody>
      </p:sp>
    </p:spTree>
    <p:extLst>
      <p:ext uri="{BB962C8B-B14F-4D97-AF65-F5344CB8AC3E}">
        <p14:creationId xmlns:p14="http://schemas.microsoft.com/office/powerpoint/2010/main" val="2809657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jf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3000"/>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43042" y="1714488"/>
            <a:ext cx="6000792" cy="2000264"/>
          </a:xfrm>
          <a:solidFill>
            <a:schemeClr val="bg1">
              <a:alpha val="58000"/>
            </a:schemeClr>
          </a:solidFill>
          <a:ln>
            <a:solidFill>
              <a:schemeClr val="accent1"/>
            </a:solidFill>
          </a:ln>
        </p:spPr>
        <p:txBody>
          <a:bodyPr>
            <a:noAutofit/>
          </a:bodyPr>
          <a:lstStyle/>
          <a:p>
            <a:r>
              <a:rPr lang="ru-RU" sz="3200" b="1" dirty="0" smtClean="0"/>
              <a:t/>
            </a:r>
            <a:br>
              <a:rPr lang="ru-RU" sz="3200" b="1" dirty="0" smtClean="0"/>
            </a:br>
            <a:r>
              <a:rPr lang="ru-RU" sz="3200" b="1" dirty="0" smtClean="0">
                <a:latin typeface="Times New Roman" pitchFamily="18" charset="0"/>
                <a:cs typeface="Times New Roman" pitchFamily="18" charset="0"/>
              </a:rPr>
              <a:t>«Экономическая целесообразность </a:t>
            </a:r>
            <a:r>
              <a:rPr lang="ru-RU" sz="3200" dirty="0" smtClean="0">
                <a:latin typeface="Times New Roman" pitchFamily="18" charset="0"/>
                <a:cs typeface="Times New Roman" pitchFamily="18" charset="0"/>
              </a:rPr>
              <a:t/>
            </a:r>
            <a:br>
              <a:rPr lang="ru-RU" sz="3200"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использования солнечной батареи»</a:t>
            </a:r>
            <a:r>
              <a:rPr lang="ru-RU" sz="3200" dirty="0" smtClean="0"/>
              <a:t/>
            </a:r>
            <a:br>
              <a:rPr lang="ru-RU" sz="3200" dirty="0" smtClean="0"/>
            </a:br>
            <a:endParaRPr lang="ru-RU" sz="3200" dirty="0"/>
          </a:p>
        </p:txBody>
      </p:sp>
      <p:sp>
        <p:nvSpPr>
          <p:cNvPr id="3" name="Подзаголовок 2"/>
          <p:cNvSpPr>
            <a:spLocks noGrp="1"/>
          </p:cNvSpPr>
          <p:nvPr>
            <p:ph type="subTitle" idx="1"/>
          </p:nvPr>
        </p:nvSpPr>
        <p:spPr>
          <a:xfrm>
            <a:off x="4636542" y="4500517"/>
            <a:ext cx="4355976" cy="1785950"/>
          </a:xfrm>
          <a:solidFill>
            <a:schemeClr val="bg1">
              <a:alpha val="79000"/>
            </a:schemeClr>
          </a:solidFill>
        </p:spPr>
        <p:txBody>
          <a:bodyPr>
            <a:noAutofit/>
          </a:bodyPr>
          <a:lstStyle/>
          <a:p>
            <a:pPr algn="l">
              <a:lnSpc>
                <a:spcPct val="120000"/>
              </a:lnSpc>
            </a:pPr>
            <a:r>
              <a:rPr lang="ru-RU" sz="2000" dirty="0" smtClean="0">
                <a:solidFill>
                  <a:schemeClr val="tx1"/>
                </a:solidFill>
                <a:latin typeface="Times New Roman" pitchFamily="18" charset="0"/>
                <a:cs typeface="Times New Roman" pitchFamily="18" charset="0"/>
              </a:rPr>
              <a:t>Автор работы:  </a:t>
            </a:r>
          </a:p>
          <a:p>
            <a:pPr algn="l">
              <a:lnSpc>
                <a:spcPct val="120000"/>
              </a:lnSpc>
            </a:pPr>
            <a:r>
              <a:rPr lang="ru-RU" sz="1800" b="1" dirty="0">
                <a:solidFill>
                  <a:schemeClr val="tx1"/>
                </a:solidFill>
                <a:latin typeface="Times New Roman" pitchFamily="18" charset="0"/>
                <a:cs typeface="Times New Roman" pitchFamily="18" charset="0"/>
              </a:rPr>
              <a:t>Дегтярёв Пётр </a:t>
            </a:r>
            <a:r>
              <a:rPr lang="ru-RU" sz="1800" b="1" dirty="0" smtClean="0">
                <a:solidFill>
                  <a:schemeClr val="tx1"/>
                </a:solidFill>
                <a:latin typeface="Times New Roman" pitchFamily="18" charset="0"/>
                <a:cs typeface="Times New Roman" pitchFamily="18" charset="0"/>
              </a:rPr>
              <a:t>Михайлович</a:t>
            </a:r>
          </a:p>
          <a:p>
            <a:pPr algn="l">
              <a:lnSpc>
                <a:spcPct val="120000"/>
              </a:lnSpc>
            </a:pPr>
            <a:r>
              <a:rPr lang="ru-RU" sz="2000" dirty="0" smtClean="0">
                <a:solidFill>
                  <a:schemeClr val="tx1"/>
                </a:solidFill>
                <a:latin typeface="Times New Roman" pitchFamily="18" charset="0"/>
                <a:cs typeface="Times New Roman" pitchFamily="18" charset="0"/>
              </a:rPr>
              <a:t>Научный </a:t>
            </a:r>
            <a:r>
              <a:rPr lang="ru-RU" sz="2000" dirty="0" smtClean="0">
                <a:solidFill>
                  <a:schemeClr val="tx1"/>
                </a:solidFill>
                <a:latin typeface="Times New Roman" pitchFamily="18" charset="0"/>
                <a:cs typeface="Times New Roman" pitchFamily="18" charset="0"/>
              </a:rPr>
              <a:t>руководитель:</a:t>
            </a:r>
          </a:p>
          <a:p>
            <a:pPr algn="l">
              <a:lnSpc>
                <a:spcPct val="120000"/>
              </a:lnSpc>
            </a:pPr>
            <a:r>
              <a:rPr lang="ru-RU" sz="2000" b="1" dirty="0" smtClean="0">
                <a:solidFill>
                  <a:schemeClr val="tx1"/>
                </a:solidFill>
                <a:latin typeface="Times New Roman" pitchFamily="18" charset="0"/>
                <a:cs typeface="Times New Roman" pitchFamily="18" charset="0"/>
              </a:rPr>
              <a:t>Крамаренко Александр Валерьевич</a:t>
            </a:r>
            <a:endParaRPr lang="ru-RU" sz="2000" b="1" dirty="0">
              <a:solidFill>
                <a:schemeClr val="tx1"/>
              </a:solidFill>
              <a:latin typeface="Times New Roman" pitchFamily="18" charset="0"/>
              <a:cs typeface="Times New Roman" pitchFamily="18" charset="0"/>
            </a:endParaRPr>
          </a:p>
        </p:txBody>
      </p:sp>
      <p:sp>
        <p:nvSpPr>
          <p:cNvPr id="5" name="TextBox 4"/>
          <p:cNvSpPr txBox="1"/>
          <p:nvPr/>
        </p:nvSpPr>
        <p:spPr>
          <a:xfrm>
            <a:off x="3428992" y="6519446"/>
            <a:ext cx="2571768" cy="33855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ru-RU" sz="1600" dirty="0" err="1" smtClean="0">
                <a:solidFill>
                  <a:schemeClr val="bg1"/>
                </a:solidFill>
                <a:latin typeface="Times New Roman" pitchFamily="18" charset="0"/>
                <a:cs typeface="Times New Roman" pitchFamily="18" charset="0"/>
              </a:rPr>
              <a:t>с.Никольское</a:t>
            </a:r>
            <a:r>
              <a:rPr lang="ru-RU" sz="1600" dirty="0" smtClean="0">
                <a:solidFill>
                  <a:schemeClr val="bg1"/>
                </a:solidFill>
                <a:latin typeface="Times New Roman" pitchFamily="18" charset="0"/>
                <a:cs typeface="Times New Roman" pitchFamily="18" charset="0"/>
              </a:rPr>
              <a:t> </a:t>
            </a:r>
            <a:r>
              <a:rPr lang="ru-RU" sz="1600" dirty="0" smtClean="0">
                <a:solidFill>
                  <a:schemeClr val="bg1"/>
                </a:solidFill>
                <a:latin typeface="Times New Roman" pitchFamily="18" charset="0"/>
                <a:cs typeface="Times New Roman" pitchFamily="18" charset="0"/>
              </a:rPr>
              <a:t>2021г</a:t>
            </a:r>
            <a:r>
              <a:rPr lang="ru-RU" sz="1600" dirty="0" smtClean="0">
                <a:solidFill>
                  <a:schemeClr val="bg1"/>
                </a:solidFill>
                <a:latin typeface="Times New Roman" pitchFamily="18" charset="0"/>
                <a:cs typeface="Times New Roman" pitchFamily="18" charset="0"/>
              </a:rPr>
              <a:t>.</a:t>
            </a:r>
            <a:endParaRPr lang="ru-RU" sz="1600" dirty="0">
              <a:solidFill>
                <a:schemeClr val="bg1"/>
              </a:solidFill>
              <a:latin typeface="Times New Roman" pitchFamily="18" charset="0"/>
              <a:cs typeface="Times New Roman" pitchFamily="18" charset="0"/>
            </a:endParaRPr>
          </a:p>
        </p:txBody>
      </p:sp>
      <p:sp>
        <p:nvSpPr>
          <p:cNvPr id="8" name="TextBox 7"/>
          <p:cNvSpPr txBox="1"/>
          <p:nvPr/>
        </p:nvSpPr>
        <p:spPr>
          <a:xfrm>
            <a:off x="251520" y="95991"/>
            <a:ext cx="8568952" cy="1323439"/>
          </a:xfrm>
          <a:prstGeom prst="rect">
            <a:avLst/>
          </a:prstGeom>
          <a:noFill/>
        </p:spPr>
        <p:txBody>
          <a:bodyPr wrap="square" rtlCol="0">
            <a:spAutoFit/>
          </a:bodyPr>
          <a:lstStyle/>
          <a:p>
            <a:pPr algn="ctr">
              <a:spcAft>
                <a:spcPts val="0"/>
              </a:spcAft>
            </a:pPr>
            <a:r>
              <a:rPr lang="ru-RU" sz="2000" b="1" dirty="0">
                <a:effectLst>
                  <a:outerShdw blurRad="50800" dist="38100" dir="2700000" algn="tl" rotWithShape="0">
                    <a:schemeClr val="bg1">
                      <a:alpha val="40000"/>
                    </a:schemeClr>
                  </a:outerShdw>
                </a:effectLst>
                <a:latin typeface="Times New Roman" panose="02020603050405020304" pitchFamily="18" charset="0"/>
                <a:ea typeface="Times New Roman" panose="02020603050405020304" pitchFamily="18" charset="0"/>
              </a:rPr>
              <a:t>Государственное автономное образовательное учреждение Астраханской области высшего образования</a:t>
            </a:r>
          </a:p>
          <a:p>
            <a:pPr algn="ctr">
              <a:spcAft>
                <a:spcPts val="0"/>
              </a:spcAft>
            </a:pPr>
            <a:r>
              <a:rPr lang="ru-RU" sz="2000" b="1" dirty="0">
                <a:effectLst>
                  <a:outerShdw blurRad="50800" dist="38100" dir="2700000" algn="tl" rotWithShape="0">
                    <a:schemeClr val="bg1">
                      <a:alpha val="40000"/>
                    </a:schemeClr>
                  </a:outerShdw>
                </a:effectLst>
                <a:latin typeface="Times New Roman" panose="02020603050405020304" pitchFamily="18" charset="0"/>
                <a:ea typeface="Times New Roman" panose="02020603050405020304" pitchFamily="18" charset="0"/>
              </a:rPr>
              <a:t> «Астраханский государственный архитектурно-строительный университет»</a:t>
            </a:r>
            <a:r>
              <a:rPr lang="ru-RU" sz="2000" b="1" i="1" dirty="0">
                <a:effectLst>
                  <a:outerShdw blurRad="50800" dist="38100" dir="2700000" algn="tl" rotWithShape="0">
                    <a:schemeClr val="bg1">
                      <a:alpha val="40000"/>
                    </a:schemeClr>
                  </a:outerShdw>
                </a:effectLst>
                <a:latin typeface="Times New Roman" panose="02020603050405020304" pitchFamily="18" charset="0"/>
                <a:ea typeface="Times New Roman" panose="02020603050405020304" pitchFamily="18" charset="0"/>
              </a:rPr>
              <a:t> </a:t>
            </a:r>
            <a:r>
              <a:rPr lang="ru-RU" sz="2000" b="1" i="1" dirty="0" err="1">
                <a:effectLst>
                  <a:outerShdw blurRad="50800" dist="38100" dir="2700000" algn="tl" rotWithShape="0">
                    <a:schemeClr val="bg1">
                      <a:alpha val="40000"/>
                    </a:schemeClr>
                  </a:outerShdw>
                </a:effectLst>
                <a:latin typeface="Times New Roman" panose="02020603050405020304" pitchFamily="18" charset="0"/>
                <a:ea typeface="Times New Roman" panose="02020603050405020304" pitchFamily="18" charset="0"/>
              </a:rPr>
              <a:t>Енотаевский</a:t>
            </a:r>
            <a:r>
              <a:rPr lang="ru-RU" sz="2000" b="1" i="1" dirty="0">
                <a:effectLst>
                  <a:outerShdw blurRad="50800" dist="38100" dir="2700000" algn="tl" rotWithShape="0">
                    <a:schemeClr val="bg1">
                      <a:alpha val="40000"/>
                    </a:schemeClr>
                  </a:outerShdw>
                </a:effectLst>
                <a:latin typeface="Times New Roman" panose="02020603050405020304" pitchFamily="18" charset="0"/>
                <a:ea typeface="Times New Roman" panose="02020603050405020304" pitchFamily="18" charset="0"/>
              </a:rPr>
              <a:t> филиал</a:t>
            </a:r>
            <a:endParaRPr lang="ru-RU" sz="2000" b="1" dirty="0">
              <a:effectLst>
                <a:outerShdw blurRad="50800" dist="38100" dir="2700000" algn="tl" rotWithShape="0">
                  <a:schemeClr val="bg1">
                    <a:alpha val="40000"/>
                  </a:schemeClr>
                </a:outerShdw>
              </a:effectLst>
              <a:latin typeface="Times New Roman" panose="02020603050405020304" pitchFamily="18" charset="0"/>
              <a:ea typeface="Times New Roman" panose="02020603050405020304" pitchFamily="18"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4500517"/>
            <a:ext cx="2324100" cy="2324100"/>
          </a:xfrm>
          <a:prstGeom prst="rect">
            <a:avLst/>
          </a:prstGeom>
        </p:spPr>
      </p:pic>
    </p:spTree>
    <p:extLst>
      <p:ext uri="{BB962C8B-B14F-4D97-AF65-F5344CB8AC3E}">
        <p14:creationId xmlns:p14="http://schemas.microsoft.com/office/powerpoint/2010/main" val="413415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1004128"/>
            <a:ext cx="8640960" cy="3360976"/>
          </a:xfrm>
          <a:ln/>
        </p:spPr>
        <p:style>
          <a:lnRef idx="1">
            <a:schemeClr val="accent4"/>
          </a:lnRef>
          <a:fillRef idx="2">
            <a:schemeClr val="accent4"/>
          </a:fillRef>
          <a:effectRef idx="1">
            <a:schemeClr val="accent4"/>
          </a:effectRef>
          <a:fontRef idx="minor">
            <a:schemeClr val="dk1"/>
          </a:fontRef>
        </p:style>
        <p:txBody>
          <a:bodyPr>
            <a:noAutofit/>
          </a:bodyPr>
          <a:lstStyle/>
          <a:p>
            <a:pPr marL="0" indent="0" algn="just">
              <a:buNone/>
            </a:pPr>
            <a:r>
              <a:rPr lang="ru-RU" sz="2200" b="1" dirty="0" smtClean="0">
                <a:latin typeface="Times New Roman" pitchFamily="18" charset="0"/>
                <a:cs typeface="Times New Roman" pitchFamily="18" charset="0"/>
              </a:rPr>
              <a:t>– они полностью безвредны как для человека, так и для окружающей среды;</a:t>
            </a:r>
          </a:p>
          <a:p>
            <a:pPr marL="0" indent="0" algn="just">
              <a:buNone/>
            </a:pPr>
            <a:r>
              <a:rPr lang="ru-RU" sz="2200" b="1" dirty="0" smtClean="0">
                <a:latin typeface="Times New Roman" pitchFamily="18" charset="0"/>
                <a:cs typeface="Times New Roman" pitchFamily="18" charset="0"/>
              </a:rPr>
              <a:t>– для них не нужно топливо – они используют естественные природные ресурсы;</a:t>
            </a:r>
          </a:p>
          <a:p>
            <a:pPr marL="0" indent="0" algn="just">
              <a:buNone/>
            </a:pPr>
            <a:r>
              <a:rPr lang="ru-RU" sz="2200" b="1" dirty="0" smtClean="0">
                <a:latin typeface="Times New Roman" pitchFamily="18" charset="0"/>
                <a:cs typeface="Times New Roman" pitchFamily="18" charset="0"/>
              </a:rPr>
              <a:t>- бесшумность;</a:t>
            </a:r>
          </a:p>
          <a:p>
            <a:pPr marL="0" indent="0" algn="just">
              <a:buNone/>
            </a:pPr>
            <a:r>
              <a:rPr lang="ru-RU" sz="2200" b="1" dirty="0" smtClean="0">
                <a:latin typeface="Times New Roman" pitchFamily="18" charset="0"/>
                <a:cs typeface="Times New Roman" pitchFamily="18" charset="0"/>
              </a:rPr>
              <a:t>–   солнечные батареи удобны в транспортировке;</a:t>
            </a:r>
          </a:p>
          <a:p>
            <a:pPr marL="0" indent="0" algn="just">
              <a:buNone/>
            </a:pPr>
            <a:r>
              <a:rPr lang="ru-RU" sz="2200" b="1" dirty="0" smtClean="0">
                <a:latin typeface="Times New Roman" pitchFamily="18" charset="0"/>
                <a:cs typeface="Times New Roman" pitchFamily="18" charset="0"/>
              </a:rPr>
              <a:t>–  способствуют бесперебойному электроснабжению жилого дома;</a:t>
            </a:r>
          </a:p>
          <a:p>
            <a:pPr marL="0" indent="0" algn="just">
              <a:buNone/>
            </a:pPr>
            <a:r>
              <a:rPr lang="ru-RU" sz="2200" b="1" dirty="0" smtClean="0">
                <a:latin typeface="Times New Roman" pitchFamily="18" charset="0"/>
                <a:cs typeface="Times New Roman" pitchFamily="18" charset="0"/>
              </a:rPr>
              <a:t>–  такие батареи долговечны, у них большой срок службы – не менее 20 лет.</a:t>
            </a:r>
            <a:endParaRPr lang="ru-RU" sz="2200" b="1" dirty="0">
              <a:latin typeface="Times New Roman" pitchFamily="18" charset="0"/>
              <a:cs typeface="Times New Roman" pitchFamily="18" charset="0"/>
            </a:endParaRPr>
          </a:p>
        </p:txBody>
      </p:sp>
      <p:sp>
        <p:nvSpPr>
          <p:cNvPr id="5" name="TextBox 4"/>
          <p:cNvSpPr txBox="1"/>
          <p:nvPr/>
        </p:nvSpPr>
        <p:spPr>
          <a:xfrm>
            <a:off x="1000100" y="271423"/>
            <a:ext cx="7143800" cy="584775"/>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buNone/>
            </a:pPr>
            <a:r>
              <a:rPr lang="ru-RU" sz="3200" b="1" dirty="0" smtClean="0">
                <a:solidFill>
                  <a:srgbClr val="C00000"/>
                </a:solidFill>
                <a:latin typeface="Times New Roman" pitchFamily="18" charset="0"/>
                <a:cs typeface="Times New Roman" pitchFamily="18" charset="0"/>
              </a:rPr>
              <a:t> Преимущества солнечных батарей</a:t>
            </a:r>
            <a:r>
              <a:rPr lang="en-US" sz="3200" b="1" dirty="0" smtClean="0">
                <a:solidFill>
                  <a:srgbClr val="C00000"/>
                </a:solidFill>
                <a:latin typeface="Times New Roman" pitchFamily="18" charset="0"/>
                <a:cs typeface="Times New Roman" pitchFamily="18" charset="0"/>
              </a:rPr>
              <a:t>:</a:t>
            </a:r>
          </a:p>
        </p:txBody>
      </p:sp>
      <p:pic>
        <p:nvPicPr>
          <p:cNvPr id="5122" name="Picture 2" descr="&amp;Kcy;&amp;ocy;&amp;ncy;&amp;tscy;&amp;iecy;&amp;pcy;&amp;tscy;&amp;icy;&amp;yacy; &amp;ecy;&amp;kcy;&amp;ocy;&amp;lcy;&amp;ocy;&amp;gcy;&amp;icy;&amp;chcy;&amp;iecy;&amp;scy;&amp;kcy;&amp;icy; &amp;chcy;&amp;icy;&amp;scy;&amp;tcy;&amp;ocy;&amp;jcy; &amp;ecy;&amp;ncy;&amp;iecy;&amp;rcy;&amp;gcy;&amp;iecy;&amp;tcy;&amp;icy;&amp;kcy;&amp;icy;. &amp;Vcy;&amp;iecy;&amp;tcy;&amp;rcy;&amp;yacy;&amp;kcy;&amp;icy; &amp;icy; &amp;scy;&amp;ocy;&amp;lcy;&amp;ncy;&amp;iecy;&amp;chcy;&amp;ncy;&amp;ycy;&amp;iecy; &amp;bcy;&amp;acy;&amp;tcy;&amp;acy;&amp;rcy;&amp;iecy;&amp;icy; &amp;ncy;&amp;acy; &amp;gcy;&amp;lcy;&amp;ocy;&amp;bcy;&amp;ucy;&amp;scy;&amp;iecy;.; &amp;fcy;&amp;ocy;&amp;tcy;&amp;ocy; 3355079, &amp;fcy;&amp;ocy;&amp;tcy;&amp;ocy;&amp;gcy;&amp;rcy;&amp;acy;&amp;fcy; Sergey Nivens. &amp;Fcy;&amp;ocy;&amp;tcy;&amp;ocy;&amp;bcy;&amp;acy;&amp;ncy;"/>
          <p:cNvPicPr>
            <a:picLocks noChangeAspect="1" noChangeArrowheads="1"/>
          </p:cNvPicPr>
          <p:nvPr/>
        </p:nvPicPr>
        <p:blipFill>
          <a:blip r:embed="rId3" cstate="print"/>
          <a:srcRect/>
          <a:stretch>
            <a:fillRect/>
          </a:stretch>
        </p:blipFill>
        <p:spPr bwMode="auto">
          <a:xfrm>
            <a:off x="428596" y="4500570"/>
            <a:ext cx="2428852" cy="1943082"/>
          </a:xfrm>
          <a:prstGeom prst="rect">
            <a:avLst/>
          </a:prstGeom>
          <a:ln>
            <a:noFill/>
          </a:ln>
          <a:effectLst>
            <a:outerShdw blurRad="292100" dist="139700" dir="2700000" algn="tl" rotWithShape="0">
              <a:srgbClr val="333333">
                <a:alpha val="65000"/>
              </a:srgbClr>
            </a:outerShdw>
          </a:effectLst>
        </p:spPr>
      </p:pic>
      <p:pic>
        <p:nvPicPr>
          <p:cNvPr id="5124" name="Picture 4" descr="&amp;Scy;&amp;ocy;&amp;lcy;&amp;ncy;&amp;iecy;&amp;chcy;&amp;ncy;&amp;ycy;&amp;iecy; &amp;scy;&amp;icy;&amp;scy;&amp;tcy;&amp;iecy;&amp;mcy;&amp;ycy; &amp;acy;&amp;vcy;&amp;tcy;&amp;ocy;&amp;ncy;&amp;ocy;&amp;mcy;&amp;ncy;&amp;ocy;&amp;gcy;&amp;ocy; &amp;pcy;&amp;icy;&amp;tcy;&amp;acy;&amp;ncy;&amp;icy;&amp;yacy;. &amp;Scy;&amp;ocy;&amp;lcy;&amp;ncy;&amp;iecy;&amp;chcy;&amp;ncy;&amp;ocy;&amp;iecy; &amp;zcy;&amp;acy;&amp;rcy;&amp;yacy;&amp;dcy;&amp;ncy;&amp;ocy;&amp;iecy;..."/>
          <p:cNvPicPr>
            <a:picLocks noChangeAspect="1" noChangeArrowheads="1"/>
          </p:cNvPicPr>
          <p:nvPr/>
        </p:nvPicPr>
        <p:blipFill>
          <a:blip r:embed="rId4" cstate="print"/>
          <a:srcRect/>
          <a:stretch>
            <a:fillRect/>
          </a:stretch>
        </p:blipFill>
        <p:spPr bwMode="auto">
          <a:xfrm>
            <a:off x="3214678" y="4500570"/>
            <a:ext cx="2552670" cy="1912725"/>
          </a:xfrm>
          <a:prstGeom prst="rect">
            <a:avLst/>
          </a:prstGeom>
          <a:ln>
            <a:noFill/>
          </a:ln>
          <a:effectLst>
            <a:outerShdw blurRad="292100" dist="139700" dir="2700000" algn="tl" rotWithShape="0">
              <a:srgbClr val="333333">
                <a:alpha val="65000"/>
              </a:srgbClr>
            </a:outerShdw>
          </a:effectLst>
        </p:spPr>
      </p:pic>
      <p:pic>
        <p:nvPicPr>
          <p:cNvPr id="5126" name="Picture 6" descr="&amp;Scy;&amp;ocy;&amp;lcy;&amp;ncy;&amp;iecy;&amp;chcy;&amp;ncy;&amp;acy;&amp;yacy; &amp;ecy;&amp;ncy;&amp;iecy;&amp;rcy;&amp;gcy;&amp;iecy;&amp;tcy;&amp;icy;&amp;kcy;&amp;acy;. &amp;Scy;&amp;tcy;&amp;acy;&amp;tcy;&amp;softcy;&amp;icy; &amp;kcy;&amp;ocy;&amp;mcy;&amp;pcy;&amp;acy;&amp;ncy;&amp;icy;&amp;icy; &quot;&amp;Kcy;&amp;ocy;&amp;mcy;&amp;pcy;&amp;acy;&amp;ncy;&amp;icy;&amp;yacy; &quot;&amp;KHcy;&amp;Acy;&amp;Rcy;&amp;Scy;&amp;Scy;"/>
          <p:cNvPicPr>
            <a:picLocks noChangeAspect="1" noChangeArrowheads="1"/>
          </p:cNvPicPr>
          <p:nvPr/>
        </p:nvPicPr>
        <p:blipFill>
          <a:blip r:embed="rId5"/>
          <a:srcRect r="17857"/>
          <a:stretch>
            <a:fillRect/>
          </a:stretch>
        </p:blipFill>
        <p:spPr bwMode="auto">
          <a:xfrm>
            <a:off x="6072198" y="4500570"/>
            <a:ext cx="2525057" cy="190292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20827" y="260648"/>
            <a:ext cx="9396536" cy="6242932"/>
          </a:xfrm>
          <a:solidFill>
            <a:schemeClr val="accent1">
              <a:alpha val="54000"/>
            </a:schemeClr>
          </a:solidFill>
        </p:spPr>
        <p:txBody>
          <a:bodyPr>
            <a:noAutofit/>
          </a:bodyPr>
          <a:lstStyle/>
          <a:p>
            <a:pPr marL="0" indent="0">
              <a:spcBef>
                <a:spcPts val="0"/>
              </a:spcBef>
              <a:buNone/>
            </a:pPr>
            <a:r>
              <a:rPr lang="ru-RU" sz="4400" b="1" dirty="0" smtClean="0">
                <a:ln w="25400">
                  <a:solidFill>
                    <a:schemeClr val="tx1"/>
                  </a:solidFill>
                </a:ln>
                <a:solidFill>
                  <a:srgbClr val="FFFF00"/>
                </a:solidFill>
              </a:rPr>
              <a:t>На основании предыдущей работы исследовательского проекта </a:t>
            </a:r>
            <a:r>
              <a:rPr lang="ru-RU" sz="4400" b="1" i="1" dirty="0" smtClean="0">
                <a:ln w="25400">
                  <a:solidFill>
                    <a:schemeClr val="tx1"/>
                  </a:solidFill>
                </a:ln>
                <a:solidFill>
                  <a:srgbClr val="FFFF00"/>
                </a:solidFill>
              </a:rPr>
              <a:t>«</a:t>
            </a:r>
            <a:r>
              <a:rPr lang="ru-RU" sz="4400" b="1" i="1" u="sng" dirty="0" smtClean="0">
                <a:ln w="25400">
                  <a:solidFill>
                    <a:schemeClr val="tx1"/>
                  </a:solidFill>
                </a:ln>
                <a:solidFill>
                  <a:srgbClr val="FFFF00"/>
                </a:solidFill>
              </a:rPr>
              <a:t>Выгодно ли нам использование солнечных панелей</a:t>
            </a:r>
            <a:r>
              <a:rPr lang="ru-RU" sz="4400" b="1" i="1" dirty="0" smtClean="0">
                <a:ln w="25400">
                  <a:solidFill>
                    <a:schemeClr val="tx1"/>
                  </a:solidFill>
                </a:ln>
                <a:solidFill>
                  <a:srgbClr val="FFFF00"/>
                </a:solidFill>
              </a:rPr>
              <a:t>?»</a:t>
            </a:r>
          </a:p>
          <a:p>
            <a:pPr marL="0" indent="0">
              <a:spcBef>
                <a:spcPts val="0"/>
              </a:spcBef>
              <a:buNone/>
            </a:pPr>
            <a:r>
              <a:rPr lang="ru-RU" sz="4400" b="1" dirty="0" smtClean="0">
                <a:ln w="25400">
                  <a:solidFill>
                    <a:schemeClr val="tx1"/>
                  </a:solidFill>
                </a:ln>
                <a:solidFill>
                  <a:srgbClr val="FFFF00"/>
                </a:solidFill>
              </a:rPr>
              <a:t>КФХ предприниматель Новиков А.М. заинтересовался «</a:t>
            </a:r>
            <a:r>
              <a:rPr lang="ru-RU" sz="4400" b="1" dirty="0" smtClean="0">
                <a:ln w="25400">
                  <a:solidFill>
                    <a:schemeClr val="tx1"/>
                  </a:solidFill>
                </a:ln>
                <a:solidFill>
                  <a:srgbClr val="FF0000"/>
                </a:solidFill>
              </a:rPr>
              <a:t>плюсами</a:t>
            </a:r>
            <a:r>
              <a:rPr lang="ru-RU" sz="4400" b="1" dirty="0" smtClean="0">
                <a:ln w="25400">
                  <a:solidFill>
                    <a:schemeClr val="tx1"/>
                  </a:solidFill>
                </a:ln>
                <a:solidFill>
                  <a:srgbClr val="FFFF00"/>
                </a:solidFill>
              </a:rPr>
              <a:t>» солнечных панелей и потратившись раз, решил установить к себе на ферму комплект этого </a:t>
            </a:r>
            <a:r>
              <a:rPr lang="ru-RU" sz="4400" b="1" dirty="0">
                <a:ln w="25400">
                  <a:solidFill>
                    <a:schemeClr val="tx1"/>
                  </a:solidFill>
                </a:ln>
                <a:solidFill>
                  <a:srgbClr val="FFFF00"/>
                </a:solidFill>
              </a:rPr>
              <a:t>оборудования</a:t>
            </a:r>
          </a:p>
        </p:txBody>
      </p:sp>
    </p:spTree>
    <p:extLst>
      <p:ext uri="{BB962C8B-B14F-4D97-AF65-F5344CB8AC3E}">
        <p14:creationId xmlns:p14="http://schemas.microsoft.com/office/powerpoint/2010/main" val="1484576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99592" y="116632"/>
            <a:ext cx="7143800" cy="584775"/>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buNone/>
            </a:pPr>
            <a:r>
              <a:rPr lang="ru-RU" sz="3200" b="1" dirty="0" smtClean="0">
                <a:solidFill>
                  <a:srgbClr val="C00000"/>
                </a:solidFill>
                <a:latin typeface="Times New Roman" pitchFamily="18" charset="0"/>
                <a:cs typeface="Times New Roman" pitchFamily="18" charset="0"/>
              </a:rPr>
              <a:t> Экономический анализ</a:t>
            </a:r>
            <a:endParaRPr lang="en-US" sz="3200" b="1" dirty="0" smtClean="0">
              <a:solidFill>
                <a:srgbClr val="C00000"/>
              </a:solidFill>
              <a:latin typeface="Times New Roman" pitchFamily="18" charset="0"/>
              <a:cs typeface="Times New Roman" pitchFamily="18"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641" y="1374825"/>
            <a:ext cx="4848225" cy="4287192"/>
          </a:xfrm>
          <a:prstGeom prst="rect">
            <a:avLst/>
          </a:prstGeom>
        </p:spPr>
      </p:pic>
      <p:sp>
        <p:nvSpPr>
          <p:cNvPr id="3" name="Прямоугольник 2"/>
          <p:cNvSpPr/>
          <p:nvPr/>
        </p:nvSpPr>
        <p:spPr>
          <a:xfrm>
            <a:off x="100655" y="4709062"/>
            <a:ext cx="2007986" cy="461665"/>
          </a:xfrm>
          <a:prstGeom prst="rect">
            <a:avLst/>
          </a:prstGeom>
        </p:spPr>
        <p:txBody>
          <a:bodyPr wrap="none">
            <a:spAutoFit/>
          </a:bodyPr>
          <a:lstStyle/>
          <a:p>
            <a:r>
              <a:rPr lang="ru-RU" sz="2400" b="1" dirty="0" smtClean="0">
                <a:latin typeface="Times New Roman" pitchFamily="18" charset="0"/>
                <a:cs typeface="Times New Roman" pitchFamily="18" charset="0"/>
              </a:rPr>
              <a:t>аккумулятор</a:t>
            </a:r>
            <a:endParaRPr lang="ru-RU" sz="2400" b="1" dirty="0"/>
          </a:p>
        </p:txBody>
      </p:sp>
      <p:sp>
        <p:nvSpPr>
          <p:cNvPr id="5" name="Прямоугольник 4"/>
          <p:cNvSpPr/>
          <p:nvPr/>
        </p:nvSpPr>
        <p:spPr>
          <a:xfrm>
            <a:off x="100655" y="3334288"/>
            <a:ext cx="1483035" cy="461665"/>
          </a:xfrm>
          <a:prstGeom prst="rect">
            <a:avLst/>
          </a:prstGeom>
        </p:spPr>
        <p:txBody>
          <a:bodyPr wrap="none">
            <a:spAutoFit/>
          </a:bodyPr>
          <a:lstStyle/>
          <a:p>
            <a:r>
              <a:rPr lang="ru-RU" sz="2400" b="1" dirty="0" smtClean="0">
                <a:latin typeface="Times New Roman" pitchFamily="18" charset="0"/>
                <a:cs typeface="Times New Roman" pitchFamily="18" charset="0"/>
              </a:rPr>
              <a:t>инвертор</a:t>
            </a:r>
            <a:endParaRPr lang="ru-RU" sz="2400" b="1" dirty="0"/>
          </a:p>
        </p:txBody>
      </p:sp>
      <p:sp>
        <p:nvSpPr>
          <p:cNvPr id="6" name="Прямоугольник 5"/>
          <p:cNvSpPr/>
          <p:nvPr/>
        </p:nvSpPr>
        <p:spPr>
          <a:xfrm>
            <a:off x="100655" y="1959514"/>
            <a:ext cx="1647118" cy="461665"/>
          </a:xfrm>
          <a:prstGeom prst="rect">
            <a:avLst/>
          </a:prstGeom>
        </p:spPr>
        <p:txBody>
          <a:bodyPr wrap="none">
            <a:spAutoFit/>
          </a:bodyPr>
          <a:lstStyle/>
          <a:p>
            <a:r>
              <a:rPr lang="ru-RU" sz="2400" b="1" dirty="0" smtClean="0">
                <a:latin typeface="Times New Roman" pitchFamily="18" charset="0"/>
                <a:cs typeface="Times New Roman" pitchFamily="18" charset="0"/>
              </a:rPr>
              <a:t>контролер</a:t>
            </a:r>
            <a:endParaRPr lang="ru-RU" sz="2400" b="1" dirty="0"/>
          </a:p>
        </p:txBody>
      </p:sp>
      <p:sp>
        <p:nvSpPr>
          <p:cNvPr id="7" name="Прямоугольник 6"/>
          <p:cNvSpPr/>
          <p:nvPr/>
        </p:nvSpPr>
        <p:spPr>
          <a:xfrm>
            <a:off x="7026140" y="1682515"/>
            <a:ext cx="2060402" cy="1200329"/>
          </a:xfrm>
          <a:prstGeom prst="rect">
            <a:avLst/>
          </a:prstGeom>
        </p:spPr>
        <p:txBody>
          <a:bodyPr wrap="square">
            <a:spAutoFit/>
          </a:bodyPr>
          <a:lstStyle/>
          <a:p>
            <a:pPr algn="ctr"/>
            <a:r>
              <a:rPr lang="ru-RU" sz="2400" b="1" dirty="0" smtClean="0">
                <a:latin typeface="Times New Roman" pitchFamily="18" charset="0"/>
                <a:cs typeface="Times New Roman" pitchFamily="18" charset="0"/>
              </a:rPr>
              <a:t>Две солнечные</a:t>
            </a:r>
          </a:p>
          <a:p>
            <a:pPr algn="ctr"/>
            <a:r>
              <a:rPr lang="ru-RU" sz="2400" b="1" dirty="0" smtClean="0">
                <a:latin typeface="Times New Roman" pitchFamily="18" charset="0"/>
                <a:cs typeface="Times New Roman" pitchFamily="18" charset="0"/>
              </a:rPr>
              <a:t>панели </a:t>
            </a:r>
          </a:p>
        </p:txBody>
      </p:sp>
      <p:sp>
        <p:nvSpPr>
          <p:cNvPr id="8" name="Прямоугольник 7"/>
          <p:cNvSpPr/>
          <p:nvPr/>
        </p:nvSpPr>
        <p:spPr>
          <a:xfrm>
            <a:off x="3124852" y="728970"/>
            <a:ext cx="2561086" cy="830997"/>
          </a:xfrm>
          <a:prstGeom prst="rect">
            <a:avLst/>
          </a:prstGeom>
        </p:spPr>
        <p:txBody>
          <a:bodyPr wrap="none">
            <a:spAutoFit/>
          </a:bodyPr>
          <a:lstStyle/>
          <a:p>
            <a:r>
              <a:rPr lang="ru-RU" sz="2400" b="1" dirty="0" smtClean="0">
                <a:latin typeface="Times New Roman" pitchFamily="18" charset="0"/>
                <a:cs typeface="Times New Roman" pitchFamily="18" charset="0"/>
              </a:rPr>
              <a:t>Соединительные</a:t>
            </a:r>
          </a:p>
          <a:p>
            <a:pPr algn="ctr"/>
            <a:r>
              <a:rPr lang="ru-RU" sz="2400" b="1" dirty="0" smtClean="0">
                <a:latin typeface="Times New Roman" pitchFamily="18" charset="0"/>
                <a:cs typeface="Times New Roman" pitchFamily="18" charset="0"/>
              </a:rPr>
              <a:t>провода</a:t>
            </a:r>
            <a:endParaRPr lang="ru-RU" sz="2400" b="1" dirty="0"/>
          </a:p>
        </p:txBody>
      </p:sp>
      <p:sp>
        <p:nvSpPr>
          <p:cNvPr id="9" name="Прямоугольник 8"/>
          <p:cNvSpPr/>
          <p:nvPr/>
        </p:nvSpPr>
        <p:spPr>
          <a:xfrm>
            <a:off x="6976094" y="4462432"/>
            <a:ext cx="2005550" cy="1200329"/>
          </a:xfrm>
          <a:prstGeom prst="rect">
            <a:avLst/>
          </a:prstGeom>
        </p:spPr>
        <p:txBody>
          <a:bodyPr wrap="none">
            <a:spAutoFit/>
          </a:bodyPr>
          <a:lstStyle/>
          <a:p>
            <a:pPr algn="ctr"/>
            <a:r>
              <a:rPr lang="ru-RU" sz="2400" b="1" dirty="0" smtClean="0">
                <a:latin typeface="Times New Roman" pitchFamily="18" charset="0"/>
                <a:cs typeface="Times New Roman" pitchFamily="18" charset="0"/>
              </a:rPr>
              <a:t>Коннекторы </a:t>
            </a:r>
          </a:p>
          <a:p>
            <a:pPr algn="ctr"/>
            <a:r>
              <a:rPr lang="ru-RU" sz="2400" b="1" dirty="0">
                <a:latin typeface="Times New Roman" pitchFamily="18" charset="0"/>
                <a:cs typeface="Times New Roman" pitchFamily="18" charset="0"/>
              </a:rPr>
              <a:t>и</a:t>
            </a:r>
            <a:endParaRPr lang="ru-RU" sz="2400" b="1" dirty="0" smtClean="0">
              <a:latin typeface="Times New Roman" pitchFamily="18" charset="0"/>
              <a:cs typeface="Times New Roman" pitchFamily="18" charset="0"/>
            </a:endParaRPr>
          </a:p>
          <a:p>
            <a:pPr algn="ctr"/>
            <a:r>
              <a:rPr lang="ru-RU" sz="2400" b="1" dirty="0" smtClean="0">
                <a:latin typeface="Times New Roman" pitchFamily="18" charset="0"/>
                <a:cs typeface="Times New Roman" pitchFamily="18" charset="0"/>
              </a:rPr>
              <a:t> крепежи</a:t>
            </a:r>
            <a:endParaRPr lang="ru-RU" sz="2400" b="1" dirty="0"/>
          </a:p>
        </p:txBody>
      </p:sp>
      <p:sp>
        <p:nvSpPr>
          <p:cNvPr id="10" name="Прямоугольник 9"/>
          <p:cNvSpPr/>
          <p:nvPr/>
        </p:nvSpPr>
        <p:spPr>
          <a:xfrm>
            <a:off x="760853" y="5921201"/>
            <a:ext cx="7543802" cy="954107"/>
          </a:xfrm>
          <a:prstGeom prst="rect">
            <a:avLst/>
          </a:prstGeom>
          <a:gradFill>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p:spPr>
        <p:txBody>
          <a:bodyPr wrap="square">
            <a:spAutoFit/>
          </a:bodyPr>
          <a:lstStyle/>
          <a:p>
            <a:pPr indent="442913" algn="just"/>
            <a:r>
              <a:rPr lang="ru-RU" sz="2800" b="1" dirty="0" smtClean="0">
                <a:latin typeface="Times New Roman" pitchFamily="18" charset="0"/>
                <a:cs typeface="Times New Roman" pitchFamily="18" charset="0"/>
              </a:rPr>
              <a:t>Стоимость комплекта 90 </a:t>
            </a:r>
            <a:r>
              <a:rPr lang="ru-RU" sz="2800" b="1" dirty="0">
                <a:latin typeface="Times New Roman" pitchFamily="18" charset="0"/>
                <a:cs typeface="Times New Roman" pitchFamily="18" charset="0"/>
              </a:rPr>
              <a:t>тысяч рублей. </a:t>
            </a:r>
          </a:p>
          <a:p>
            <a:pPr indent="442913" algn="just"/>
            <a:r>
              <a:rPr lang="ru-RU" sz="2800" b="1" dirty="0" smtClean="0">
                <a:latin typeface="Times New Roman" pitchFamily="18" charset="0"/>
                <a:cs typeface="Times New Roman" pitchFamily="18" charset="0"/>
              </a:rPr>
              <a:t>Срок </a:t>
            </a:r>
            <a:r>
              <a:rPr lang="ru-RU" sz="2800" b="1" dirty="0">
                <a:latin typeface="Times New Roman" pitchFamily="18" charset="0"/>
                <a:cs typeface="Times New Roman" pitchFamily="18" charset="0"/>
              </a:rPr>
              <a:t>эксплуатации составляет 20 лет.</a:t>
            </a:r>
            <a:endParaRPr lang="ru-RU" sz="2800" b="1" dirty="0"/>
          </a:p>
        </p:txBody>
      </p:sp>
      <p:cxnSp>
        <p:nvCxnSpPr>
          <p:cNvPr id="15" name="Прямая со стрелкой 14"/>
          <p:cNvCxnSpPr/>
          <p:nvPr/>
        </p:nvCxnSpPr>
        <p:spPr>
          <a:xfrm>
            <a:off x="1767001" y="2190346"/>
            <a:ext cx="272366" cy="64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1672572" y="3565120"/>
            <a:ext cx="23061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a:off x="4211960" y="1469666"/>
            <a:ext cx="0" cy="2128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H="1">
            <a:off x="6956866" y="2421179"/>
            <a:ext cx="20545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flipH="1">
            <a:off x="5685938" y="5662017"/>
            <a:ext cx="176638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flipH="1">
            <a:off x="6660232" y="4709062"/>
            <a:ext cx="399362" cy="2308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Прямоугольник 16"/>
          <p:cNvSpPr/>
          <p:nvPr/>
        </p:nvSpPr>
        <p:spPr>
          <a:xfrm>
            <a:off x="113211" y="3334287"/>
            <a:ext cx="1483035" cy="461665"/>
          </a:xfrm>
          <a:prstGeom prst="rect">
            <a:avLst/>
          </a:prstGeom>
        </p:spPr>
        <p:txBody>
          <a:bodyPr wrap="none">
            <a:spAutoFit/>
          </a:bodyPr>
          <a:lstStyle/>
          <a:p>
            <a:r>
              <a:rPr lang="ru-RU" sz="2400" b="1" dirty="0" smtClean="0">
                <a:latin typeface="Times New Roman" pitchFamily="18" charset="0"/>
                <a:cs typeface="Times New Roman" pitchFamily="18" charset="0"/>
              </a:rPr>
              <a:t>инвертор</a:t>
            </a:r>
            <a:endParaRPr lang="ru-RU" sz="2400" b="1" dirty="0"/>
          </a:p>
        </p:txBody>
      </p:sp>
      <p:sp>
        <p:nvSpPr>
          <p:cNvPr id="18" name="Прямоугольник 17"/>
          <p:cNvSpPr/>
          <p:nvPr/>
        </p:nvSpPr>
        <p:spPr>
          <a:xfrm>
            <a:off x="113211" y="1959513"/>
            <a:ext cx="1647118" cy="461665"/>
          </a:xfrm>
          <a:prstGeom prst="rect">
            <a:avLst/>
          </a:prstGeom>
        </p:spPr>
        <p:txBody>
          <a:bodyPr wrap="none">
            <a:spAutoFit/>
          </a:bodyPr>
          <a:lstStyle/>
          <a:p>
            <a:r>
              <a:rPr lang="ru-RU" sz="2400" b="1" dirty="0" smtClean="0">
                <a:latin typeface="Times New Roman" pitchFamily="18" charset="0"/>
                <a:cs typeface="Times New Roman" pitchFamily="18" charset="0"/>
              </a:rPr>
              <a:t>контролер</a:t>
            </a:r>
            <a:endParaRPr lang="ru-RU" sz="2400" b="1"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42" y="1424809"/>
            <a:ext cx="4102082" cy="249621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440676"/>
            <a:ext cx="4370811" cy="2464480"/>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005064"/>
            <a:ext cx="4370811" cy="2464480"/>
          </a:xfrm>
          <a:prstGeom prst="rect">
            <a:avLst/>
          </a:prstGeom>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941" y="4063648"/>
            <a:ext cx="4128091" cy="2405896"/>
          </a:xfrm>
          <a:prstGeom prst="rect">
            <a:avLst/>
          </a:prstGeom>
        </p:spPr>
      </p:pic>
      <p:sp>
        <p:nvSpPr>
          <p:cNvPr id="8" name="Прямоугольник 7"/>
          <p:cNvSpPr/>
          <p:nvPr/>
        </p:nvSpPr>
        <p:spPr>
          <a:xfrm>
            <a:off x="0" y="492680"/>
            <a:ext cx="9143999" cy="707886"/>
          </a:xfrm>
          <a:prstGeom prst="rect">
            <a:avLst/>
          </a:prstGeom>
        </p:spPr>
        <p:txBody>
          <a:bodyPr wrap="square">
            <a:spAutoFit/>
          </a:bodyPr>
          <a:lstStyle/>
          <a:p>
            <a:pPr algn="ctr"/>
            <a:r>
              <a:rPr lang="ru-RU" sz="40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УСТАНОВКА СОЛНЕЧНОЙ ПАНЕЛИ</a:t>
            </a:r>
            <a:endParaRPr lang="ru-RU"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311966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666" y="1075366"/>
            <a:ext cx="5212950" cy="2712238"/>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800" y="3861047"/>
            <a:ext cx="5212950" cy="2864505"/>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1" y="1075366"/>
            <a:ext cx="3330841" cy="5641936"/>
          </a:xfrm>
          <a:prstGeom prst="rect">
            <a:avLst/>
          </a:prstGeom>
        </p:spPr>
      </p:pic>
      <p:sp>
        <p:nvSpPr>
          <p:cNvPr id="2" name="Прямоугольник 1"/>
          <p:cNvSpPr/>
          <p:nvPr/>
        </p:nvSpPr>
        <p:spPr>
          <a:xfrm>
            <a:off x="-108520" y="-243408"/>
            <a:ext cx="9252520"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4800" b="1" cap="none" spc="0" dirty="0" smtClean="0">
                <a:ln>
                  <a:solidFill>
                    <a:schemeClr val="tx1"/>
                  </a:solidFill>
                </a:ln>
                <a:solidFill>
                  <a:schemeClr val="accent3"/>
                </a:solidFill>
                <a:effectLst/>
              </a:rPr>
              <a:t>Установка батарей с остальным оборудованием</a:t>
            </a:r>
            <a:endParaRPr lang="ru-RU" sz="4800" b="1" cap="none" spc="0" dirty="0">
              <a:ln>
                <a:solidFill>
                  <a:schemeClr val="tx1"/>
                </a:solidFill>
              </a:ln>
              <a:solidFill>
                <a:schemeClr val="accent3"/>
              </a:solidFill>
              <a:effectLst/>
            </a:endParaRPr>
          </a:p>
        </p:txBody>
      </p:sp>
    </p:spTree>
    <p:extLst>
      <p:ext uri="{BB962C8B-B14F-4D97-AF65-F5344CB8AC3E}">
        <p14:creationId xmlns:p14="http://schemas.microsoft.com/office/powerpoint/2010/main" val="1187072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Объект 6"/>
          <p:cNvSpPr>
            <a:spLocks noGrp="1"/>
          </p:cNvSpPr>
          <p:nvPr>
            <p:ph idx="1"/>
          </p:nvPr>
        </p:nvSpPr>
        <p:spPr>
          <a:xfrm>
            <a:off x="21644" y="0"/>
            <a:ext cx="6851104" cy="2692896"/>
          </a:xfrm>
        </p:spPr>
        <p:txBody>
          <a:bodyPr>
            <a:normAutofit/>
          </a:bodyPr>
          <a:lstStyle/>
          <a:p>
            <a:pPr marL="0" indent="0">
              <a:buNone/>
            </a:pPr>
            <a:r>
              <a:rPr lang="ru-RU" sz="8800" b="1" i="1" u="sng" dirty="0" smtClean="0">
                <a:ln w="22225">
                  <a:solidFill>
                    <a:schemeClr val="tx1"/>
                  </a:solidFill>
                </a:ln>
                <a:solidFill>
                  <a:schemeClr val="accent6">
                    <a:lumMod val="75000"/>
                  </a:schemeClr>
                </a:solidFill>
              </a:rPr>
              <a:t>Общий вид</a:t>
            </a:r>
            <a:endParaRPr lang="ru-RU" sz="8800" b="1" i="1" u="sng" dirty="0">
              <a:ln w="22225">
                <a:solidFill>
                  <a:schemeClr val="tx1"/>
                </a:solidFill>
              </a:ln>
              <a:solidFill>
                <a:schemeClr val="accent6">
                  <a:lumMod val="75000"/>
                </a:schemeClr>
              </a:solidFill>
            </a:endParaRPr>
          </a:p>
        </p:txBody>
      </p:sp>
    </p:spTree>
    <p:extLst>
      <p:ext uri="{BB962C8B-B14F-4D97-AF65-F5344CB8AC3E}">
        <p14:creationId xmlns:p14="http://schemas.microsoft.com/office/powerpoint/2010/main" val="988288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908720"/>
          </a:xfrm>
        </p:spPr>
        <p:txBody>
          <a:bodyPr>
            <a:noAutofit/>
          </a:bodyPr>
          <a:lstStyle/>
          <a:p>
            <a:r>
              <a:rPr lang="ru-RU" sz="5400" b="1" i="1" dirty="0" smtClean="0">
                <a:ln>
                  <a:solidFill>
                    <a:srgbClr val="FF0000"/>
                  </a:solidFill>
                </a:ln>
              </a:rPr>
              <a:t>КАК ЭТО ВЫГЛЯДИТ!</a:t>
            </a:r>
            <a:endParaRPr lang="ru-RU" sz="5400" b="1" i="1" dirty="0">
              <a:ln>
                <a:solidFill>
                  <a:srgbClr val="FF0000"/>
                </a:solidFill>
              </a:ln>
            </a:endParaRPr>
          </a:p>
        </p:txBody>
      </p:sp>
      <p:pic>
        <p:nvPicPr>
          <p:cNvPr id="4" name="VID-20190418-WA001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rot="16200000">
            <a:off x="1799692" y="-469278"/>
            <a:ext cx="5544616" cy="8300612"/>
          </a:xfrm>
          <a:effectLst>
            <a:innerShdw blurRad="114300">
              <a:prstClr val="black"/>
            </a:innerShdw>
          </a:effectLst>
        </p:spPr>
      </p:pic>
    </p:spTree>
    <p:extLst>
      <p:ext uri="{BB962C8B-B14F-4D97-AF65-F5344CB8AC3E}">
        <p14:creationId xmlns:p14="http://schemas.microsoft.com/office/powerpoint/2010/main" val="350098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45" fill="hold"/>
                                        <p:tgtEl>
                                          <p:spTgt spid="4"/>
                                        </p:tgtEl>
                                      </p:cBhvr>
                                    </p:cmd>
                                  </p:childTnLst>
                                </p:cTn>
                              </p:par>
                              <p:par>
                                <p:cTn id="7" presetID="14" presetClass="entr" presetSubtype="1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remove"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71538" y="571480"/>
            <a:ext cx="7143800" cy="584775"/>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buNone/>
            </a:pPr>
            <a:r>
              <a:rPr lang="ru-RU" sz="3200" b="1" dirty="0" smtClean="0">
                <a:solidFill>
                  <a:srgbClr val="C00000"/>
                </a:solidFill>
                <a:latin typeface="Times New Roman" pitchFamily="18" charset="0"/>
                <a:cs typeface="Times New Roman" pitchFamily="18" charset="0"/>
              </a:rPr>
              <a:t> Экономический анализ </a:t>
            </a:r>
            <a:endParaRPr lang="en-US" sz="3200" b="1" dirty="0" smtClean="0">
              <a:solidFill>
                <a:srgbClr val="C00000"/>
              </a:solidFill>
              <a:latin typeface="Times New Roman" pitchFamily="18" charset="0"/>
              <a:cs typeface="Times New Roman" pitchFamily="18" charset="0"/>
            </a:endParaRPr>
          </a:p>
        </p:txBody>
      </p:sp>
      <p:sp>
        <p:nvSpPr>
          <p:cNvPr id="5" name="TextBox 4"/>
          <p:cNvSpPr txBox="1"/>
          <p:nvPr/>
        </p:nvSpPr>
        <p:spPr>
          <a:xfrm>
            <a:off x="0" y="1500174"/>
            <a:ext cx="885828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ru-RU" sz="2800" dirty="0" smtClean="0">
                <a:latin typeface="Times New Roman" pitchFamily="18" charset="0"/>
                <a:cs typeface="Times New Roman" pitchFamily="18" charset="0"/>
              </a:rPr>
              <a:t>Стоимость эксплуатации генератора в год = 154 392 руб. </a:t>
            </a:r>
            <a:endParaRPr lang="ru-RU" sz="2800" dirty="0">
              <a:latin typeface="Times New Roman" pitchFamily="18" charset="0"/>
              <a:cs typeface="Times New Roman" pitchFamily="18" charset="0"/>
            </a:endParaRPr>
          </a:p>
        </p:txBody>
      </p:sp>
      <p:sp>
        <p:nvSpPr>
          <p:cNvPr id="6" name="TextBox 5"/>
          <p:cNvSpPr txBox="1"/>
          <p:nvPr/>
        </p:nvSpPr>
        <p:spPr>
          <a:xfrm>
            <a:off x="89618" y="2336434"/>
            <a:ext cx="4929222" cy="138499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marL="514350" indent="-514350">
              <a:buAutoNum type="arabicPeriod"/>
            </a:pPr>
            <a:r>
              <a:rPr lang="ru-RU" sz="2800" dirty="0" smtClean="0">
                <a:latin typeface="Times New Roman" pitchFamily="18" charset="0"/>
                <a:cs typeface="Times New Roman" pitchFamily="18" charset="0"/>
              </a:rPr>
              <a:t>Топливо    = 138 992 руб.</a:t>
            </a:r>
          </a:p>
          <a:p>
            <a:pPr marL="514350" indent="-514350">
              <a:buAutoNum type="arabicPeriod"/>
            </a:pPr>
            <a:r>
              <a:rPr lang="ru-RU" sz="2800" dirty="0" smtClean="0">
                <a:latin typeface="Times New Roman" pitchFamily="18" charset="0"/>
                <a:cs typeface="Times New Roman" pitchFamily="18" charset="0"/>
              </a:rPr>
              <a:t>Масло       = 2400 руб.</a:t>
            </a:r>
          </a:p>
          <a:p>
            <a:pPr marL="514350" indent="-514350">
              <a:buAutoNum type="arabicPeriod"/>
            </a:pPr>
            <a:r>
              <a:rPr lang="ru-RU" sz="2800" dirty="0" smtClean="0">
                <a:latin typeface="Times New Roman" pitchFamily="18" charset="0"/>
                <a:cs typeface="Times New Roman" pitchFamily="18" charset="0"/>
              </a:rPr>
              <a:t>Генератор = 13000 руб. </a:t>
            </a:r>
            <a:endParaRPr lang="ru-RU" sz="2800" dirty="0">
              <a:latin typeface="Times New Roman" pitchFamily="18" charset="0"/>
              <a:cs typeface="Times New Roman" pitchFamily="18" charset="0"/>
            </a:endParaRPr>
          </a:p>
        </p:txBody>
      </p:sp>
      <p:sp>
        <p:nvSpPr>
          <p:cNvPr id="7" name="TextBox 6"/>
          <p:cNvSpPr txBox="1"/>
          <p:nvPr/>
        </p:nvSpPr>
        <p:spPr>
          <a:xfrm>
            <a:off x="25152" y="4365104"/>
            <a:ext cx="8933278"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2800" dirty="0">
                <a:solidFill>
                  <a:prstClr val="black"/>
                </a:solidFill>
                <a:latin typeface="Times New Roman" pitchFamily="18" charset="0"/>
                <a:cs typeface="Times New Roman" pitchFamily="18" charset="0"/>
              </a:rPr>
              <a:t>Стоимость эксплуатации генератора </a:t>
            </a:r>
            <a:r>
              <a:rPr lang="ru-RU" sz="2800" dirty="0" smtClean="0">
                <a:solidFill>
                  <a:prstClr val="black"/>
                </a:solidFill>
                <a:latin typeface="Times New Roman" pitchFamily="18" charset="0"/>
                <a:cs typeface="Times New Roman" pitchFamily="18" charset="0"/>
              </a:rPr>
              <a:t>за 3 года</a:t>
            </a:r>
          </a:p>
          <a:p>
            <a:pPr algn="ctr"/>
            <a:r>
              <a:rPr lang="ru-RU" sz="2800" dirty="0" smtClean="0">
                <a:solidFill>
                  <a:prstClr val="black"/>
                </a:solidFill>
                <a:latin typeface="Times New Roman" pitchFamily="18" charset="0"/>
                <a:cs typeface="Times New Roman" pitchFamily="18" charset="0"/>
              </a:rPr>
              <a:t>154 392*3 = 455 006 руб.</a:t>
            </a:r>
            <a:endParaRPr lang="ru-RU" sz="2800" dirty="0">
              <a:latin typeface="Times New Roman" pitchFamily="18" charset="0"/>
              <a:cs typeface="Times New Roman" pitchFamily="18" charset="0"/>
            </a:endParaRPr>
          </a:p>
        </p:txBody>
      </p:sp>
      <p:sp>
        <p:nvSpPr>
          <p:cNvPr id="9" name="Стрелка вниз 8"/>
          <p:cNvSpPr/>
          <p:nvPr/>
        </p:nvSpPr>
        <p:spPr>
          <a:xfrm>
            <a:off x="3857636" y="5732892"/>
            <a:ext cx="1143008" cy="71438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1" name="Содержимое 10"/>
          <p:cNvGraphicFramePr>
            <a:graphicFrameLocks noGrp="1"/>
          </p:cNvGraphicFramePr>
          <p:nvPr>
            <p:ph idx="1"/>
            <p:extLst>
              <p:ext uri="{D42A27DB-BD31-4B8C-83A1-F6EECF244321}">
                <p14:modId xmlns:p14="http://schemas.microsoft.com/office/powerpoint/2010/main" val="2923130293"/>
              </p:ext>
            </p:extLst>
          </p:nvPr>
        </p:nvGraphicFramePr>
        <p:xfrm>
          <a:off x="357158" y="1285860"/>
          <a:ext cx="6786610" cy="5214974"/>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071538" y="571480"/>
            <a:ext cx="7143800" cy="584775"/>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buNone/>
            </a:pPr>
            <a:r>
              <a:rPr lang="ru-RU" sz="3200" b="1" dirty="0" smtClean="0">
                <a:solidFill>
                  <a:srgbClr val="C00000"/>
                </a:solidFill>
                <a:latin typeface="Times New Roman" pitchFamily="18" charset="0"/>
                <a:cs typeface="Times New Roman" pitchFamily="18" charset="0"/>
              </a:rPr>
              <a:t> Сравнительный анализ затрат</a:t>
            </a:r>
            <a:endParaRPr lang="en-US" sz="3200" b="1" dirty="0" smtClean="0">
              <a:solidFill>
                <a:srgbClr val="C00000"/>
              </a:solidFill>
              <a:latin typeface="Times New Roman" pitchFamily="18" charset="0"/>
              <a:cs typeface="Times New Roman" pitchFamily="18" charset="0"/>
            </a:endParaRPr>
          </a:p>
        </p:txBody>
      </p:sp>
      <p:sp>
        <p:nvSpPr>
          <p:cNvPr id="13" name="TextBox 12"/>
          <p:cNvSpPr txBox="1"/>
          <p:nvPr/>
        </p:nvSpPr>
        <p:spPr>
          <a:xfrm>
            <a:off x="6641852" y="1916832"/>
            <a:ext cx="2428892"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2400" dirty="0" smtClean="0">
                <a:latin typeface="Times New Roman" pitchFamily="18" charset="0"/>
                <a:cs typeface="Times New Roman" pitchFamily="18" charset="0"/>
              </a:rPr>
              <a:t>Экономический эффект от использования солнечной батареи составил за 3 года</a:t>
            </a:r>
          </a:p>
          <a:p>
            <a:pPr algn="ctr"/>
            <a:r>
              <a:rPr lang="ru-RU" sz="2400" dirty="0" smtClean="0">
                <a:latin typeface="Times New Roman" pitchFamily="18" charset="0"/>
                <a:cs typeface="Times New Roman" pitchFamily="18" charset="0"/>
              </a:rPr>
              <a:t> </a:t>
            </a:r>
            <a:r>
              <a:rPr lang="ru-RU" sz="2400" b="1" u="sng" dirty="0" smtClean="0">
                <a:latin typeface="Times New Roman" pitchFamily="18" charset="0"/>
                <a:cs typeface="Times New Roman" pitchFamily="18" charset="0"/>
              </a:rPr>
              <a:t>365 000руб.</a:t>
            </a:r>
            <a:endParaRPr lang="ru-RU" sz="2400" b="1" u="sng"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571472" y="1643050"/>
            <a:ext cx="8229600" cy="2357454"/>
          </a:xfrm>
        </p:spPr>
        <p:txBody>
          <a:bodyPr>
            <a:normAutofit/>
          </a:bodyPr>
          <a:lstStyle/>
          <a:p>
            <a:pPr marL="0" indent="539750" algn="just">
              <a:buNone/>
            </a:pPr>
            <a:r>
              <a:rPr lang="ru-RU" sz="2800" dirty="0" smtClean="0">
                <a:latin typeface="Times New Roman" pitchFamily="18" charset="0"/>
                <a:cs typeface="Times New Roman" pitchFamily="18" charset="0"/>
              </a:rPr>
              <a:t>Солнечные батареи являются важным фактором экономии семейного бюджета, способствуют ресурсосбережению, развитию сельского хозяйства и являются экологически безвредным устройством электроснабжения.</a:t>
            </a:r>
            <a:endParaRPr lang="ru-RU" sz="2800" dirty="0">
              <a:latin typeface="Times New Roman" pitchFamily="18" charset="0"/>
              <a:cs typeface="Times New Roman" pitchFamily="18" charset="0"/>
            </a:endParaRPr>
          </a:p>
        </p:txBody>
      </p:sp>
      <p:sp>
        <p:nvSpPr>
          <p:cNvPr id="4" name="TextBox 3"/>
          <p:cNvSpPr txBox="1"/>
          <p:nvPr/>
        </p:nvSpPr>
        <p:spPr>
          <a:xfrm>
            <a:off x="2000232" y="642918"/>
            <a:ext cx="5286412" cy="584775"/>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buNone/>
            </a:pPr>
            <a:r>
              <a:rPr lang="ru-RU" sz="3200" b="1" dirty="0" smtClean="0">
                <a:solidFill>
                  <a:srgbClr val="C00000"/>
                </a:solidFill>
                <a:latin typeface="Times New Roman" pitchFamily="18" charset="0"/>
                <a:cs typeface="Times New Roman" pitchFamily="18" charset="0"/>
              </a:rPr>
              <a:t> Вывод:</a:t>
            </a:r>
            <a:endParaRPr lang="en-US" sz="3200" b="1" dirty="0" smtClean="0">
              <a:solidFill>
                <a:srgbClr val="C00000"/>
              </a:solidFill>
              <a:latin typeface="Times New Roman" pitchFamily="18" charset="0"/>
              <a:cs typeface="Times New Roman" pitchFamily="18" charset="0"/>
            </a:endParaRPr>
          </a:p>
        </p:txBody>
      </p:sp>
      <p:pic>
        <p:nvPicPr>
          <p:cNvPr id="29698" name="Picture 2" descr="C:\Users\DVR\Pictures\солнечные батареи\1sol.jpg"/>
          <p:cNvPicPr>
            <a:picLocks noChangeAspect="1" noChangeArrowheads="1"/>
          </p:cNvPicPr>
          <p:nvPr/>
        </p:nvPicPr>
        <p:blipFill>
          <a:blip r:embed="rId3"/>
          <a:srcRect/>
          <a:stretch>
            <a:fillRect/>
          </a:stretch>
        </p:blipFill>
        <p:spPr bwMode="auto">
          <a:xfrm>
            <a:off x="571472" y="3972534"/>
            <a:ext cx="2886070" cy="2321072"/>
          </a:xfrm>
          <a:prstGeom prst="rect">
            <a:avLst/>
          </a:prstGeom>
          <a:ln>
            <a:noFill/>
          </a:ln>
          <a:effectLst>
            <a:outerShdw blurRad="292100" dist="139700" dir="2700000" algn="tl" rotWithShape="0">
              <a:srgbClr val="333333">
                <a:alpha val="65000"/>
              </a:srgbClr>
            </a:outerShdw>
          </a:effectLst>
        </p:spPr>
      </p:pic>
      <p:pic>
        <p:nvPicPr>
          <p:cNvPr id="29699" name="Picture 3" descr="C:\Users\DVR\Pictures\солнечные батареи\image.jpg"/>
          <p:cNvPicPr>
            <a:picLocks noChangeAspect="1" noChangeArrowheads="1"/>
          </p:cNvPicPr>
          <p:nvPr/>
        </p:nvPicPr>
        <p:blipFill>
          <a:blip r:embed="rId4"/>
          <a:srcRect/>
          <a:stretch>
            <a:fillRect/>
          </a:stretch>
        </p:blipFill>
        <p:spPr bwMode="auto">
          <a:xfrm>
            <a:off x="6929454" y="3429000"/>
            <a:ext cx="1859281" cy="2905127"/>
          </a:xfrm>
          <a:prstGeom prst="rect">
            <a:avLst/>
          </a:prstGeom>
          <a:ln>
            <a:noFill/>
          </a:ln>
          <a:effectLst>
            <a:outerShdw blurRad="292100" dist="139700" dir="2700000" algn="tl" rotWithShape="0">
              <a:srgbClr val="333333">
                <a:alpha val="65000"/>
              </a:srgbClr>
            </a:outerShdw>
          </a:effectLst>
        </p:spPr>
      </p:pic>
      <p:pic>
        <p:nvPicPr>
          <p:cNvPr id="29700" name="Picture 4" descr="C:\Users\DVR\Pictures\солнечные батареи\97364969_2solnechnyebatarei__1_.jpg"/>
          <p:cNvPicPr>
            <a:picLocks noChangeAspect="1" noChangeArrowheads="1"/>
          </p:cNvPicPr>
          <p:nvPr/>
        </p:nvPicPr>
        <p:blipFill>
          <a:blip r:embed="rId5"/>
          <a:srcRect/>
          <a:stretch>
            <a:fillRect/>
          </a:stretch>
        </p:blipFill>
        <p:spPr bwMode="auto">
          <a:xfrm>
            <a:off x="3714744" y="4286256"/>
            <a:ext cx="2992414" cy="204082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643050"/>
            <a:ext cx="5286380" cy="4500594"/>
          </a:xfrm>
          <a:ln/>
        </p:spPr>
        <p:style>
          <a:lnRef idx="1">
            <a:schemeClr val="accent5"/>
          </a:lnRef>
          <a:fillRef idx="2">
            <a:schemeClr val="accent5"/>
          </a:fillRef>
          <a:effectRef idx="1">
            <a:schemeClr val="accent5"/>
          </a:effectRef>
          <a:fontRef idx="minor">
            <a:schemeClr val="dk1"/>
          </a:fontRef>
        </p:style>
        <p:txBody>
          <a:bodyPr>
            <a:normAutofit/>
          </a:bodyPr>
          <a:lstStyle/>
          <a:p>
            <a:pPr algn="ctr">
              <a:buNone/>
            </a:pPr>
            <a:r>
              <a:rPr lang="ru-RU"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Энергосберегающие технологии для дома очень актуальны на сегодняшний момент. Современность нас заставляет думать об экономии электроэнергии, воды, тепла. Одним из способов экономии ресурсов является использование солнечной батареи, поскольку плата за электроэнергию достаточно высокая. </a:t>
            </a:r>
            <a:endParaRPr lang="ru-RU" b="1" dirty="0" smtClean="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sp>
        <p:nvSpPr>
          <p:cNvPr id="4" name="TextBox 3"/>
          <p:cNvSpPr txBox="1"/>
          <p:nvPr/>
        </p:nvSpPr>
        <p:spPr>
          <a:xfrm>
            <a:off x="2143108" y="642918"/>
            <a:ext cx="4857784" cy="646331"/>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z="3600" b="1" dirty="0" smtClean="0">
                <a:solidFill>
                  <a:srgbClr val="C00000"/>
                </a:solidFill>
                <a:latin typeface="Times New Roman" pitchFamily="18" charset="0"/>
                <a:cs typeface="Times New Roman" pitchFamily="18" charset="0"/>
              </a:rPr>
              <a:t>Актуальность </a:t>
            </a:r>
            <a:endParaRPr lang="ru-RU" sz="3600" b="1" dirty="0">
              <a:solidFill>
                <a:srgbClr val="C00000"/>
              </a:solidFill>
              <a:latin typeface="Times New Roman" pitchFamily="18" charset="0"/>
              <a:cs typeface="Times New Roman" pitchFamily="18"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725" y="2185409"/>
            <a:ext cx="3816542" cy="30437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928662" y="2000240"/>
            <a:ext cx="7520008" cy="2308324"/>
          </a:xfrm>
          <a:prstGeom prst="rect">
            <a:avLst/>
          </a:prstGeom>
          <a:solidFill>
            <a:schemeClr val="bg1">
              <a:alpha val="56000"/>
            </a:schemeClr>
          </a:solidFill>
          <a:ln>
            <a:solidFill>
              <a:schemeClr val="accent6">
                <a:lumMod val="50000"/>
              </a:schemeClr>
            </a:solidFill>
          </a:ln>
        </p:spPr>
        <p:txBody>
          <a:bodyPr wrap="none" lIns="91440" tIns="45720" rIns="91440" bIns="45720">
            <a:spAutoFit/>
          </a:bodyPr>
          <a:lstStyle/>
          <a:p>
            <a:pPr algn="ctr"/>
            <a:r>
              <a:rPr lang="ru-RU" sz="7200" b="1" dirty="0" smtClean="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СПАСИБО </a:t>
            </a:r>
          </a:p>
          <a:p>
            <a:pPr algn="ctr"/>
            <a:r>
              <a:rPr lang="ru-RU" sz="7200" b="1" dirty="0" smtClean="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ЗА ВНИМАНИЕ!</a:t>
            </a:r>
            <a:endParaRPr lang="ru-RU" sz="7200" b="1" cap="none" spc="0"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grpId="0" nodeType="afterEffect">
                                  <p:stCondLst>
                                    <p:cond delay="0"/>
                                  </p:stCondLst>
                                  <p:childTnLst>
                                    <p:anim calcmode="lin" valueType="num">
                                      <p:cBhvr>
                                        <p:cTn id="6" dur="1250"/>
                                        <p:tgtEl>
                                          <p:spTgt spid="5"/>
                                        </p:tgtEl>
                                        <p:attrNameLst>
                                          <p:attrName>ppt_w</p:attrName>
                                        </p:attrNameLst>
                                      </p:cBhvr>
                                      <p:tavLst>
                                        <p:tav tm="0">
                                          <p:val>
                                            <p:strVal val="ppt_w"/>
                                          </p:val>
                                        </p:tav>
                                        <p:tav tm="100000">
                                          <p:val>
                                            <p:fltVal val="0"/>
                                          </p:val>
                                        </p:tav>
                                      </p:tavLst>
                                    </p:anim>
                                    <p:anim calcmode="lin" valueType="num">
                                      <p:cBhvr>
                                        <p:cTn id="7" dur="1250"/>
                                        <p:tgtEl>
                                          <p:spTgt spid="5"/>
                                        </p:tgtEl>
                                        <p:attrNameLst>
                                          <p:attrName>ppt_h</p:attrName>
                                        </p:attrNameLst>
                                      </p:cBhvr>
                                      <p:tavLst>
                                        <p:tav tm="0">
                                          <p:val>
                                            <p:strVal val="ppt_h"/>
                                          </p:val>
                                        </p:tav>
                                        <p:tav tm="100000">
                                          <p:val>
                                            <p:fltVal val="0"/>
                                          </p:val>
                                        </p:tav>
                                      </p:tavLst>
                                    </p:anim>
                                    <p:anim calcmode="lin" valueType="num">
                                      <p:cBhvr>
                                        <p:cTn id="8" dur="1250"/>
                                        <p:tgtEl>
                                          <p:spTgt spid="5"/>
                                        </p:tgtEl>
                                        <p:attrNameLst>
                                          <p:attrName>style.rotation</p:attrName>
                                        </p:attrNameLst>
                                      </p:cBhvr>
                                      <p:tavLst>
                                        <p:tav tm="0">
                                          <p:val>
                                            <p:fltVal val="0"/>
                                          </p:val>
                                        </p:tav>
                                        <p:tav tm="100000">
                                          <p:val>
                                            <p:fltVal val="90"/>
                                          </p:val>
                                        </p:tav>
                                      </p:tavLst>
                                    </p:anim>
                                    <p:animEffect transition="out" filter="fade">
                                      <p:cBhvr>
                                        <p:cTn id="9" dur="1250"/>
                                        <p:tgtEl>
                                          <p:spTgt spid="5"/>
                                        </p:tgtEl>
                                      </p:cBhvr>
                                    </p:animEffect>
                                    <p:set>
                                      <p:cBhvr>
                                        <p:cTn id="10" dur="1" fill="hold">
                                          <p:stCondLst>
                                            <p:cond delay="1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1285861"/>
            <a:ext cx="8229600" cy="1495067"/>
          </a:xfrm>
        </p:spPr>
        <p:txBody>
          <a:bodyPr>
            <a:normAutofit/>
          </a:bodyPr>
          <a:lstStyle/>
          <a:p>
            <a:pPr algn="ctr">
              <a:buNone/>
            </a:pPr>
            <a:r>
              <a:rPr lang="ru-RU" sz="2400"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Изучение эффективности использования солнечной батареи в фермерском хозяйстве при отсутствии общего электроснабжения.</a:t>
            </a:r>
          </a:p>
        </p:txBody>
      </p:sp>
      <p:sp>
        <p:nvSpPr>
          <p:cNvPr id="4" name="TextBox 3"/>
          <p:cNvSpPr txBox="1"/>
          <p:nvPr/>
        </p:nvSpPr>
        <p:spPr>
          <a:xfrm>
            <a:off x="2143108" y="500042"/>
            <a:ext cx="4857784" cy="584775"/>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z="3200" b="1" dirty="0" smtClean="0">
                <a:solidFill>
                  <a:srgbClr val="C00000"/>
                </a:solidFill>
                <a:latin typeface="Times New Roman" pitchFamily="18" charset="0"/>
                <a:cs typeface="Times New Roman" pitchFamily="18" charset="0"/>
              </a:rPr>
              <a:t> Цель работы: </a:t>
            </a:r>
            <a:endParaRPr lang="ru-RU" sz="3200" b="1" dirty="0">
              <a:solidFill>
                <a:srgbClr val="C00000"/>
              </a:solidFill>
              <a:latin typeface="Times New Roman" pitchFamily="18" charset="0"/>
              <a:cs typeface="Times New Roman" pitchFamily="18" charset="0"/>
            </a:endParaRPr>
          </a:p>
        </p:txBody>
      </p:sp>
      <p:sp>
        <p:nvSpPr>
          <p:cNvPr id="6" name="TextBox 5"/>
          <p:cNvSpPr txBox="1"/>
          <p:nvPr/>
        </p:nvSpPr>
        <p:spPr>
          <a:xfrm>
            <a:off x="2143108" y="2780928"/>
            <a:ext cx="4857784" cy="584775"/>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z="3200" b="1" dirty="0" smtClean="0">
                <a:solidFill>
                  <a:srgbClr val="C00000"/>
                </a:solidFill>
                <a:latin typeface="Times New Roman" pitchFamily="18" charset="0"/>
                <a:cs typeface="Times New Roman" pitchFamily="18" charset="0"/>
              </a:rPr>
              <a:t>Задачи: </a:t>
            </a:r>
            <a:endParaRPr lang="ru-RU" sz="3200" b="1" dirty="0">
              <a:solidFill>
                <a:srgbClr val="C00000"/>
              </a:solidFill>
              <a:latin typeface="Times New Roman" pitchFamily="18" charset="0"/>
              <a:cs typeface="Times New Roman" pitchFamily="18" charset="0"/>
            </a:endParaRPr>
          </a:p>
        </p:txBody>
      </p:sp>
      <p:sp>
        <p:nvSpPr>
          <p:cNvPr id="7" name="TextBox 6"/>
          <p:cNvSpPr txBox="1"/>
          <p:nvPr/>
        </p:nvSpPr>
        <p:spPr>
          <a:xfrm>
            <a:off x="500034" y="3214686"/>
            <a:ext cx="8429684" cy="3231654"/>
          </a:xfrm>
          <a:prstGeom prst="rect">
            <a:avLst/>
          </a:prstGeom>
          <a:noFill/>
        </p:spPr>
        <p:txBody>
          <a:bodyPr wrap="square" rtlCol="0">
            <a:spAutoFit/>
          </a:bodyPr>
          <a:lstStyle/>
          <a:p>
            <a:pPr marL="457200" lvl="0" indent="-457200" algn="just"/>
            <a:endParaRPr lang="ru-RU" sz="1200" dirty="0" smtClean="0">
              <a:latin typeface="Times New Roman" pitchFamily="18" charset="0"/>
              <a:cs typeface="Times New Roman" pitchFamily="18" charset="0"/>
            </a:endParaRPr>
          </a:p>
          <a:p>
            <a:pPr marL="457200" lvl="0" indent="-457200" algn="just">
              <a:buFont typeface="+mj-lt"/>
              <a:buAutoNum type="arabicPeriod"/>
            </a:pPr>
            <a:r>
              <a:rPr lang="ru-RU" sz="2400" dirty="0" smtClean="0">
                <a:latin typeface="Times New Roman" pitchFamily="18" charset="0"/>
                <a:cs typeface="Times New Roman" pitchFamily="18" charset="0"/>
              </a:rPr>
              <a:t>изучить литературу по теме исследования, с целью поиска данных;</a:t>
            </a:r>
          </a:p>
          <a:p>
            <a:pPr marL="457200" lvl="0" indent="-457200" algn="just">
              <a:buFont typeface="+mj-lt"/>
              <a:buAutoNum type="arabicPeriod"/>
            </a:pPr>
            <a:r>
              <a:rPr lang="ru-RU" sz="2400" dirty="0" smtClean="0">
                <a:latin typeface="Times New Roman" pitchFamily="18" charset="0"/>
                <a:cs typeface="Times New Roman" pitchFamily="18" charset="0"/>
              </a:rPr>
              <a:t>обобщить, проанализировать и систематизировать информацию;</a:t>
            </a:r>
          </a:p>
          <a:p>
            <a:pPr marL="457200" lvl="0" indent="-457200" algn="just">
              <a:buFont typeface="+mj-lt"/>
              <a:buAutoNum type="arabicPeriod"/>
            </a:pPr>
            <a:r>
              <a:rPr lang="ru-RU" sz="2400" dirty="0" smtClean="0">
                <a:latin typeface="Times New Roman" pitchFamily="18" charset="0"/>
                <a:cs typeface="Times New Roman" pitchFamily="18" charset="0"/>
              </a:rPr>
              <a:t>провести экономические расчеты;</a:t>
            </a:r>
          </a:p>
          <a:p>
            <a:pPr marL="457200" lvl="0" indent="-457200" algn="just">
              <a:buFont typeface="+mj-lt"/>
              <a:buAutoNum type="arabicPeriod"/>
            </a:pPr>
            <a:r>
              <a:rPr lang="ru-RU" sz="2400" dirty="0" smtClean="0">
                <a:latin typeface="Times New Roman" pitchFamily="18" charset="0"/>
                <a:cs typeface="Times New Roman" pitchFamily="18" charset="0"/>
              </a:rPr>
              <a:t>подготовить презентацию и доклад на выбранную тему;</a:t>
            </a:r>
          </a:p>
          <a:p>
            <a:pPr marL="457200" lvl="0" indent="-457200" algn="just">
              <a:buFont typeface="+mj-lt"/>
              <a:buAutoNum type="arabicPeriod"/>
            </a:pPr>
            <a:r>
              <a:rPr lang="ru-RU" sz="2400" dirty="0" smtClean="0">
                <a:latin typeface="Times New Roman" pitchFamily="18" charset="0"/>
                <a:cs typeface="Times New Roman" pitchFamily="18" charset="0"/>
              </a:rPr>
              <a:t>сделать выводы.</a:t>
            </a:r>
          </a:p>
          <a:p>
            <a:endParaRPr lang="ru-RU" sz="24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3717032"/>
            <a:ext cx="8032976" cy="2880319"/>
          </a:xfrm>
          <a:gradFill>
            <a:gsLst>
              <a:gs pos="0">
                <a:schemeClr val="accent1">
                  <a:lumMod val="5000"/>
                  <a:lumOff val="95000"/>
                  <a:alpha val="9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alpha val="5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40000" dist="20000" dir="5400000" rotWithShape="0">
              <a:srgbClr val="000000"/>
            </a:outerShdw>
          </a:effectLst>
        </p:spPr>
        <p:style>
          <a:lnRef idx="1">
            <a:schemeClr val="accent5"/>
          </a:lnRef>
          <a:fillRef idx="2">
            <a:schemeClr val="accent5"/>
          </a:fillRef>
          <a:effectRef idx="1">
            <a:schemeClr val="accent5"/>
          </a:effectRef>
          <a:fontRef idx="minor">
            <a:schemeClr val="dk1"/>
          </a:fontRef>
        </p:style>
        <p:txBody>
          <a:bodyPr>
            <a:normAutofit/>
          </a:bodyPr>
          <a:lstStyle/>
          <a:p>
            <a:pPr algn="just">
              <a:buNone/>
            </a:pPr>
            <a:r>
              <a:rPr lang="ru-RU" b="1" dirty="0" smtClean="0">
                <a:solidFill>
                  <a:srgbClr val="C00000"/>
                </a:solidFill>
                <a:effectLst>
                  <a:outerShdw blurRad="50800" dist="50800" dir="5400000" algn="ctr" rotWithShape="0">
                    <a:schemeClr val="tx1"/>
                  </a:outerShdw>
                </a:effectLst>
                <a:latin typeface="Times New Roman" pitchFamily="18" charset="0"/>
                <a:cs typeface="Times New Roman" pitchFamily="18" charset="0"/>
              </a:rPr>
              <a:t>Объект исследования:</a:t>
            </a:r>
            <a:r>
              <a:rPr lang="ru-RU" dirty="0" smtClean="0">
                <a:solidFill>
                  <a:srgbClr val="C00000"/>
                </a:solidFill>
                <a:effectLst>
                  <a:outerShdw blurRad="50800" dist="50800" dir="5400000" algn="ctr" rotWithShape="0">
                    <a:schemeClr val="tx1"/>
                  </a:outerShdw>
                </a:effectLst>
                <a:latin typeface="Times New Roman" pitchFamily="18" charset="0"/>
                <a:cs typeface="Times New Roman" pitchFamily="18" charset="0"/>
              </a:rPr>
              <a:t> </a:t>
            </a:r>
            <a:r>
              <a:rPr lang="ru-RU" b="1" dirty="0" smtClean="0">
                <a:solidFill>
                  <a:schemeClr val="bg1"/>
                </a:solidFill>
                <a:effectLst>
                  <a:outerShdw blurRad="50800" dist="50800" dir="5400000" algn="ctr" rotWithShape="0">
                    <a:schemeClr val="tx1"/>
                  </a:outerShdw>
                </a:effectLst>
                <a:latin typeface="Times New Roman" pitchFamily="18" charset="0"/>
                <a:cs typeface="Times New Roman" pitchFamily="18" charset="0"/>
              </a:rPr>
              <a:t>солнечная батарея.</a:t>
            </a:r>
          </a:p>
          <a:p>
            <a:pPr algn="just">
              <a:buNone/>
            </a:pPr>
            <a:endParaRPr lang="ru-RU" dirty="0" smtClean="0">
              <a:effectLst>
                <a:outerShdw blurRad="50800" dist="50800" dir="5400000" algn="ctr" rotWithShape="0">
                  <a:schemeClr val="tx1"/>
                </a:outerShdw>
              </a:effectLst>
              <a:latin typeface="Times New Roman" pitchFamily="18" charset="0"/>
              <a:cs typeface="Times New Roman" pitchFamily="18" charset="0"/>
            </a:endParaRPr>
          </a:p>
          <a:p>
            <a:pPr marL="0" indent="0" algn="just">
              <a:buNone/>
            </a:pPr>
            <a:r>
              <a:rPr lang="ru-RU" b="1" dirty="0" smtClean="0">
                <a:solidFill>
                  <a:srgbClr val="C00000"/>
                </a:solidFill>
                <a:effectLst>
                  <a:outerShdw blurRad="50800" dist="50800" dir="5400000" algn="ctr" rotWithShape="0">
                    <a:schemeClr val="tx1"/>
                  </a:outerShdw>
                </a:effectLst>
                <a:latin typeface="Times New Roman" pitchFamily="18" charset="0"/>
                <a:cs typeface="Times New Roman" pitchFamily="18" charset="0"/>
              </a:rPr>
              <a:t>Предмет исследования: </a:t>
            </a:r>
            <a:r>
              <a:rPr lang="ru-RU" b="1" dirty="0" smtClean="0">
                <a:solidFill>
                  <a:schemeClr val="bg1"/>
                </a:solidFill>
                <a:effectLst>
                  <a:outerShdw blurRad="50800" dist="38100" dir="2700000" algn="tl" rotWithShape="0">
                    <a:prstClr val="black">
                      <a:alpha val="99000"/>
                    </a:prstClr>
                  </a:outerShdw>
                </a:effectLst>
                <a:latin typeface="Times New Roman" pitchFamily="18" charset="0"/>
                <a:cs typeface="Times New Roman" pitchFamily="18" charset="0"/>
              </a:rPr>
              <a:t>эффективность            использования солнечной батареи с точки зрения экономики и энергосбережения.  </a:t>
            </a:r>
          </a:p>
          <a:p>
            <a:pPr>
              <a:buNone/>
            </a:pPr>
            <a:endParaRPr lang="ru-RU"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251520" y="550114"/>
            <a:ext cx="8448428" cy="1571636"/>
          </a:xfrm>
        </p:spPr>
        <p:txBody>
          <a:bodyPr>
            <a:normAutofit/>
          </a:bodyPr>
          <a:lstStyle/>
          <a:p>
            <a:pPr algn="just">
              <a:buNone/>
            </a:pPr>
            <a:r>
              <a:rPr lang="ru-RU" sz="2000" b="1" dirty="0" smtClean="0">
                <a:latin typeface="Times New Roman" pitchFamily="18" charset="0"/>
                <a:cs typeface="Times New Roman" pitchFamily="18" charset="0"/>
              </a:rPr>
              <a:t>		Человечеству нужна </a:t>
            </a:r>
            <a:r>
              <a:rPr lang="ru-RU" sz="2000" b="1" i="1" dirty="0" smtClean="0">
                <a:latin typeface="Times New Roman" pitchFamily="18" charset="0"/>
                <a:cs typeface="Times New Roman" pitchFamily="18" charset="0"/>
              </a:rPr>
              <a:t>энергия,</a:t>
            </a:r>
            <a:r>
              <a:rPr lang="ru-RU" sz="2000" b="1" dirty="0" smtClean="0">
                <a:latin typeface="Times New Roman" pitchFamily="18" charset="0"/>
                <a:cs typeface="Times New Roman" pitchFamily="18" charset="0"/>
              </a:rPr>
              <a:t> причем потребность в ней увеличивается с каждым годом. Вместе с тем запасы традиционных природных топлив (нефти, угля, газа и др.) </a:t>
            </a:r>
            <a:r>
              <a:rPr lang="ru-RU" sz="2000" b="1" dirty="0" err="1" smtClean="0">
                <a:latin typeface="Times New Roman" pitchFamily="18" charset="0"/>
                <a:cs typeface="Times New Roman" pitchFamily="18" charset="0"/>
              </a:rPr>
              <a:t>исчерпаемы</a:t>
            </a:r>
            <a:r>
              <a:rPr lang="ru-RU" sz="2000" b="1" dirty="0" smtClean="0">
                <a:latin typeface="Times New Roman" pitchFamily="18" charset="0"/>
                <a:cs typeface="Times New Roman" pitchFamily="18" charset="0"/>
              </a:rPr>
              <a:t>. </a:t>
            </a:r>
          </a:p>
        </p:txBody>
      </p:sp>
      <p:pic>
        <p:nvPicPr>
          <p:cNvPr id="11266" name="Picture 2" descr="Прикол про я кладу на вас деньги - прикольно и ржачно. - 18 Ноября 2013 - Blog - Preemnik2008"/>
          <p:cNvPicPr>
            <a:picLocks noChangeAspect="1" noChangeArrowheads="1"/>
          </p:cNvPicPr>
          <p:nvPr/>
        </p:nvPicPr>
        <p:blipFill>
          <a:blip r:embed="rId3"/>
          <a:srcRect/>
          <a:stretch>
            <a:fillRect/>
          </a:stretch>
        </p:blipFill>
        <p:spPr bwMode="auto">
          <a:xfrm>
            <a:off x="5214942" y="1928802"/>
            <a:ext cx="3383674" cy="19804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Стрелка вниз 4"/>
          <p:cNvSpPr/>
          <p:nvPr/>
        </p:nvSpPr>
        <p:spPr>
          <a:xfrm>
            <a:off x="1902275" y="1771773"/>
            <a:ext cx="1785950" cy="857256"/>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580672" y="2471726"/>
            <a:ext cx="4429156" cy="2246769"/>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В связи с указанными проблемами становится все более необходимым использовать нетрадиционных энергоресурсов, в первую очередь: </a:t>
            </a:r>
            <a:r>
              <a:rPr lang="ru-RU" sz="2000" b="1" i="1" dirty="0" smtClean="0">
                <a:latin typeface="Times New Roman" pitchFamily="18" charset="0"/>
                <a:cs typeface="Times New Roman" pitchFamily="18" charset="0"/>
              </a:rPr>
              <a:t>солнечной, ветровой, геотермальной энергии, наряду с внедрениями энергосберегающих технологий.</a:t>
            </a:r>
            <a:endParaRPr lang="ru-RU" sz="2000" b="1" dirty="0"/>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2066" y="4193016"/>
            <a:ext cx="3627882" cy="2416573"/>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8428" y="4718495"/>
            <a:ext cx="2653644" cy="1842254"/>
          </a:xfrm>
          <a:prstGeom prst="rect">
            <a:avLst/>
          </a:prstGeom>
        </p:spPr>
      </p:pic>
    </p:spTree>
    <p:extLst>
      <p:ext uri="{BB962C8B-B14F-4D97-AF65-F5344CB8AC3E}">
        <p14:creationId xmlns:p14="http://schemas.microsoft.com/office/powerpoint/2010/main" val="1724183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691680" y="964389"/>
            <a:ext cx="7095162" cy="964413"/>
          </a:xfrm>
        </p:spPr>
        <p:txBody>
          <a:bodyPr>
            <a:normAutofit fontScale="92500" lnSpcReduction="20000"/>
          </a:bodyPr>
          <a:lstStyle/>
          <a:p>
            <a:pPr algn="ctr">
              <a:buNone/>
            </a:pPr>
            <a:r>
              <a:rPr lang="ru-RU" sz="2400" b="1" dirty="0" smtClean="0">
                <a:latin typeface="Times New Roman" pitchFamily="18" charset="0"/>
                <a:cs typeface="Times New Roman" pitchFamily="18" charset="0"/>
              </a:rPr>
              <a:t>	НАИБОЛЕЕ ПРИЕМЛЕМЫМ ДЛЯ ВСЕГО МИРА СТАНОВИТСЯ ИСПОЛЬЗОВАНИЕ СОЛНЕЧНОЙ ЭНЕРГИИ.</a:t>
            </a:r>
          </a:p>
        </p:txBody>
      </p:sp>
      <p:pic>
        <p:nvPicPr>
          <p:cNvPr id="26626" name="Picture 2" descr="Advantages of Solar Energy - Renewable Energy - Zimbio"/>
          <p:cNvPicPr>
            <a:picLocks noChangeAspect="1" noChangeArrowheads="1"/>
          </p:cNvPicPr>
          <p:nvPr/>
        </p:nvPicPr>
        <p:blipFill>
          <a:blip r:embed="rId3"/>
          <a:srcRect/>
          <a:stretch>
            <a:fillRect/>
          </a:stretch>
        </p:blipFill>
        <p:spPr bwMode="auto">
          <a:xfrm>
            <a:off x="4500562" y="2357430"/>
            <a:ext cx="4193036" cy="3148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186314" y="2562415"/>
            <a:ext cx="3890712" cy="3108543"/>
          </a:xfrm>
          <a:prstGeom prst="rect">
            <a:avLst/>
          </a:prstGeom>
          <a:solidFill>
            <a:srgbClr val="00B0F0">
              <a:alpha val="32000"/>
            </a:srgbClr>
          </a:solidFill>
          <a:ln>
            <a:solidFill>
              <a:schemeClr val="tx1"/>
            </a:solidFill>
          </a:ln>
        </p:spPr>
        <p:txBody>
          <a:bodyPr wrap="square" rtlCol="0">
            <a:spAutoFit/>
          </a:bodyPr>
          <a:lstStyle/>
          <a:p>
            <a:pPr algn="ctr"/>
            <a:r>
              <a:rPr lang="ru-RU" sz="2800" b="1" dirty="0" smtClean="0">
                <a:latin typeface="Times New Roman" pitchFamily="18" charset="0"/>
                <a:cs typeface="Times New Roman" pitchFamily="18" charset="0"/>
              </a:rPr>
              <a:t>Самым оптимальным устройством для преобразования солнечной энергии в электрическую является </a:t>
            </a:r>
            <a:r>
              <a:rPr lang="ru-RU" sz="2800" b="1" u="sng" dirty="0" smtClean="0">
                <a:solidFill>
                  <a:srgbClr val="FF0000"/>
                </a:solidFill>
                <a:latin typeface="Times New Roman" pitchFamily="18" charset="0"/>
                <a:cs typeface="Times New Roman" pitchFamily="18" charset="0"/>
              </a:rPr>
              <a:t>солнечная батарея</a:t>
            </a:r>
            <a:r>
              <a:rPr lang="ru-RU" sz="2800" b="1" dirty="0" smtClean="0">
                <a:solidFill>
                  <a:srgbClr val="FF0000"/>
                </a:solidFill>
                <a:latin typeface="Times New Roman" pitchFamily="18" charset="0"/>
                <a:cs typeface="Times New Roman" pitchFamily="18" charset="0"/>
              </a:rPr>
              <a:t>.</a:t>
            </a:r>
            <a:endParaRPr lang="ru-RU" sz="2800" b="1" dirty="0">
              <a:solidFill>
                <a:srgbClr val="FF0000"/>
              </a:solidFill>
            </a:endParaRPr>
          </a:p>
        </p:txBody>
      </p:sp>
      <p:sp>
        <p:nvSpPr>
          <p:cNvPr id="6" name="Стрелка вправо 5"/>
          <p:cNvSpPr/>
          <p:nvPr/>
        </p:nvSpPr>
        <p:spPr>
          <a:xfrm>
            <a:off x="395536" y="928670"/>
            <a:ext cx="1500198" cy="1000132"/>
          </a:xfrm>
          <a:prstGeom prst="rightArrow">
            <a:avLst/>
          </a:prstGeom>
          <a:solidFill>
            <a:srgbClr val="C00000"/>
          </a:solidFill>
          <a:ln>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dirty="0">
              <a:solidFill>
                <a:srgbClr val="C00000"/>
              </a:solidFill>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2659" y="2328370"/>
            <a:ext cx="4768841" cy="3576631"/>
          </a:xfrm>
          <a:prstGeom prst="rect">
            <a:avLst/>
          </a:prstGeom>
        </p:spPr>
      </p:pic>
    </p:spTree>
    <p:extLst>
      <p:ext uri="{BB962C8B-B14F-4D97-AF65-F5344CB8AC3E}">
        <p14:creationId xmlns:p14="http://schemas.microsoft.com/office/powerpoint/2010/main" val="1724183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697818" y="1486398"/>
            <a:ext cx="8034116" cy="1714512"/>
          </a:xfrm>
          <a:ln/>
        </p:spPr>
        <p:style>
          <a:lnRef idx="1">
            <a:schemeClr val="accent2"/>
          </a:lnRef>
          <a:fillRef idx="2">
            <a:schemeClr val="accent2"/>
          </a:fillRef>
          <a:effectRef idx="1">
            <a:schemeClr val="accent2"/>
          </a:effectRef>
          <a:fontRef idx="minor">
            <a:schemeClr val="dk1"/>
          </a:fontRef>
        </p:style>
        <p:txBody>
          <a:bodyPr>
            <a:normAutofit/>
          </a:bodyPr>
          <a:lstStyle/>
          <a:p>
            <a:pPr marL="0" indent="0" algn="just">
              <a:buNone/>
            </a:pPr>
            <a:r>
              <a:rPr lang="ru-RU" sz="2400" dirty="0" smtClean="0">
                <a:latin typeface="Times New Roman" pitchFamily="18" charset="0"/>
                <a:cs typeface="Times New Roman" pitchFamily="18" charset="0"/>
              </a:rPr>
              <a:t>	</a:t>
            </a:r>
            <a:r>
              <a:rPr lang="ru-RU" sz="2800" b="1" dirty="0" smtClean="0">
                <a:latin typeface="Times New Roman" pitchFamily="18" charset="0"/>
                <a:cs typeface="Times New Roman" pitchFamily="18" charset="0"/>
              </a:rPr>
              <a:t>Начальной точкой развития солнечных батарей является 1839 год, когда был открыт фотогальванический эффект. </a:t>
            </a:r>
            <a:endParaRPr lang="ru-RU" sz="2800" b="1" dirty="0">
              <a:latin typeface="Times New Roman" pitchFamily="18" charset="0"/>
              <a:cs typeface="Times New Roman" pitchFamily="18" charset="0"/>
            </a:endParaRPr>
          </a:p>
        </p:txBody>
      </p:sp>
      <p:sp>
        <p:nvSpPr>
          <p:cNvPr id="4" name="TextBox 3"/>
          <p:cNvSpPr txBox="1"/>
          <p:nvPr/>
        </p:nvSpPr>
        <p:spPr>
          <a:xfrm>
            <a:off x="2285984" y="500042"/>
            <a:ext cx="4857784" cy="584775"/>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z="3200" b="1" dirty="0" smtClean="0">
                <a:solidFill>
                  <a:srgbClr val="C00000"/>
                </a:solidFill>
                <a:latin typeface="Times New Roman" pitchFamily="18" charset="0"/>
                <a:cs typeface="Times New Roman" pitchFamily="18" charset="0"/>
              </a:rPr>
              <a:t> Немного из истории…</a:t>
            </a:r>
            <a:endParaRPr lang="ru-RU" sz="2000" dirty="0" smtClean="0">
              <a:solidFill>
                <a:srgbClr val="C00000"/>
              </a:solidFill>
              <a:latin typeface="Times New Roman" pitchFamily="18" charset="0"/>
              <a:cs typeface="Times New Roman" pitchFamily="18" charset="0"/>
            </a:endParaRPr>
          </a:p>
        </p:txBody>
      </p:sp>
      <p:sp>
        <p:nvSpPr>
          <p:cNvPr id="6" name="TextBox 5"/>
          <p:cNvSpPr txBox="1"/>
          <p:nvPr/>
        </p:nvSpPr>
        <p:spPr>
          <a:xfrm>
            <a:off x="697818" y="3645024"/>
            <a:ext cx="8034116" cy="2677656"/>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tabLst>
                <a:tab pos="442913" algn="l"/>
              </a:tabLst>
            </a:pPr>
            <a:r>
              <a:rPr lang="ru-RU" sz="2800" dirty="0" smtClean="0">
                <a:latin typeface="Times New Roman" pitchFamily="18" charset="0"/>
                <a:cs typeface="Times New Roman" pitchFamily="18" charset="0"/>
              </a:rPr>
              <a:t>	</a:t>
            </a:r>
            <a:r>
              <a:rPr lang="ru-RU" sz="2800" b="1" dirty="0" smtClean="0">
                <a:latin typeface="Times New Roman" pitchFamily="18" charset="0"/>
                <a:cs typeface="Times New Roman" pitchFamily="18" charset="0"/>
              </a:rPr>
              <a:t>Через 44 года после, в 1883 году, сконструировали первый модуль с использованием солнечной энергии. Но исследователь пришёл к выводу, что его модуль лишь минимально может преобразовывать солнечную энергию в электричество. </a:t>
            </a:r>
            <a:endParaRPr lang="ru-RU" sz="2800" b="1"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456" y="3140968"/>
            <a:ext cx="3813178" cy="2787211"/>
          </a:xfrm>
          <a:prstGeom prst="rect">
            <a:avLst/>
          </a:prstGeom>
          <a:effectLst>
            <a:outerShdw blurRad="152400" dist="317500" dir="5400000" sx="75000" sy="75000" rotWithShape="0">
              <a:prstClr val="black">
                <a:alpha val="15000"/>
              </a:prstClr>
            </a:outerShdw>
            <a:reflection blurRad="6350" stA="50000" endA="300" endPos="42000" dir="5400000" sy="-100000" algn="bl" rotWithShape="0"/>
          </a:effectLst>
          <a:scene3d>
            <a:camera prst="orthographicFront"/>
            <a:lightRig rig="threePt" dir="t"/>
          </a:scene3d>
          <a:sp3d>
            <a:bevelT w="69850" prst="angle"/>
          </a:sp3d>
        </p:spPr>
      </p:pic>
      <p:sp>
        <p:nvSpPr>
          <p:cNvPr id="3" name="Содержимое 2"/>
          <p:cNvSpPr>
            <a:spLocks noGrp="1"/>
          </p:cNvSpPr>
          <p:nvPr>
            <p:ph idx="1"/>
          </p:nvPr>
        </p:nvSpPr>
        <p:spPr>
          <a:xfrm>
            <a:off x="642910" y="476672"/>
            <a:ext cx="8086724" cy="2376264"/>
          </a:xfrm>
        </p:spPr>
        <p:style>
          <a:lnRef idx="1">
            <a:schemeClr val="accent3"/>
          </a:lnRef>
          <a:fillRef idx="2">
            <a:schemeClr val="accent3"/>
          </a:fillRef>
          <a:effectRef idx="1">
            <a:schemeClr val="accent3"/>
          </a:effectRef>
          <a:fontRef idx="minor">
            <a:schemeClr val="dk1"/>
          </a:fontRef>
        </p:style>
        <p:txBody>
          <a:bodyPr>
            <a:normAutofit/>
          </a:bodyPr>
          <a:lstStyle/>
          <a:p>
            <a:pPr marL="0" indent="0" algn="just">
              <a:buNone/>
            </a:pPr>
            <a:r>
              <a:rPr lang="ru-RU"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В 1958 году солнечная батарея стала основным источником получения электроэнергии на космических аппаратах, как на советских, так и на американских</a:t>
            </a:r>
          </a:p>
          <a:p>
            <a:pPr marL="0" indent="0" algn="just">
              <a:buNone/>
            </a:pPr>
            <a:r>
              <a:rPr lang="ru-RU" sz="2400" b="1" dirty="0" smtClean="0">
                <a:latin typeface="Times New Roman" pitchFamily="18" charset="0"/>
                <a:cs typeface="Times New Roman" pitchFamily="18" charset="0"/>
              </a:rPr>
              <a:t>	Успешное и стабильное производство было налажено только в конце восьмидесятых. </a:t>
            </a:r>
            <a:endParaRPr lang="ru-RU" b="1" dirty="0">
              <a:latin typeface="Times New Roman" pitchFamily="18" charset="0"/>
              <a:cs typeface="Times New Roman" pitchFamily="18" charset="0"/>
            </a:endParaRPr>
          </a:p>
        </p:txBody>
      </p:sp>
      <p:pic>
        <p:nvPicPr>
          <p:cNvPr id="1028" name="Picture 4" descr="It-k24.Ru &amp;ncy;&amp;acy;&amp;ncy;&amp;ocy; &amp;tcy;&amp;iecy;&amp;khcy;&amp;ncy;&amp;ocy;&amp;lcy;&amp;ocy;&amp;gcy;&amp;icy;&amp;icy; 24 &amp;chcy;&amp;acy;&amp;scy;&amp;acy; &amp;vcy; &amp;scy;&amp;ucy;&amp;tcy;&amp;kcy;&amp;icy; - Part 109"/>
          <p:cNvPicPr>
            <a:picLocks noChangeAspect="1" noChangeArrowheads="1"/>
          </p:cNvPicPr>
          <p:nvPr/>
        </p:nvPicPr>
        <p:blipFill>
          <a:blip r:embed="rId4"/>
          <a:srcRect/>
          <a:stretch>
            <a:fillRect/>
          </a:stretch>
        </p:blipFill>
        <p:spPr bwMode="auto">
          <a:xfrm>
            <a:off x="642910" y="3140968"/>
            <a:ext cx="3957838" cy="27872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Стрелка вправо с вырезом 6"/>
          <p:cNvSpPr/>
          <p:nvPr/>
        </p:nvSpPr>
        <p:spPr>
          <a:xfrm>
            <a:off x="4198360" y="4355978"/>
            <a:ext cx="1165727" cy="513182"/>
          </a:xfrm>
          <a:prstGeom prst="notched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1214422"/>
            <a:ext cx="8229600" cy="2143140"/>
          </a:xfrm>
        </p:spPr>
        <p:txBody>
          <a:bodyPr>
            <a:normAutofit lnSpcReduction="10000"/>
          </a:bodyPr>
          <a:lstStyle/>
          <a:p>
            <a:pPr marL="0" indent="0" algn="just">
              <a:buNone/>
            </a:pPr>
            <a:r>
              <a:rPr lang="ru-RU" sz="2800" dirty="0" smtClean="0">
                <a:latin typeface="Times New Roman" pitchFamily="18" charset="0"/>
                <a:cs typeface="Times New Roman" pitchFamily="18" charset="0"/>
              </a:rPr>
              <a:t>	Преобразование энергии в фотоэлектрическом преобразователе основано на фотоэффекте, который возникает в неоднородных полупроводниковых структурах при воздействии на них солнечного излучения.</a:t>
            </a:r>
          </a:p>
          <a:p>
            <a:pPr algn="just">
              <a:buNone/>
            </a:pPr>
            <a:endParaRPr lang="ru-RU" sz="2800" dirty="0" smtClean="0">
              <a:latin typeface="Times New Roman" pitchFamily="18" charset="0"/>
              <a:cs typeface="Times New Roman" pitchFamily="18" charset="0"/>
            </a:endParaRPr>
          </a:p>
          <a:p>
            <a:endParaRPr lang="ru-RU" sz="2800" dirty="0">
              <a:latin typeface="Times New Roman" pitchFamily="18" charset="0"/>
              <a:cs typeface="Times New Roman" pitchFamily="18" charset="0"/>
            </a:endParaRPr>
          </a:p>
        </p:txBody>
      </p:sp>
      <p:sp>
        <p:nvSpPr>
          <p:cNvPr id="4" name="TextBox 3"/>
          <p:cNvSpPr txBox="1"/>
          <p:nvPr/>
        </p:nvSpPr>
        <p:spPr>
          <a:xfrm>
            <a:off x="1071538" y="500042"/>
            <a:ext cx="7143800" cy="584775"/>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z="3200" b="1" dirty="0" smtClean="0">
                <a:solidFill>
                  <a:srgbClr val="C00000"/>
                </a:solidFill>
                <a:latin typeface="Times New Roman" pitchFamily="18" charset="0"/>
                <a:cs typeface="Times New Roman" pitchFamily="18" charset="0"/>
              </a:rPr>
              <a:t> Принцип работы солнечной батареи.</a:t>
            </a:r>
            <a:endParaRPr lang="ru-RU" sz="2000" dirty="0" smtClean="0">
              <a:solidFill>
                <a:srgbClr val="C00000"/>
              </a:solidFill>
              <a:latin typeface="Times New Roman" pitchFamily="18" charset="0"/>
              <a:cs typeface="Times New Roman" pitchFamily="18" charset="0"/>
            </a:endParaRPr>
          </a:p>
        </p:txBody>
      </p:sp>
      <p:sp>
        <p:nvSpPr>
          <p:cNvPr id="5" name="TextBox 4"/>
          <p:cNvSpPr txBox="1"/>
          <p:nvPr/>
        </p:nvSpPr>
        <p:spPr>
          <a:xfrm>
            <a:off x="714348" y="3214686"/>
            <a:ext cx="4714908" cy="2677656"/>
          </a:xfrm>
          <a:prstGeom prst="rect">
            <a:avLst/>
          </a:prstGeom>
          <a:noFill/>
        </p:spPr>
        <p:txBody>
          <a:bodyPr wrap="square" rtlCol="0">
            <a:spAutoFit/>
          </a:bodyPr>
          <a:lstStyle/>
          <a:p>
            <a:r>
              <a:rPr lang="ru-RU" sz="2800" b="1" dirty="0" smtClean="0">
                <a:solidFill>
                  <a:srgbClr val="FF0000"/>
                </a:solidFill>
                <a:latin typeface="Times New Roman" pitchFamily="18" charset="0"/>
                <a:cs typeface="Times New Roman" pitchFamily="18" charset="0"/>
              </a:rPr>
              <a:t>Фотоэффект </a:t>
            </a:r>
            <a:r>
              <a:rPr lang="ru-RU" sz="2800" dirty="0" smtClean="0">
                <a:latin typeface="Times New Roman" pitchFamily="18" charset="0"/>
                <a:cs typeface="Times New Roman" pitchFamily="18" charset="0"/>
              </a:rPr>
              <a:t>— это испускание электронов веществом под действием света и вообще говоря, любого электромагнитного излучения.</a:t>
            </a:r>
            <a:endParaRPr lang="ru-RU" sz="2800" dirty="0"/>
          </a:p>
        </p:txBody>
      </p:sp>
      <p:pic>
        <p:nvPicPr>
          <p:cNvPr id="7170" name="Picture 2" descr="http://theoraclemachine.net/sites/default/files/images/Photoelectric_effect.preview.png"/>
          <p:cNvPicPr>
            <a:picLocks noChangeAspect="1" noChangeArrowheads="1"/>
          </p:cNvPicPr>
          <p:nvPr/>
        </p:nvPicPr>
        <p:blipFill>
          <a:blip r:embed="rId3"/>
          <a:srcRect/>
          <a:stretch>
            <a:fillRect/>
          </a:stretch>
        </p:blipFill>
        <p:spPr bwMode="auto">
          <a:xfrm>
            <a:off x="5143504" y="3071810"/>
            <a:ext cx="3611201" cy="259555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964</TotalTime>
  <Words>626</Words>
  <Application>Microsoft Office PowerPoint</Application>
  <PresentationFormat>Экран (4:3)</PresentationFormat>
  <Paragraphs>78</Paragraphs>
  <Slides>20</Slides>
  <Notes>0</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20</vt:i4>
      </vt:variant>
    </vt:vector>
  </HeadingPairs>
  <TitlesOfParts>
    <vt:vector size="24" baseType="lpstr">
      <vt:lpstr>Arial</vt:lpstr>
      <vt:lpstr>Calibri</vt:lpstr>
      <vt:lpstr>Times New Roman</vt:lpstr>
      <vt:lpstr>Тема Office</vt:lpstr>
      <vt:lpstr> «Экономическая целесообразность  использования солнечной батареи»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КАК ЭТО ВЫГЛЯДИТ!</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Zav_uch</dc:creator>
  <cp:lastModifiedBy>Александр Крамаренко</cp:lastModifiedBy>
  <cp:revision>81</cp:revision>
  <dcterms:created xsi:type="dcterms:W3CDTF">2015-02-23T11:15:32Z</dcterms:created>
  <dcterms:modified xsi:type="dcterms:W3CDTF">2021-02-20T08:20:09Z</dcterms:modified>
</cp:coreProperties>
</file>