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9" d="100"/>
          <a:sy n="79" d="100"/>
        </p:scale>
        <p:origin x="821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1109FEF-A305-4C9D-BD67-937311EFAECB}" type="doc">
      <dgm:prSet loTypeId="urn:microsoft.com/office/officeart/2005/8/layout/vList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E56E326C-2265-4785-8886-4F0135DE5EE0}">
      <dgm:prSet phldrT="[Текст]"/>
      <dgm:spPr/>
      <dgm:t>
        <a:bodyPr/>
        <a:lstStyle/>
        <a:p>
          <a:pPr>
            <a:buNone/>
          </a:pPr>
          <a:r>
            <a:rPr lang="ru-RU" b="0" i="0" dirty="0">
              <a:latin typeface="+mn-lt"/>
            </a:rPr>
            <a:t>1 этап — спортивно-состязательный</a:t>
          </a:r>
        </a:p>
        <a:p>
          <a:pPr>
            <a:buNone/>
          </a:pPr>
          <a:r>
            <a:rPr lang="ru-RU" b="0" i="0" dirty="0">
              <a:latin typeface="+mn-lt"/>
            </a:rPr>
            <a:t>день «Территория спорта»</a:t>
          </a:r>
          <a:endParaRPr lang="ru-RU" dirty="0">
            <a:latin typeface="+mn-lt"/>
          </a:endParaRPr>
        </a:p>
      </dgm:t>
    </dgm:pt>
    <dgm:pt modelId="{824ABCA0-C63D-4219-A901-593598D427CA}" type="parTrans" cxnId="{1ADAD18F-8E0E-4485-BFFB-2AC9ABFAEA11}">
      <dgm:prSet/>
      <dgm:spPr/>
      <dgm:t>
        <a:bodyPr/>
        <a:lstStyle/>
        <a:p>
          <a:endParaRPr lang="ru-RU"/>
        </a:p>
      </dgm:t>
    </dgm:pt>
    <dgm:pt modelId="{144EA5E0-2934-416D-9165-8E3F50DA1EE3}" type="sibTrans" cxnId="{1ADAD18F-8E0E-4485-BFFB-2AC9ABFAEA11}">
      <dgm:prSet/>
      <dgm:spPr/>
      <dgm:t>
        <a:bodyPr/>
        <a:lstStyle/>
        <a:p>
          <a:endParaRPr lang="ru-RU"/>
        </a:p>
      </dgm:t>
    </dgm:pt>
    <dgm:pt modelId="{93A1CC5B-DD64-4944-9450-35581018749F}">
      <dgm:prSet phldrT="[Текст]"/>
      <dgm:spPr/>
      <dgm:t>
        <a:bodyPr/>
        <a:lstStyle/>
        <a:p>
          <a:pPr>
            <a:buNone/>
          </a:pPr>
          <a:r>
            <a:rPr lang="ru-RU" b="0" i="0" dirty="0">
              <a:latin typeface="+mn-lt"/>
            </a:rPr>
            <a:t>2 этап — культурно-творческий день «Территория Творчества»</a:t>
          </a:r>
          <a:endParaRPr lang="ru-RU" dirty="0">
            <a:latin typeface="+mn-lt"/>
          </a:endParaRPr>
        </a:p>
      </dgm:t>
    </dgm:pt>
    <dgm:pt modelId="{D78C342F-38A2-4792-988C-A747953150B3}" type="parTrans" cxnId="{23E1A9C5-3315-4ABA-96E7-1CEC78C112F5}">
      <dgm:prSet/>
      <dgm:spPr/>
      <dgm:t>
        <a:bodyPr/>
        <a:lstStyle/>
        <a:p>
          <a:endParaRPr lang="ru-RU"/>
        </a:p>
      </dgm:t>
    </dgm:pt>
    <dgm:pt modelId="{335B9413-15E1-416C-A5A8-4935D0511749}" type="sibTrans" cxnId="{23E1A9C5-3315-4ABA-96E7-1CEC78C112F5}">
      <dgm:prSet/>
      <dgm:spPr/>
      <dgm:t>
        <a:bodyPr/>
        <a:lstStyle/>
        <a:p>
          <a:endParaRPr lang="ru-RU"/>
        </a:p>
      </dgm:t>
    </dgm:pt>
    <dgm:pt modelId="{55578B64-C259-4384-86C7-77743A2C4F2E}">
      <dgm:prSet phldrT="[Текст]"/>
      <dgm:spPr/>
      <dgm:t>
        <a:bodyPr/>
        <a:lstStyle/>
        <a:p>
          <a:pPr>
            <a:buNone/>
          </a:pPr>
          <a:r>
            <a:rPr lang="ru-RU" b="0" i="0" dirty="0">
              <a:latin typeface="+mn-lt"/>
            </a:rPr>
            <a:t>3 этап — добровольческий</a:t>
          </a:r>
        </a:p>
        <a:p>
          <a:pPr>
            <a:buNone/>
          </a:pPr>
          <a:r>
            <a:rPr lang="ru-RU" b="0" i="0" dirty="0">
              <a:latin typeface="+mn-lt"/>
            </a:rPr>
            <a:t>(волонтёрский) день «Территория</a:t>
          </a:r>
        </a:p>
        <a:p>
          <a:pPr>
            <a:buNone/>
          </a:pPr>
          <a:r>
            <a:rPr lang="ru-RU" b="0" i="0" dirty="0">
              <a:latin typeface="+mn-lt"/>
            </a:rPr>
            <a:t>добра»</a:t>
          </a:r>
          <a:endParaRPr lang="ru-RU" dirty="0">
            <a:latin typeface="+mn-lt"/>
          </a:endParaRPr>
        </a:p>
      </dgm:t>
    </dgm:pt>
    <dgm:pt modelId="{12891FD5-3DA0-4E0C-9121-120A75D74D81}" type="parTrans" cxnId="{2290560D-0FD7-4CCA-8F91-E3047C5A8A33}">
      <dgm:prSet/>
      <dgm:spPr/>
      <dgm:t>
        <a:bodyPr/>
        <a:lstStyle/>
        <a:p>
          <a:endParaRPr lang="ru-RU"/>
        </a:p>
      </dgm:t>
    </dgm:pt>
    <dgm:pt modelId="{1C748B34-8C68-41B1-9C73-3E79BE3482D8}" type="sibTrans" cxnId="{2290560D-0FD7-4CCA-8F91-E3047C5A8A33}">
      <dgm:prSet/>
      <dgm:spPr/>
      <dgm:t>
        <a:bodyPr/>
        <a:lstStyle/>
        <a:p>
          <a:endParaRPr lang="ru-RU"/>
        </a:p>
      </dgm:t>
    </dgm:pt>
    <dgm:pt modelId="{E6ED308F-2D28-4EAC-90F7-352674DD53F5}" type="pres">
      <dgm:prSet presAssocID="{21109FEF-A305-4C9D-BD67-937311EFAECB}" presName="linearFlow" presStyleCnt="0">
        <dgm:presLayoutVars>
          <dgm:dir/>
          <dgm:resizeHandles val="exact"/>
        </dgm:presLayoutVars>
      </dgm:prSet>
      <dgm:spPr/>
    </dgm:pt>
    <dgm:pt modelId="{32272CEB-FA50-45E9-81D6-B2C24638A5B1}" type="pres">
      <dgm:prSet presAssocID="{E56E326C-2265-4785-8886-4F0135DE5EE0}" presName="composite" presStyleCnt="0"/>
      <dgm:spPr/>
    </dgm:pt>
    <dgm:pt modelId="{F6F98E3E-AA2B-4E47-A6B4-D66DB6FCF416}" type="pres">
      <dgm:prSet presAssocID="{E56E326C-2265-4785-8886-4F0135DE5EE0}" presName="imgShp" presStyleLbl="fgImgPlace1" presStyleIdx="0" presStyleCnt="3"/>
      <dgm:spPr>
        <a:solidFill>
          <a:schemeClr val="accent1"/>
        </a:solidFill>
      </dgm:spPr>
    </dgm:pt>
    <dgm:pt modelId="{BF3F08BF-D98C-456B-A85E-E29FA2F34E8F}" type="pres">
      <dgm:prSet presAssocID="{E56E326C-2265-4785-8886-4F0135DE5EE0}" presName="txShp" presStyleLbl="node1" presStyleIdx="0" presStyleCnt="3">
        <dgm:presLayoutVars>
          <dgm:bulletEnabled val="1"/>
        </dgm:presLayoutVars>
      </dgm:prSet>
      <dgm:spPr/>
    </dgm:pt>
    <dgm:pt modelId="{5158B6DA-7D50-4178-8446-CF441E3D7757}" type="pres">
      <dgm:prSet presAssocID="{144EA5E0-2934-416D-9165-8E3F50DA1EE3}" presName="spacing" presStyleCnt="0"/>
      <dgm:spPr/>
    </dgm:pt>
    <dgm:pt modelId="{5CF19E6F-8F0B-46A2-9AC2-D5767EE0AE69}" type="pres">
      <dgm:prSet presAssocID="{93A1CC5B-DD64-4944-9450-35581018749F}" presName="composite" presStyleCnt="0"/>
      <dgm:spPr/>
    </dgm:pt>
    <dgm:pt modelId="{A0FD04CF-6555-4282-8B50-F4B7B3FC56E8}" type="pres">
      <dgm:prSet presAssocID="{93A1CC5B-DD64-4944-9450-35581018749F}" presName="imgShp" presStyleLbl="fgImgPlace1" presStyleIdx="1" presStyleCnt="3"/>
      <dgm:spPr>
        <a:solidFill>
          <a:schemeClr val="accent1"/>
        </a:solidFill>
      </dgm:spPr>
    </dgm:pt>
    <dgm:pt modelId="{9945CBDA-D610-4C28-8EBC-E2150A0ECF11}" type="pres">
      <dgm:prSet presAssocID="{93A1CC5B-DD64-4944-9450-35581018749F}" presName="txShp" presStyleLbl="node1" presStyleIdx="1" presStyleCnt="3">
        <dgm:presLayoutVars>
          <dgm:bulletEnabled val="1"/>
        </dgm:presLayoutVars>
      </dgm:prSet>
      <dgm:spPr/>
    </dgm:pt>
    <dgm:pt modelId="{0565A3E3-BA32-4410-A0ED-F9B8F600F516}" type="pres">
      <dgm:prSet presAssocID="{335B9413-15E1-416C-A5A8-4935D0511749}" presName="spacing" presStyleCnt="0"/>
      <dgm:spPr/>
    </dgm:pt>
    <dgm:pt modelId="{538588A9-0861-4948-99B3-B07F1996E49B}" type="pres">
      <dgm:prSet presAssocID="{55578B64-C259-4384-86C7-77743A2C4F2E}" presName="composite" presStyleCnt="0"/>
      <dgm:spPr/>
    </dgm:pt>
    <dgm:pt modelId="{675F2AA8-F4BB-456B-A47B-B4AB84D9EA4F}" type="pres">
      <dgm:prSet presAssocID="{55578B64-C259-4384-86C7-77743A2C4F2E}" presName="imgShp" presStyleLbl="fgImgPlace1" presStyleIdx="2" presStyleCnt="3"/>
      <dgm:spPr>
        <a:solidFill>
          <a:schemeClr val="accent1"/>
        </a:solidFill>
      </dgm:spPr>
    </dgm:pt>
    <dgm:pt modelId="{66D4C3AF-6657-43DF-A93D-D2B9708A2623}" type="pres">
      <dgm:prSet presAssocID="{55578B64-C259-4384-86C7-77743A2C4F2E}" presName="txShp" presStyleLbl="node1" presStyleIdx="2" presStyleCnt="3">
        <dgm:presLayoutVars>
          <dgm:bulletEnabled val="1"/>
        </dgm:presLayoutVars>
      </dgm:prSet>
      <dgm:spPr/>
    </dgm:pt>
  </dgm:ptLst>
  <dgm:cxnLst>
    <dgm:cxn modelId="{9C74C208-FFE7-4B09-B9A4-BE70B6B0041B}" type="presOf" srcId="{55578B64-C259-4384-86C7-77743A2C4F2E}" destId="{66D4C3AF-6657-43DF-A93D-D2B9708A2623}" srcOrd="0" destOrd="0" presId="urn:microsoft.com/office/officeart/2005/8/layout/vList3"/>
    <dgm:cxn modelId="{2290560D-0FD7-4CCA-8F91-E3047C5A8A33}" srcId="{21109FEF-A305-4C9D-BD67-937311EFAECB}" destId="{55578B64-C259-4384-86C7-77743A2C4F2E}" srcOrd="2" destOrd="0" parTransId="{12891FD5-3DA0-4E0C-9121-120A75D74D81}" sibTransId="{1C748B34-8C68-41B1-9C73-3E79BE3482D8}"/>
    <dgm:cxn modelId="{9E696930-CE5D-464B-A745-EB9287F48C22}" type="presOf" srcId="{E56E326C-2265-4785-8886-4F0135DE5EE0}" destId="{BF3F08BF-D98C-456B-A85E-E29FA2F34E8F}" srcOrd="0" destOrd="0" presId="urn:microsoft.com/office/officeart/2005/8/layout/vList3"/>
    <dgm:cxn modelId="{029BC275-3B2F-4474-9A88-F01B8D145D9E}" type="presOf" srcId="{93A1CC5B-DD64-4944-9450-35581018749F}" destId="{9945CBDA-D610-4C28-8EBC-E2150A0ECF11}" srcOrd="0" destOrd="0" presId="urn:microsoft.com/office/officeart/2005/8/layout/vList3"/>
    <dgm:cxn modelId="{1ADAD18F-8E0E-4485-BFFB-2AC9ABFAEA11}" srcId="{21109FEF-A305-4C9D-BD67-937311EFAECB}" destId="{E56E326C-2265-4785-8886-4F0135DE5EE0}" srcOrd="0" destOrd="0" parTransId="{824ABCA0-C63D-4219-A901-593598D427CA}" sibTransId="{144EA5E0-2934-416D-9165-8E3F50DA1EE3}"/>
    <dgm:cxn modelId="{23E1A9C5-3315-4ABA-96E7-1CEC78C112F5}" srcId="{21109FEF-A305-4C9D-BD67-937311EFAECB}" destId="{93A1CC5B-DD64-4944-9450-35581018749F}" srcOrd="1" destOrd="0" parTransId="{D78C342F-38A2-4792-988C-A747953150B3}" sibTransId="{335B9413-15E1-416C-A5A8-4935D0511749}"/>
    <dgm:cxn modelId="{EF0C1EE7-007A-4559-A3D4-6FF27B0A1708}" type="presOf" srcId="{21109FEF-A305-4C9D-BD67-937311EFAECB}" destId="{E6ED308F-2D28-4EAC-90F7-352674DD53F5}" srcOrd="0" destOrd="0" presId="urn:microsoft.com/office/officeart/2005/8/layout/vList3"/>
    <dgm:cxn modelId="{422B7C02-4922-41EA-891E-2F5814F565E1}" type="presParOf" srcId="{E6ED308F-2D28-4EAC-90F7-352674DD53F5}" destId="{32272CEB-FA50-45E9-81D6-B2C24638A5B1}" srcOrd="0" destOrd="0" presId="urn:microsoft.com/office/officeart/2005/8/layout/vList3"/>
    <dgm:cxn modelId="{972BC0A5-CF15-4DE8-8797-6B876F2DCE16}" type="presParOf" srcId="{32272CEB-FA50-45E9-81D6-B2C24638A5B1}" destId="{F6F98E3E-AA2B-4E47-A6B4-D66DB6FCF416}" srcOrd="0" destOrd="0" presId="urn:microsoft.com/office/officeart/2005/8/layout/vList3"/>
    <dgm:cxn modelId="{C1ED871F-6503-44F0-89E0-44DB85AE86CD}" type="presParOf" srcId="{32272CEB-FA50-45E9-81D6-B2C24638A5B1}" destId="{BF3F08BF-D98C-456B-A85E-E29FA2F34E8F}" srcOrd="1" destOrd="0" presId="urn:microsoft.com/office/officeart/2005/8/layout/vList3"/>
    <dgm:cxn modelId="{C9BA7C17-E8C9-451C-9B89-47137EA1584F}" type="presParOf" srcId="{E6ED308F-2D28-4EAC-90F7-352674DD53F5}" destId="{5158B6DA-7D50-4178-8446-CF441E3D7757}" srcOrd="1" destOrd="0" presId="urn:microsoft.com/office/officeart/2005/8/layout/vList3"/>
    <dgm:cxn modelId="{E3388F2B-1FD8-4147-9583-A261EAC48D73}" type="presParOf" srcId="{E6ED308F-2D28-4EAC-90F7-352674DD53F5}" destId="{5CF19E6F-8F0B-46A2-9AC2-D5767EE0AE69}" srcOrd="2" destOrd="0" presId="urn:microsoft.com/office/officeart/2005/8/layout/vList3"/>
    <dgm:cxn modelId="{94E7F397-209D-4D00-84BE-DE6F02B9C064}" type="presParOf" srcId="{5CF19E6F-8F0B-46A2-9AC2-D5767EE0AE69}" destId="{A0FD04CF-6555-4282-8B50-F4B7B3FC56E8}" srcOrd="0" destOrd="0" presId="urn:microsoft.com/office/officeart/2005/8/layout/vList3"/>
    <dgm:cxn modelId="{6BBBC472-D29D-441E-B5C4-4043EF357213}" type="presParOf" srcId="{5CF19E6F-8F0B-46A2-9AC2-D5767EE0AE69}" destId="{9945CBDA-D610-4C28-8EBC-E2150A0ECF11}" srcOrd="1" destOrd="0" presId="urn:microsoft.com/office/officeart/2005/8/layout/vList3"/>
    <dgm:cxn modelId="{F523AC33-9128-460B-A49B-22C01357035E}" type="presParOf" srcId="{E6ED308F-2D28-4EAC-90F7-352674DD53F5}" destId="{0565A3E3-BA32-4410-A0ED-F9B8F600F516}" srcOrd="3" destOrd="0" presId="urn:microsoft.com/office/officeart/2005/8/layout/vList3"/>
    <dgm:cxn modelId="{18104F9E-B795-4226-8E50-EB195670468F}" type="presParOf" srcId="{E6ED308F-2D28-4EAC-90F7-352674DD53F5}" destId="{538588A9-0861-4948-99B3-B07F1996E49B}" srcOrd="4" destOrd="0" presId="urn:microsoft.com/office/officeart/2005/8/layout/vList3"/>
    <dgm:cxn modelId="{C4F3099E-C04F-4759-8033-B6177BA0EB4A}" type="presParOf" srcId="{538588A9-0861-4948-99B3-B07F1996E49B}" destId="{675F2AA8-F4BB-456B-A47B-B4AB84D9EA4F}" srcOrd="0" destOrd="0" presId="urn:microsoft.com/office/officeart/2005/8/layout/vList3"/>
    <dgm:cxn modelId="{5EAB8DEA-D0A3-466F-9FD1-0A5A97874CEB}" type="presParOf" srcId="{538588A9-0861-4948-99B3-B07F1996E49B}" destId="{66D4C3AF-6657-43DF-A93D-D2B9708A2623}" srcOrd="1" destOrd="0" presId="urn:microsoft.com/office/officeart/2005/8/layout/vLis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F3F08BF-D98C-456B-A85E-E29FA2F34E8F}">
      <dsp:nvSpPr>
        <dsp:cNvPr id="0" name=""/>
        <dsp:cNvSpPr/>
      </dsp:nvSpPr>
      <dsp:spPr>
        <a:xfrm rot="10800000">
          <a:off x="1840058" y="1113"/>
          <a:ext cx="6178512" cy="1135266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0621" tIns="68580" rIns="128016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b="0" i="0" kern="1200" dirty="0">
              <a:latin typeface="+mn-lt"/>
            </a:rPr>
            <a:t>1 этап — спортивно-состязательный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b="0" i="0" kern="1200" dirty="0">
              <a:latin typeface="+mn-lt"/>
            </a:rPr>
            <a:t>день «Территория спорта»</a:t>
          </a:r>
          <a:endParaRPr lang="ru-RU" sz="1800" kern="1200" dirty="0">
            <a:latin typeface="+mn-lt"/>
          </a:endParaRPr>
        </a:p>
      </dsp:txBody>
      <dsp:txXfrm rot="10800000">
        <a:off x="2123874" y="1113"/>
        <a:ext cx="5894696" cy="1135266"/>
      </dsp:txXfrm>
    </dsp:sp>
    <dsp:sp modelId="{F6F98E3E-AA2B-4E47-A6B4-D66DB6FCF416}">
      <dsp:nvSpPr>
        <dsp:cNvPr id="0" name=""/>
        <dsp:cNvSpPr/>
      </dsp:nvSpPr>
      <dsp:spPr>
        <a:xfrm>
          <a:off x="1272425" y="1113"/>
          <a:ext cx="1135266" cy="1135266"/>
        </a:xfrm>
        <a:prstGeom prst="ellipse">
          <a:avLst/>
        </a:prstGeom>
        <a:solidFill>
          <a:schemeClr val="accent1"/>
        </a:solidFill>
        <a:ln w="12700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945CBDA-D610-4C28-8EBC-E2150A0ECF11}">
      <dsp:nvSpPr>
        <dsp:cNvPr id="0" name=""/>
        <dsp:cNvSpPr/>
      </dsp:nvSpPr>
      <dsp:spPr>
        <a:xfrm rot="10800000">
          <a:off x="1840058" y="1475265"/>
          <a:ext cx="6178512" cy="1135266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0621" tIns="68580" rIns="128016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b="0" i="0" kern="1200" dirty="0">
              <a:latin typeface="+mn-lt"/>
            </a:rPr>
            <a:t>2 этап — культурно-творческий день «Территория Творчества»</a:t>
          </a:r>
          <a:endParaRPr lang="ru-RU" sz="1800" kern="1200" dirty="0">
            <a:latin typeface="+mn-lt"/>
          </a:endParaRPr>
        </a:p>
      </dsp:txBody>
      <dsp:txXfrm rot="10800000">
        <a:off x="2123874" y="1475265"/>
        <a:ext cx="5894696" cy="1135266"/>
      </dsp:txXfrm>
    </dsp:sp>
    <dsp:sp modelId="{A0FD04CF-6555-4282-8B50-F4B7B3FC56E8}">
      <dsp:nvSpPr>
        <dsp:cNvPr id="0" name=""/>
        <dsp:cNvSpPr/>
      </dsp:nvSpPr>
      <dsp:spPr>
        <a:xfrm>
          <a:off x="1272425" y="1475265"/>
          <a:ext cx="1135266" cy="1135266"/>
        </a:xfrm>
        <a:prstGeom prst="ellipse">
          <a:avLst/>
        </a:prstGeom>
        <a:solidFill>
          <a:schemeClr val="accent1"/>
        </a:solidFill>
        <a:ln w="12700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6D4C3AF-6657-43DF-A93D-D2B9708A2623}">
      <dsp:nvSpPr>
        <dsp:cNvPr id="0" name=""/>
        <dsp:cNvSpPr/>
      </dsp:nvSpPr>
      <dsp:spPr>
        <a:xfrm rot="10800000">
          <a:off x="1840058" y="2949417"/>
          <a:ext cx="6178512" cy="1135266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0621" tIns="68580" rIns="128016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b="0" i="0" kern="1200" dirty="0">
              <a:latin typeface="+mn-lt"/>
            </a:rPr>
            <a:t>3 этап — добровольческий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b="0" i="0" kern="1200" dirty="0">
              <a:latin typeface="+mn-lt"/>
            </a:rPr>
            <a:t>(волонтёрский) день «Территория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b="0" i="0" kern="1200" dirty="0">
              <a:latin typeface="+mn-lt"/>
            </a:rPr>
            <a:t>добра»</a:t>
          </a:r>
          <a:endParaRPr lang="ru-RU" sz="1800" kern="1200" dirty="0">
            <a:latin typeface="+mn-lt"/>
          </a:endParaRPr>
        </a:p>
      </dsp:txBody>
      <dsp:txXfrm rot="10800000">
        <a:off x="2123874" y="2949417"/>
        <a:ext cx="5894696" cy="1135266"/>
      </dsp:txXfrm>
    </dsp:sp>
    <dsp:sp modelId="{675F2AA8-F4BB-456B-A47B-B4AB84D9EA4F}">
      <dsp:nvSpPr>
        <dsp:cNvPr id="0" name=""/>
        <dsp:cNvSpPr/>
      </dsp:nvSpPr>
      <dsp:spPr>
        <a:xfrm>
          <a:off x="1272425" y="2949417"/>
          <a:ext cx="1135266" cy="1135266"/>
        </a:xfrm>
        <a:prstGeom prst="ellipse">
          <a:avLst/>
        </a:prstGeom>
        <a:solidFill>
          <a:schemeClr val="accent1"/>
        </a:solidFill>
        <a:ln w="12700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3">
  <dgm:title val=""/>
  <dgm:desc val=""/>
  <dgm:catLst>
    <dgm:cat type="list" pri="14000"/>
    <dgm:cat type="convert" pri="3000"/>
    <dgm:cat type="picture" pri="27000"/>
    <dgm:cat type="pictureconvert" pri="27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8523" y="1098388"/>
            <a:ext cx="10318418" cy="4394988"/>
          </a:xfrm>
        </p:spPr>
        <p:txBody>
          <a:bodyPr anchor="ctr">
            <a:noAutofit/>
          </a:bodyPr>
          <a:lstStyle>
            <a:lvl1pPr algn="ctr">
              <a:defRPr sz="10000" spc="800" baseline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15045" y="5979196"/>
            <a:ext cx="8045373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 b="1" i="0" cap="all" spc="4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78523" y="6375679"/>
            <a:ext cx="232972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9B9662C2-5E28-444A-93BB-A98B102FE6ED}" type="datetimeFigureOut">
              <a:rPr lang="ru-RU" smtClean="0"/>
              <a:t>16.04.2026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80332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67218" y="6375679"/>
            <a:ext cx="2329723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B3BD08DF-33AC-4854-986E-98A383908500}" type="slidenum">
              <a:rPr lang="ru-RU" smtClean="0"/>
              <a:t>‹#›</a:t>
            </a:fld>
            <a:endParaRPr lang="ru-RU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1821325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9662C2-5E28-444A-93BB-A98B102FE6ED}" type="datetimeFigureOut">
              <a:rPr lang="ru-RU" smtClean="0"/>
              <a:t>16.04.2026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D08DF-33AC-4854-986E-98A38390850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67977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066321" y="382386"/>
            <a:ext cx="1492132" cy="5600404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7300" y="382385"/>
            <a:ext cx="8392585" cy="560040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9662C2-5E28-444A-93BB-A98B102FE6ED}" type="datetimeFigureOut">
              <a:rPr lang="ru-RU" smtClean="0"/>
              <a:t>16.04.2026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D08DF-33AC-4854-986E-98A38390850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354265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9662C2-5E28-444A-93BB-A98B102FE6ED}" type="datetimeFigureOut">
              <a:rPr lang="ru-RU" smtClean="0"/>
              <a:t>16.04.2026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D08DF-33AC-4854-986E-98A38390850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77903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2929" y="1073888"/>
            <a:ext cx="8187071" cy="4064627"/>
          </a:xfrm>
        </p:spPr>
        <p:txBody>
          <a:bodyPr anchor="b">
            <a:normAutofit/>
          </a:bodyPr>
          <a:lstStyle>
            <a:lvl1pPr>
              <a:defRPr sz="8400" spc="800" baseline="0">
                <a:solidFill>
                  <a:schemeClr val="tx2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2930" y="5159781"/>
            <a:ext cx="7017488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2000" b="1" i="0" cap="all" spc="400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36546" y="6375679"/>
            <a:ext cx="1493947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9B9662C2-5E28-444A-93BB-A98B102FE6ED}" type="datetimeFigureOut">
              <a:rPr lang="ru-RU" smtClean="0"/>
              <a:t>16.04.2026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279064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42434" y="6375679"/>
            <a:ext cx="1487566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B3BD08DF-33AC-4854-986E-98A383908500}" type="slidenum">
              <a:rPr lang="ru-RU" smtClean="0"/>
              <a:t>‹#›</a:t>
            </a:fld>
            <a:endParaRPr lang="ru-RU"/>
          </a:p>
        </p:txBody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814638" cy="6858000"/>
            <a:chOff x="0" y="0"/>
            <a:chExt cx="2814638" cy="6858000"/>
          </a:xfrm>
        </p:grpSpPr>
        <p:sp>
          <p:nvSpPr>
            <p:cNvPr id="11" name="Freeform 6" title="left scallop shape"/>
            <p:cNvSpPr/>
            <p:nvPr/>
          </p:nvSpPr>
          <p:spPr bwMode="auto">
            <a:xfrm>
              <a:off x="0" y="0"/>
              <a:ext cx="2814638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6" name="Freeform 11" title="left scallop inline"/>
            <p:cNvSpPr/>
            <p:nvPr/>
          </p:nvSpPr>
          <p:spPr bwMode="auto">
            <a:xfrm>
              <a:off x="874382" y="0"/>
              <a:ext cx="1646238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395235915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7300" y="2286000"/>
            <a:ext cx="4800600" cy="361950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47796" y="2286000"/>
            <a:ext cx="4800600" cy="361950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9662C2-5E28-444A-93BB-A98B102FE6ED}" type="datetimeFigureOut">
              <a:rPr lang="ru-RU" smtClean="0"/>
              <a:t>16.04.2026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D08DF-33AC-4854-986E-98A38390850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0759585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2728" y="381000"/>
            <a:ext cx="10172700" cy="1493517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7300" y="2909102"/>
            <a:ext cx="4800600" cy="299639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33864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33864" y="2909102"/>
            <a:ext cx="4800600" cy="299639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9662C2-5E28-444A-93BB-A98B102FE6ED}" type="datetimeFigureOut">
              <a:rPr lang="ru-RU" smtClean="0"/>
              <a:t>16.04.2026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D08DF-33AC-4854-986E-98A38390850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0472957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9662C2-5E28-444A-93BB-A98B102FE6ED}" type="datetimeFigureOut">
              <a:rPr lang="ru-RU" smtClean="0"/>
              <a:t>16.04.2026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D08DF-33AC-4854-986E-98A38390850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82893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9662C2-5E28-444A-93BB-A98B102FE6ED}" type="datetimeFigureOut">
              <a:rPr lang="ru-RU" smtClean="0"/>
              <a:t>16.04.2026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D08DF-33AC-4854-986E-98A38390850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4917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4" y="457199"/>
            <a:ext cx="3092115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cap="all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051" y="920377"/>
            <a:ext cx="6158418" cy="49851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5" y="1741336"/>
            <a:ext cx="3092115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051" y="6375679"/>
            <a:ext cx="1233355" cy="348462"/>
          </a:xfrm>
        </p:spPr>
        <p:txBody>
          <a:bodyPr/>
          <a:lstStyle/>
          <a:p>
            <a:fld id="{9B9662C2-5E28-444A-93BB-A98B102FE6ED}" type="datetimeFigureOut">
              <a:rPr lang="ru-RU" smtClean="0"/>
              <a:t>16.04.2026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0" y="6375679"/>
            <a:ext cx="3482179" cy="345796"/>
          </a:xfrm>
        </p:spPr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91014" y="6375679"/>
            <a:ext cx="1232456" cy="345796"/>
          </a:xfrm>
        </p:spPr>
        <p:txBody>
          <a:bodyPr/>
          <a:lstStyle/>
          <a:p>
            <a:fld id="{B3BD08DF-33AC-4854-986E-98A38390850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Rectangle 7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44515693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96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83464" y="0"/>
            <a:ext cx="7355585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3" y="457200"/>
            <a:ext cx="3092117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3" y="1741336"/>
            <a:ext cx="3092117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950" y="6375679"/>
            <a:ext cx="1232456" cy="348462"/>
          </a:xfrm>
        </p:spPr>
        <p:txBody>
          <a:bodyPr/>
          <a:lstStyle/>
          <a:p>
            <a:fld id="{9B9662C2-5E28-444A-93BB-A98B102FE6ED}" type="datetimeFigureOut">
              <a:rPr lang="ru-RU" smtClean="0"/>
              <a:t>16.04.2026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1" y="6375679"/>
            <a:ext cx="3482178" cy="345796"/>
          </a:xfrm>
        </p:spPr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87568" y="6375679"/>
            <a:ext cx="1234440" cy="345796"/>
          </a:xfrm>
        </p:spPr>
        <p:txBody>
          <a:bodyPr/>
          <a:lstStyle/>
          <a:p>
            <a:fld id="{B3BD08DF-33AC-4854-986E-98A38390850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028176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9B9662C2-5E28-444A-93BB-A98B102FE6ED}" type="datetimeFigureOut">
              <a:rPr lang="ru-RU" smtClean="0"/>
              <a:t>16.04.2026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B3BD08DF-33AC-4854-986E-98A383908500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Freeform 6" title="Left scallop edge"/>
          <p:cNvSpPr/>
          <p:nvPr/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right edge border"/>
          <p:cNvSpPr/>
          <p:nvPr/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0190595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100" kern="1200" cap="all" spc="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792">
          <p15:clr>
            <a:srgbClr val="F26B43"/>
          </p15:clr>
        </p15:guide>
        <p15:guide id="2" pos="7200">
          <p15:clr>
            <a:srgbClr val="F26B43"/>
          </p15:clr>
        </p15:guide>
        <p15:guide id="3" orient="horz" pos="4008">
          <p15:clr>
            <a:srgbClr val="F26B43"/>
          </p15:clr>
        </p15:guide>
        <p15:guide id="4" orient="horz" pos="1440">
          <p15:clr>
            <a:srgbClr val="F26B43"/>
          </p15:clr>
        </p15:guide>
        <p15:guide id="5" orient="horz" pos="3720">
          <p15:clr>
            <a:srgbClr val="F26B43"/>
          </p15:clr>
        </p15:guide>
        <p15:guide id="6" orient="horz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sv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sv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AB47D55-B6FE-67E5-9162-9E6AF9840C9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78523" y="1231506"/>
            <a:ext cx="10318418" cy="4394988"/>
          </a:xfrm>
        </p:spPr>
        <p:txBody>
          <a:bodyPr/>
          <a:lstStyle/>
          <a:p>
            <a:r>
              <a:rPr lang="ru-RU" sz="4000" dirty="0"/>
              <a:t>«Точка притяжения: территория</a:t>
            </a:r>
            <a:br>
              <a:rPr lang="ru-RU" sz="4000" dirty="0"/>
            </a:br>
            <a:r>
              <a:rPr lang="ru-RU" sz="4000" dirty="0"/>
              <a:t>молодёжи»</a:t>
            </a:r>
            <a:br>
              <a:rPr lang="ru-RU" sz="4000" dirty="0"/>
            </a:br>
            <a:endParaRPr lang="ru-RU" sz="4000" dirty="0"/>
          </a:p>
        </p:txBody>
      </p:sp>
    </p:spTree>
    <p:extLst>
      <p:ext uri="{BB962C8B-B14F-4D97-AF65-F5344CB8AC3E}">
        <p14:creationId xmlns:p14="http://schemas.microsoft.com/office/powerpoint/2010/main" val="34624178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FD85472-A528-FCAE-00B2-1234E5147F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24065" y="1105154"/>
            <a:ext cx="10178322" cy="1492132"/>
          </a:xfrm>
        </p:spPr>
        <p:txBody>
          <a:bodyPr>
            <a:normAutofit/>
          </a:bodyPr>
          <a:lstStyle/>
          <a:p>
            <a:r>
              <a:rPr lang="ru-RU" sz="3200" dirty="0"/>
              <a:t>Цель инициативного проекта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191D365-04B2-94E9-63FB-4239001D58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09461" y="2597286"/>
            <a:ext cx="5377722" cy="376460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b="1" dirty="0"/>
              <a:t>С</a:t>
            </a:r>
            <a:r>
              <a:rPr lang="ru-RU" dirty="0"/>
              <a:t>оздание доступного открытого пространства на территории Комсомольского парка для комплексного развития молодёжи (14–35 лет) через вовлечение в физическую активность, творческую самореализацию и практики психоэмоциональной разгрузки.</a:t>
            </a:r>
          </a:p>
          <a:p>
            <a:pPr marL="0" indent="0">
              <a:buNone/>
            </a:pPr>
            <a:endParaRPr lang="ru-RU" dirty="0"/>
          </a:p>
        </p:txBody>
      </p:sp>
      <p:pic>
        <p:nvPicPr>
          <p:cNvPr id="5" name="Рисунок 4" descr="Подключения со сплошной заливкой">
            <a:extLst>
              <a:ext uri="{FF2B5EF4-FFF2-40B4-BE49-F238E27FC236}">
                <a16:creationId xmlns:a16="http://schemas.microsoft.com/office/drawing/2014/main" id="{B09EEBA6-1790-13B7-FF81-704C0DEAFBFF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7491918" y="1973093"/>
            <a:ext cx="3592749" cy="35927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54662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6ADE7A8-F199-A9E7-88DB-AA8598A690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32223" y="467991"/>
            <a:ext cx="10178322" cy="1492132"/>
          </a:xfrm>
        </p:spPr>
        <p:txBody>
          <a:bodyPr>
            <a:noAutofit/>
          </a:bodyPr>
          <a:lstStyle/>
          <a:p>
            <a:r>
              <a:rPr lang="ru-RU" sz="3200" dirty="0"/>
              <a:t>Для достижения поставленной цели мероприятия проекта будут реализованы </a:t>
            </a:r>
            <a:br>
              <a:rPr lang="ru-RU" sz="3200" dirty="0"/>
            </a:br>
            <a:r>
              <a:rPr lang="ru-RU" sz="3200" dirty="0"/>
              <a:t>в три этапа:</a:t>
            </a:r>
            <a:br>
              <a:rPr lang="ru-RU" sz="3200" dirty="0"/>
            </a:br>
            <a:endParaRPr lang="ru-RU" sz="3200" dirty="0"/>
          </a:p>
        </p:txBody>
      </p:sp>
      <p:graphicFrame>
        <p:nvGraphicFramePr>
          <p:cNvPr id="4" name="Схема 3">
            <a:extLst>
              <a:ext uri="{FF2B5EF4-FFF2-40B4-BE49-F238E27FC236}">
                <a16:creationId xmlns:a16="http://schemas.microsoft.com/office/drawing/2014/main" id="{2537E05E-37CC-D33B-525E-616B3890A52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317966513"/>
              </p:ext>
            </p:extLst>
          </p:nvPr>
        </p:nvGraphicFramePr>
        <p:xfrm>
          <a:off x="1450502" y="2071991"/>
          <a:ext cx="9290996" cy="408579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8CFA606A-B5A4-5B80-6FA8-D9665B53A59C}"/>
              </a:ext>
            </a:extLst>
          </p:cNvPr>
          <p:cNvSpPr txBox="1"/>
          <p:nvPr/>
        </p:nvSpPr>
        <p:spPr>
          <a:xfrm>
            <a:off x="3093396" y="2071991"/>
            <a:ext cx="399468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400" dirty="0">
                <a:solidFill>
                  <a:schemeClr val="tx2"/>
                </a:solidFill>
                <a:latin typeface="+mj-lt"/>
              </a:rPr>
              <a:t>1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96C76FC-F757-A79E-20F4-2FF580E8405D}"/>
              </a:ext>
            </a:extLst>
          </p:cNvPr>
          <p:cNvSpPr txBox="1"/>
          <p:nvPr/>
        </p:nvSpPr>
        <p:spPr>
          <a:xfrm>
            <a:off x="3093396" y="3564798"/>
            <a:ext cx="468398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400" dirty="0">
                <a:solidFill>
                  <a:schemeClr val="tx2"/>
                </a:solidFill>
                <a:latin typeface="+mj-lt"/>
              </a:rPr>
              <a:t>2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A7D18D1-B610-DBB7-745B-FEE512C47B4F}"/>
              </a:ext>
            </a:extLst>
          </p:cNvPr>
          <p:cNvSpPr txBox="1"/>
          <p:nvPr/>
        </p:nvSpPr>
        <p:spPr>
          <a:xfrm>
            <a:off x="3093396" y="5062946"/>
            <a:ext cx="484428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400" dirty="0">
                <a:solidFill>
                  <a:schemeClr val="tx2"/>
                </a:solidFill>
                <a:latin typeface="+mj-lt"/>
              </a:rPr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12840315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08DD5FC-D10A-3427-A9E9-8DFD139C39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61406" y="975772"/>
            <a:ext cx="10178322" cy="1492132"/>
          </a:xfrm>
        </p:spPr>
        <p:txBody>
          <a:bodyPr>
            <a:normAutofit/>
          </a:bodyPr>
          <a:lstStyle/>
          <a:p>
            <a:r>
              <a:rPr lang="ru-RU" sz="4000" dirty="0"/>
              <a:t>Ожидаемые результаты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5F199E8-EF6F-308D-00D7-A0D6ABD136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90681" y="2688719"/>
            <a:ext cx="5622587" cy="380351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/>
              <a:t>В результате реализации инициативного проекта ««Точка притяжения: территория молодёжи»» планируется достижение комплекса социальных, количественных и качественных результатов, направленных на развитие молодёжной среды и повышение качества досуга на территории Комсомольского парка.</a:t>
            </a:r>
          </a:p>
          <a:p>
            <a:pPr marL="0" indent="0">
              <a:buNone/>
            </a:pPr>
            <a:endParaRPr lang="ru-RU" dirty="0"/>
          </a:p>
          <a:p>
            <a:endParaRPr lang="ru-RU" dirty="0"/>
          </a:p>
        </p:txBody>
      </p:sp>
      <p:pic>
        <p:nvPicPr>
          <p:cNvPr id="7" name="Рисунок 6" descr="Расширение бизнеса со сплошной заливкой">
            <a:extLst>
              <a:ext uri="{FF2B5EF4-FFF2-40B4-BE49-F238E27FC236}">
                <a16:creationId xmlns:a16="http://schemas.microsoft.com/office/drawing/2014/main" id="{43BE9C2D-9086-ACC1-594B-315F5E65F551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1995818" y="2701368"/>
            <a:ext cx="2872902" cy="28729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47418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2F998B7-AA27-8256-8584-D818E3A614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400" dirty="0"/>
              <a:t>Сроки реализации:</a:t>
            </a:r>
            <a:br>
              <a:rPr lang="ru-RU" sz="4400" dirty="0"/>
            </a:br>
            <a:endParaRPr lang="ru-RU" sz="44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485CA17-88FE-49FD-8F43-123B3A07E4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1678" y="1874517"/>
            <a:ext cx="10178322" cy="3593591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ru-RU" dirty="0"/>
              <a:t>01 мая 2027 г. – 18 июня 2027 г. — </a:t>
            </a:r>
            <a:r>
              <a:rPr lang="ru-RU" b="1" dirty="0"/>
              <a:t>подготовительный этап</a:t>
            </a:r>
            <a:r>
              <a:rPr lang="ru-RU" dirty="0"/>
              <a:t>: подготовка оборудования; разработка программ мастер-классов; проведение организационных встреч с партнёрами проекта; согласование графика мероприятий с МАУК «Единение».</a:t>
            </a:r>
          </a:p>
          <a:p>
            <a:pPr marL="0" indent="0">
              <a:buNone/>
            </a:pPr>
            <a:r>
              <a:rPr lang="ru-RU" dirty="0"/>
              <a:t>19 июня 2027 г. </a:t>
            </a:r>
            <a:r>
              <a:rPr lang="ru-RU" b="1" dirty="0"/>
              <a:t>— 1 этап реализации </a:t>
            </a:r>
            <a:r>
              <a:rPr lang="ru-RU" dirty="0"/>
              <a:t>— спортивно-состязательный день «Территория спорта».</a:t>
            </a:r>
          </a:p>
          <a:p>
            <a:pPr marL="0" indent="0">
              <a:buNone/>
            </a:pPr>
            <a:r>
              <a:rPr lang="ru-RU" dirty="0"/>
              <a:t>20 июня 2027 г. – 23 июля 2027 г. — подготовительный этап: подготовка оборудования; разработка и корректировка программ мастер-классов; взаимодействие с партнёрами; организационная подготовка ко второму этапу.</a:t>
            </a:r>
          </a:p>
          <a:p>
            <a:pPr marL="0" indent="0">
              <a:buNone/>
            </a:pPr>
            <a:r>
              <a:rPr lang="ru-RU" dirty="0"/>
              <a:t>24 июля 2027 г. </a:t>
            </a:r>
            <a:r>
              <a:rPr lang="ru-RU" b="1" dirty="0"/>
              <a:t>— 2 этап реализации </a:t>
            </a:r>
            <a:r>
              <a:rPr lang="ru-RU" dirty="0"/>
              <a:t>—культурно-творческий день "Территория творчества».</a:t>
            </a:r>
          </a:p>
          <a:p>
            <a:pPr marL="0" indent="0">
              <a:buNone/>
            </a:pPr>
            <a:r>
              <a:rPr lang="ru-RU" dirty="0"/>
              <a:t>25 июля 2027 г. – 20 августа 2027 г. — подготовительный этап: подготовка оборудования; разработка программ; проведение организационных встреч; подготовка волонтёрских активностей. </a:t>
            </a:r>
          </a:p>
          <a:p>
            <a:pPr marL="0" indent="0">
              <a:buNone/>
            </a:pPr>
            <a:r>
              <a:rPr lang="ru-RU" dirty="0"/>
              <a:t>21 августа 2027 г. </a:t>
            </a:r>
            <a:r>
              <a:rPr lang="ru-RU" b="1" dirty="0"/>
              <a:t>— 3 этап реализации </a:t>
            </a:r>
            <a:r>
              <a:rPr lang="ru-RU" dirty="0"/>
              <a:t>— добровольческий день «Территория добра».</a:t>
            </a:r>
          </a:p>
          <a:p>
            <a:pPr marL="0" indent="0">
              <a:buNone/>
            </a:pP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167378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F1B3DB2-D78B-852B-F263-9F58FCF2AD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03823" y="2911577"/>
            <a:ext cx="7367029" cy="1310227"/>
          </a:xfrm>
        </p:spPr>
        <p:txBody>
          <a:bodyPr/>
          <a:lstStyle/>
          <a:p>
            <a:r>
              <a:rPr lang="ru-RU" dirty="0"/>
              <a:t>Спасибо за внимание!</a:t>
            </a:r>
          </a:p>
        </p:txBody>
      </p:sp>
    </p:spTree>
    <p:extLst>
      <p:ext uri="{BB962C8B-B14F-4D97-AF65-F5344CB8AC3E}">
        <p14:creationId xmlns:p14="http://schemas.microsoft.com/office/powerpoint/2010/main" val="1836000831"/>
      </p:ext>
    </p:extLst>
  </p:cSld>
  <p:clrMapOvr>
    <a:masterClrMapping/>
  </p:clrMapOvr>
</p:sld>
</file>

<file path=ppt/theme/theme1.xml><?xml version="1.0" encoding="utf-8"?>
<a:theme xmlns:a="http://schemas.openxmlformats.org/drawingml/2006/main" name="Эмблема">
  <a:themeElements>
    <a:clrScheme name="Эмблема">
      <a:dk1>
        <a:sysClr val="windowText" lastClr="000000"/>
      </a:dk1>
      <a:lt1>
        <a:sysClr val="window" lastClr="FFFFFF"/>
      </a:lt1>
      <a:dk2>
        <a:srgbClr val="2A1A00"/>
      </a:dk2>
      <a:lt2>
        <a:srgbClr val="F3F3F2"/>
      </a:lt2>
      <a:accent1>
        <a:srgbClr val="F8B323"/>
      </a:accent1>
      <a:accent2>
        <a:srgbClr val="656A59"/>
      </a:accent2>
      <a:accent3>
        <a:srgbClr val="46B2B5"/>
      </a:accent3>
      <a:accent4>
        <a:srgbClr val="8CAA7E"/>
      </a:accent4>
      <a:accent5>
        <a:srgbClr val="D36F68"/>
      </a:accent5>
      <a:accent6>
        <a:srgbClr val="826276"/>
      </a:accent6>
      <a:hlink>
        <a:srgbClr val="46B2B5"/>
      </a:hlink>
      <a:folHlink>
        <a:srgbClr val="A46694"/>
      </a:folHlink>
    </a:clrScheme>
    <a:fontScheme name="Эмблема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Эмблема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771EA782-DFA6-45B1-AEA3-661F1715B31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TM10001106[[fn=Эмблема]]</Template>
  <TotalTime>24</TotalTime>
  <Words>282</Words>
  <Application>Microsoft Office PowerPoint</Application>
  <PresentationFormat>Широкоэкранный</PresentationFormat>
  <Paragraphs>23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1" baseType="lpstr">
      <vt:lpstr>Arial</vt:lpstr>
      <vt:lpstr>Corbel</vt:lpstr>
      <vt:lpstr>Gill Sans MT</vt:lpstr>
      <vt:lpstr>Impact</vt:lpstr>
      <vt:lpstr>Эмблема</vt:lpstr>
      <vt:lpstr>«Точка притяжения: территория молодёжи» </vt:lpstr>
      <vt:lpstr>Цель инициативного проекта</vt:lpstr>
      <vt:lpstr>Для достижения поставленной цели мероприятия проекта будут реализованы  в три этапа: </vt:lpstr>
      <vt:lpstr>Ожидаемые результаты</vt:lpstr>
      <vt:lpstr>Сроки реализации: </vt:lpstr>
      <vt:lpstr>Спасибо за внимание!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Серышева Александра Сергеевна</dc:creator>
  <cp:lastModifiedBy>Серышева Александра Сергеевна</cp:lastModifiedBy>
  <cp:revision>1</cp:revision>
  <dcterms:created xsi:type="dcterms:W3CDTF">2026-04-16T19:38:09Z</dcterms:created>
  <dcterms:modified xsi:type="dcterms:W3CDTF">2026-04-16T20:02:12Z</dcterms:modified>
</cp:coreProperties>
</file>