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308" r:id="rId4"/>
    <p:sldId id="287" r:id="rId5"/>
    <p:sldId id="297" r:id="rId6"/>
    <p:sldId id="299" r:id="rId7"/>
    <p:sldId id="300" r:id="rId8"/>
    <p:sldId id="302" r:id="rId9"/>
    <p:sldId id="296" r:id="rId10"/>
    <p:sldId id="309" r:id="rId11"/>
    <p:sldId id="291" r:id="rId12"/>
    <p:sldId id="29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98D7-98E3-4CF2-A92E-24452B5EE725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00FECFA-7A57-48A3-B57C-42F928A9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226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98D7-98E3-4CF2-A92E-24452B5EE725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0FECFA-7A57-48A3-B57C-42F928A9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556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98D7-98E3-4CF2-A92E-24452B5EE725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0FECFA-7A57-48A3-B57C-42F928A90AA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9353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98D7-98E3-4CF2-A92E-24452B5EE725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0FECFA-7A57-48A3-B57C-42F928A9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141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98D7-98E3-4CF2-A92E-24452B5EE725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0FECFA-7A57-48A3-B57C-42F928A90AA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8054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98D7-98E3-4CF2-A92E-24452B5EE725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0FECFA-7A57-48A3-B57C-42F928A9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239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98D7-98E3-4CF2-A92E-24452B5EE725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FECFA-7A57-48A3-B57C-42F928A9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178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98D7-98E3-4CF2-A92E-24452B5EE725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FECFA-7A57-48A3-B57C-42F928A9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74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98D7-98E3-4CF2-A92E-24452B5EE725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FECFA-7A57-48A3-B57C-42F928A9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055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98D7-98E3-4CF2-A92E-24452B5EE725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0FECFA-7A57-48A3-B57C-42F928A9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74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98D7-98E3-4CF2-A92E-24452B5EE725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00FECFA-7A57-48A3-B57C-42F928A9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457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98D7-98E3-4CF2-A92E-24452B5EE725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00FECFA-7A57-48A3-B57C-42F928A9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24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98D7-98E3-4CF2-A92E-24452B5EE725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FECFA-7A57-48A3-B57C-42F928A9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305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98D7-98E3-4CF2-A92E-24452B5EE725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FECFA-7A57-48A3-B57C-42F928A9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740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98D7-98E3-4CF2-A92E-24452B5EE725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FECFA-7A57-48A3-B57C-42F928A9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972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98D7-98E3-4CF2-A92E-24452B5EE725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0FECFA-7A57-48A3-B57C-42F928A9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814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598D7-98E3-4CF2-A92E-24452B5EE725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00FECFA-7A57-48A3-B57C-42F928A9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536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public161510751?z=video-161510751_456239017/52d3ff6d3fb043c62d/pl_wall_-161510751" TargetMode="External"/><Relationship Id="rId2" Type="http://schemas.openxmlformats.org/officeDocument/2006/relationships/hyperlink" Target="https://vk.com/public16151075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04160" y="137160"/>
            <a:ext cx="9204961" cy="128016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Муниципальное бюджетное учреждение дополнительного образования </a:t>
            </a:r>
            <a:br>
              <a:rPr lang="ru-RU" sz="2400" dirty="0" smtClean="0"/>
            </a:br>
            <a:r>
              <a:rPr lang="ru-RU" sz="2400" dirty="0" smtClean="0"/>
              <a:t>«Детский эколого-биологический центр «Росток» 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662759"/>
            <a:ext cx="12192000" cy="3396409"/>
          </a:xfrm>
        </p:spPr>
        <p:txBody>
          <a:bodyPr>
            <a:normAutofit fontScale="85000" lnSpcReduction="20000"/>
          </a:bodyPr>
          <a:lstStyle/>
          <a:p>
            <a:pPr algn="r">
              <a:spcBef>
                <a:spcPts val="0"/>
              </a:spcBef>
            </a:pPr>
            <a:r>
              <a:rPr lang="ru-RU" sz="2800" b="1" i="1" dirty="0" smtClean="0">
                <a:solidFill>
                  <a:schemeClr val="tx1"/>
                </a:solidFill>
              </a:rPr>
              <a:t>Автор </a:t>
            </a:r>
            <a:r>
              <a:rPr lang="ru-RU" sz="2800" b="1" i="1" dirty="0" smtClean="0">
                <a:solidFill>
                  <a:schemeClr val="tx1"/>
                </a:solidFill>
              </a:rPr>
              <a:t>проекта: </a:t>
            </a:r>
            <a:r>
              <a:rPr lang="ru-RU" sz="2800" dirty="0" smtClean="0">
                <a:solidFill>
                  <a:schemeClr val="tx1"/>
                </a:solidFill>
              </a:rPr>
              <a:t>Аминева Александра, </a:t>
            </a:r>
          </a:p>
          <a:p>
            <a:pPr algn="r"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</a:rPr>
              <a:t>эко-отряд «Юннаты из Ростка»</a:t>
            </a:r>
          </a:p>
          <a:p>
            <a:pPr algn="r">
              <a:spcBef>
                <a:spcPts val="0"/>
              </a:spcBef>
            </a:pPr>
            <a:endParaRPr lang="ru-RU" sz="2800" dirty="0" smtClean="0">
              <a:solidFill>
                <a:schemeClr val="tx1"/>
              </a:solidFill>
            </a:endParaRPr>
          </a:p>
          <a:p>
            <a:pPr algn="r">
              <a:spcBef>
                <a:spcPts val="0"/>
              </a:spcBef>
            </a:pPr>
            <a:r>
              <a:rPr lang="ru-RU" sz="2800" b="1" i="1" dirty="0" smtClean="0">
                <a:solidFill>
                  <a:schemeClr val="tx1"/>
                </a:solidFill>
              </a:rPr>
              <a:t>Руководители проекта: </a:t>
            </a:r>
            <a:r>
              <a:rPr lang="ru-RU" sz="2800" i="1" dirty="0" err="1" smtClean="0">
                <a:solidFill>
                  <a:schemeClr val="tx1"/>
                </a:solidFill>
              </a:rPr>
              <a:t>Аминева</a:t>
            </a:r>
            <a:r>
              <a:rPr lang="ru-RU" sz="2800" i="1" dirty="0" smtClean="0">
                <a:solidFill>
                  <a:schemeClr val="tx1"/>
                </a:solidFill>
              </a:rPr>
              <a:t> Наталья Леонидовна,</a:t>
            </a:r>
          </a:p>
          <a:p>
            <a:pPr algn="r">
              <a:spcBef>
                <a:spcPts val="0"/>
              </a:spcBef>
            </a:pPr>
            <a:r>
              <a:rPr lang="ru-RU" sz="2800" i="1" dirty="0" smtClean="0">
                <a:solidFill>
                  <a:schemeClr val="tx1"/>
                </a:solidFill>
              </a:rPr>
              <a:t>Шарова Лариса Ивановна</a:t>
            </a:r>
            <a:endParaRPr lang="ru-RU" sz="2800" dirty="0" smtClean="0">
              <a:solidFill>
                <a:prstClr val="black"/>
              </a:solidFill>
            </a:endParaRPr>
          </a:p>
          <a:p>
            <a:pPr algn="r"/>
            <a:endParaRPr lang="ru-RU" sz="2800" dirty="0" smtClean="0">
              <a:solidFill>
                <a:prstClr val="black"/>
              </a:solidFill>
            </a:endParaRPr>
          </a:p>
          <a:p>
            <a:pPr algn="r">
              <a:spcBef>
                <a:spcPts val="0"/>
              </a:spcBef>
            </a:pPr>
            <a:endParaRPr lang="ru-RU" sz="2800" dirty="0" smtClean="0">
              <a:solidFill>
                <a:schemeClr val="tx1"/>
              </a:solidFill>
            </a:endParaRPr>
          </a:p>
          <a:p>
            <a:pPr algn="r"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ru-RU" sz="2800" i="1" dirty="0" smtClean="0">
                <a:solidFill>
                  <a:schemeClr val="tx1"/>
                </a:solidFill>
              </a:rPr>
              <a:t>Воронеж 2017-2020 гг. </a:t>
            </a:r>
            <a:endParaRPr lang="ru-RU" sz="2500" b="1" i="1" dirty="0">
              <a:solidFill>
                <a:schemeClr val="tx1"/>
              </a:solidFill>
            </a:endParaRPr>
          </a:p>
          <a:p>
            <a:pPr algn="r"/>
            <a:r>
              <a:rPr lang="ru-RU" sz="2000" dirty="0" smtClean="0"/>
              <a:t>  </a:t>
            </a:r>
          </a:p>
          <a:p>
            <a:pPr algn="r"/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55648" y="2289355"/>
            <a:ext cx="105835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+mj-lt"/>
              </a:rPr>
              <a:t>Проект «Юннаты из «Ростка» </a:t>
            </a:r>
          </a:p>
          <a:p>
            <a:pPr algn="ctr"/>
            <a:r>
              <a:rPr lang="ru-RU" sz="3600" b="1" dirty="0" smtClean="0">
                <a:latin typeface="+mj-lt"/>
              </a:rPr>
              <a:t>заповедным островам Воронежа»</a:t>
            </a:r>
            <a:endParaRPr lang="ru-RU" sz="3600" b="1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49" y="0"/>
            <a:ext cx="3197048" cy="321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46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Выводы: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672" y="1433015"/>
            <a:ext cx="11409528" cy="4626591"/>
          </a:xfrm>
        </p:spPr>
        <p:txBody>
          <a:bodyPr/>
          <a:lstStyle/>
          <a:p>
            <a:pPr lvl="0" algn="just">
              <a:buClr>
                <a:srgbClr val="A53010"/>
              </a:buClr>
            </a:pPr>
            <a:r>
              <a:rPr lang="ru-RU" sz="2600" dirty="0">
                <a:solidFill>
                  <a:prstClr val="black"/>
                </a:solidFill>
              </a:rPr>
              <a:t>привлекли внимание  детей и взрослых к решению проблем охраны ООПТ города Воронежа через экологические акции, мероприятия, уроки;</a:t>
            </a:r>
          </a:p>
          <a:p>
            <a:pPr lvl="0" algn="just">
              <a:buClr>
                <a:srgbClr val="A53010"/>
              </a:buClr>
            </a:pPr>
            <a:r>
              <a:rPr lang="ru-RU" sz="2600" dirty="0">
                <a:solidFill>
                  <a:prstClr val="black"/>
                </a:solidFill>
              </a:rPr>
              <a:t>в ходе реализации проекта проявилось  коллективное творчество и сплоченность эко-отряда «Юннаты из Ростка» в решении различных задач;</a:t>
            </a:r>
          </a:p>
          <a:p>
            <a:pPr lvl="0" algn="just">
              <a:buClr>
                <a:srgbClr val="A53010"/>
              </a:buClr>
            </a:pPr>
            <a:r>
              <a:rPr lang="ru-RU" sz="2600" dirty="0">
                <a:solidFill>
                  <a:prstClr val="black"/>
                </a:solidFill>
              </a:rPr>
              <a:t>организовали научно-исследовательскую деятельность на ООПТ, выступили с проектами и исследовательскими работами на конференциях разного уровня и познакомили аудиторию с проблемами и возможность помощи ООПТ.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1106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91046" y="1372009"/>
            <a:ext cx="11327642" cy="3603009"/>
          </a:xfrm>
        </p:spPr>
        <p:txBody>
          <a:bodyPr>
            <a:normAutofit/>
          </a:bodyPr>
          <a:lstStyle/>
          <a:p>
            <a:r>
              <a:rPr lang="ru-RU" altLang="ru-RU" sz="2800" dirty="0" smtClean="0"/>
              <a:t>Ссылка на группу в социальных сетях и репортаж на </a:t>
            </a:r>
            <a:r>
              <a:rPr lang="ru-RU" altLang="ru-RU" sz="2800" dirty="0" err="1" smtClean="0"/>
              <a:t>тв</a:t>
            </a:r>
            <a:r>
              <a:rPr lang="ru-RU" altLang="ru-RU" sz="2800" dirty="0" smtClean="0"/>
              <a:t>:</a:t>
            </a:r>
            <a:br>
              <a:rPr lang="ru-RU" altLang="ru-RU" sz="2800" dirty="0" smtClean="0"/>
            </a:br>
            <a:r>
              <a:rPr lang="en-US" altLang="ru-RU" sz="2800" dirty="0">
                <a:hlinkClick r:id="rId2"/>
              </a:rPr>
              <a:t>https://</a:t>
            </a:r>
            <a:r>
              <a:rPr lang="en-US" altLang="ru-RU" sz="2800" dirty="0" smtClean="0">
                <a:hlinkClick r:id="rId2"/>
              </a:rPr>
              <a:t>vk.com/public161510751</a:t>
            </a:r>
            <a:r>
              <a:rPr lang="ru-RU" altLang="ru-RU" sz="2800" dirty="0" smtClean="0"/>
              <a:t/>
            </a:r>
            <a:br>
              <a:rPr lang="ru-RU" altLang="ru-RU" sz="2800" dirty="0" smtClean="0"/>
            </a:br>
            <a:r>
              <a:rPr lang="ru-RU" altLang="ru-RU" sz="2800" dirty="0" smtClean="0"/>
              <a:t/>
            </a:r>
            <a:br>
              <a:rPr lang="ru-RU" altLang="ru-RU" sz="2800" dirty="0" smtClean="0"/>
            </a:br>
            <a:r>
              <a:rPr lang="en-US" altLang="ru-RU" sz="2800" dirty="0">
                <a:hlinkClick r:id="rId3"/>
              </a:rPr>
              <a:t>https://vk.com/public161510751?z=video-161510751_456239017%2F52d3ff6d3fb043c62d%2Fpl_wall_-</a:t>
            </a:r>
            <a:r>
              <a:rPr lang="en-US" altLang="ru-RU" sz="2800" dirty="0" smtClean="0">
                <a:hlinkClick r:id="rId3"/>
              </a:rPr>
              <a:t>161510751</a:t>
            </a:r>
            <a:r>
              <a:rPr lang="ru-RU" altLang="ru-RU" sz="2800" dirty="0" smtClean="0"/>
              <a:t/>
            </a:r>
            <a:br>
              <a:rPr lang="ru-RU" altLang="ru-RU" sz="2800" dirty="0" smtClean="0"/>
            </a:br>
            <a:r>
              <a:rPr lang="ru-RU" altLang="ru-RU" sz="2800" dirty="0" smtClean="0"/>
              <a:t/>
            </a:r>
            <a:br>
              <a:rPr lang="ru-RU" altLang="ru-RU" sz="2800" dirty="0" smtClean="0"/>
            </a:br>
            <a:endParaRPr lang="ru-RU" altLang="ru-RU" sz="2800" dirty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1774826" y="2060848"/>
            <a:ext cx="8131175" cy="4111352"/>
          </a:xfrm>
        </p:spPr>
        <p:txBody>
          <a:bodyPr/>
          <a:lstStyle/>
          <a:p>
            <a:pPr indent="558800">
              <a:buNone/>
            </a:pPr>
            <a:endParaRPr lang="ru-RU" altLang="ru-RU" dirty="0" smtClean="0"/>
          </a:p>
          <a:p>
            <a:pPr indent="558800">
              <a:buNone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6679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935480" y="145756"/>
            <a:ext cx="9541837" cy="576893"/>
          </a:xfrm>
        </p:spPr>
        <p:txBody>
          <a:bodyPr>
            <a:noAutofit/>
          </a:bodyPr>
          <a:lstStyle/>
          <a:p>
            <a:pPr algn="ctr"/>
            <a:r>
              <a:rPr lang="ru-RU" altLang="ru-RU" dirty="0" smtClean="0"/>
              <a:t>Перспективы работы над проектом: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411480" y="838200"/>
            <a:ext cx="11780520" cy="6019800"/>
          </a:xfrm>
        </p:spPr>
        <p:txBody>
          <a:bodyPr>
            <a:noAutofit/>
          </a:bodyPr>
          <a:lstStyle/>
          <a:p>
            <a:pPr marL="0" indent="558800" algn="just">
              <a:spcBef>
                <a:spcPts val="0"/>
              </a:spcBef>
              <a:buNone/>
            </a:pPr>
            <a:r>
              <a:rPr lang="ru-RU" altLang="ru-RU" sz="2400" dirty="0" smtClean="0">
                <a:solidFill>
                  <a:schemeClr val="tx1"/>
                </a:solidFill>
              </a:rPr>
              <a:t>Предполагается расширить аудиторию, на которую будет направлен проект и количество мероприятий (охват участников может быть более </a:t>
            </a:r>
            <a:r>
              <a:rPr lang="ru-RU" altLang="ru-RU" sz="2400" dirty="0">
                <a:solidFill>
                  <a:schemeClr val="tx1"/>
                </a:solidFill>
              </a:rPr>
              <a:t>5000 детей в возрасте от 5 до 18 лет, а через участие детей вовлекутся и их родители и </a:t>
            </a:r>
            <a:r>
              <a:rPr lang="ru-RU" altLang="ru-RU" sz="2400" dirty="0" smtClean="0">
                <a:solidFill>
                  <a:schemeClr val="tx1"/>
                </a:solidFill>
              </a:rPr>
              <a:t>педагоги).</a:t>
            </a:r>
            <a:endParaRPr lang="ru-RU" altLang="ru-RU" sz="2400" dirty="0">
              <a:solidFill>
                <a:schemeClr val="tx1"/>
              </a:solidFill>
            </a:endParaRPr>
          </a:p>
          <a:p>
            <a:pPr marL="0" indent="558800" algn="just">
              <a:spcBef>
                <a:spcPts val="0"/>
              </a:spcBef>
              <a:buNone/>
            </a:pPr>
            <a:r>
              <a:rPr lang="ru-RU" altLang="ru-RU" sz="2400" dirty="0" smtClean="0">
                <a:solidFill>
                  <a:schemeClr val="tx1"/>
                </a:solidFill>
              </a:rPr>
              <a:t>Так же, планируется увеличить количество ООПТ, на которых будет организована работа эко-отряда «Юннаты из «Ростка».</a:t>
            </a:r>
          </a:p>
          <a:p>
            <a:pPr marL="0" indent="558800" algn="just">
              <a:spcBef>
                <a:spcPts val="0"/>
              </a:spcBef>
              <a:buNone/>
            </a:pPr>
            <a:r>
              <a:rPr lang="ru-RU" altLang="ru-RU" sz="2400" dirty="0" smtClean="0">
                <a:solidFill>
                  <a:schemeClr val="tx1"/>
                </a:solidFill>
              </a:rPr>
              <a:t>Мы планируем сделать все мероприятия проекта ежегодными и на постоянной основе проводить общественный экологический мониторинг всех ООПТ регионального и местного значения города Воронежа</a:t>
            </a:r>
            <a:r>
              <a:rPr lang="ru-RU" altLang="ru-RU" sz="2400" dirty="0">
                <a:solidFill>
                  <a:schemeClr val="tx1"/>
                </a:solidFill>
              </a:rPr>
              <a:t>. </a:t>
            </a:r>
            <a:endParaRPr lang="ru-RU" altLang="ru-RU" sz="2400" dirty="0" smtClean="0">
              <a:solidFill>
                <a:schemeClr val="tx1"/>
              </a:solidFill>
            </a:endParaRPr>
          </a:p>
          <a:p>
            <a:pPr marL="0" indent="558800" algn="just">
              <a:spcBef>
                <a:spcPts val="0"/>
              </a:spcBef>
              <a:buNone/>
            </a:pPr>
            <a:r>
              <a:rPr lang="ru-RU" altLang="ru-RU" sz="2400" dirty="0" smtClean="0">
                <a:solidFill>
                  <a:schemeClr val="tx1"/>
                </a:solidFill>
              </a:rPr>
              <a:t>Проект </a:t>
            </a:r>
            <a:r>
              <a:rPr lang="ru-RU" altLang="ru-RU" sz="2400" dirty="0">
                <a:solidFill>
                  <a:schemeClr val="tx1"/>
                </a:solidFill>
              </a:rPr>
              <a:t>будет освещаться через сайт Центра «Росток», группу </a:t>
            </a:r>
            <a:r>
              <a:rPr lang="ru-RU" altLang="ru-RU" sz="2400" dirty="0" err="1">
                <a:solidFill>
                  <a:schemeClr val="tx1"/>
                </a:solidFill>
              </a:rPr>
              <a:t>ВКонтакте</a:t>
            </a:r>
            <a:r>
              <a:rPr lang="ru-RU" altLang="ru-RU" sz="2400" dirty="0">
                <a:solidFill>
                  <a:schemeClr val="tx1"/>
                </a:solidFill>
              </a:rPr>
              <a:t> «Юннаты из Ростка» с привлечением общественного внимания через партнеров на их открытых </a:t>
            </a:r>
            <a:r>
              <a:rPr lang="ru-RU" altLang="ru-RU" sz="2400" dirty="0" smtClean="0">
                <a:solidFill>
                  <a:schemeClr val="tx1"/>
                </a:solidFill>
              </a:rPr>
              <a:t>площадках.</a:t>
            </a:r>
            <a:endParaRPr lang="ru-RU" altLang="ru-RU" sz="2400" dirty="0">
              <a:solidFill>
                <a:schemeClr val="tx1"/>
              </a:solidFill>
            </a:endParaRPr>
          </a:p>
          <a:p>
            <a:pPr marL="0" indent="558800" algn="just">
              <a:spcBef>
                <a:spcPts val="0"/>
              </a:spcBef>
              <a:buNone/>
            </a:pPr>
            <a:r>
              <a:rPr lang="ru-RU" altLang="ru-RU" sz="2400" dirty="0" smtClean="0">
                <a:solidFill>
                  <a:schemeClr val="tx1"/>
                </a:solidFill>
              </a:rPr>
              <a:t>В летнее время эко-отряд «Юннаты из Ростка» планирует посетить ВГПБЗ им. В.М. </a:t>
            </a:r>
            <a:r>
              <a:rPr lang="ru-RU" altLang="ru-RU" sz="2400" dirty="0" err="1" smtClean="0">
                <a:solidFill>
                  <a:schemeClr val="tx1"/>
                </a:solidFill>
              </a:rPr>
              <a:t>Пескова</a:t>
            </a:r>
            <a:r>
              <a:rPr lang="ru-RU" altLang="ru-RU" sz="2400" dirty="0" smtClean="0">
                <a:solidFill>
                  <a:schemeClr val="tx1"/>
                </a:solidFill>
              </a:rPr>
              <a:t>, </a:t>
            </a:r>
            <a:r>
              <a:rPr lang="ru-RU" altLang="ru-RU" sz="2400" dirty="0" err="1" smtClean="0">
                <a:solidFill>
                  <a:schemeClr val="tx1"/>
                </a:solidFill>
              </a:rPr>
              <a:t>Хоперский</a:t>
            </a:r>
            <a:r>
              <a:rPr lang="ru-RU" altLang="ru-RU" sz="2400" dirty="0" smtClean="0">
                <a:solidFill>
                  <a:schemeClr val="tx1"/>
                </a:solidFill>
              </a:rPr>
              <a:t> заповедник, заповедник «</a:t>
            </a:r>
            <a:r>
              <a:rPr lang="ru-RU" altLang="ru-RU" sz="2400" dirty="0" err="1" smtClean="0">
                <a:solidFill>
                  <a:schemeClr val="tx1"/>
                </a:solidFill>
              </a:rPr>
              <a:t>Галичья</a:t>
            </a:r>
            <a:r>
              <a:rPr lang="ru-RU" altLang="ru-RU" sz="2400" dirty="0" smtClean="0">
                <a:solidFill>
                  <a:schemeClr val="tx1"/>
                </a:solidFill>
              </a:rPr>
              <a:t> гора» с целью обмена опытом с отделами </a:t>
            </a:r>
            <a:r>
              <a:rPr lang="ru-RU" altLang="ru-RU" sz="2400" dirty="0" err="1" smtClean="0">
                <a:solidFill>
                  <a:schemeClr val="tx1"/>
                </a:solidFill>
              </a:rPr>
              <a:t>экопросвещения</a:t>
            </a:r>
            <a:r>
              <a:rPr lang="ru-RU" altLang="ru-RU" sz="2400" dirty="0" smtClean="0">
                <a:solidFill>
                  <a:schemeClr val="tx1"/>
                </a:solidFill>
              </a:rPr>
              <a:t> заповедников по организации практической помощи ООПТ.</a:t>
            </a:r>
          </a:p>
        </p:txBody>
      </p:sp>
    </p:spTree>
    <p:extLst>
      <p:ext uri="{BB962C8B-B14F-4D97-AF65-F5344CB8AC3E}">
        <p14:creationId xmlns:p14="http://schemas.microsoft.com/office/powerpoint/2010/main" val="208385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661160" y="137160"/>
            <a:ext cx="10347959" cy="1293872"/>
          </a:xfrm>
        </p:spPr>
        <p:txBody>
          <a:bodyPr>
            <a:noAutofit/>
          </a:bodyPr>
          <a:lstStyle/>
          <a:p>
            <a:r>
              <a:rPr lang="ru-RU" altLang="ru-RU" sz="2400" b="1" dirty="0">
                <a:solidFill>
                  <a:schemeClr val="tx1"/>
                </a:solidFill>
              </a:rPr>
              <a:t>Цель проекта </a:t>
            </a:r>
            <a:r>
              <a:rPr lang="ru-RU" altLang="ru-RU" sz="2400" dirty="0">
                <a:solidFill>
                  <a:schemeClr val="tx1"/>
                </a:solidFill>
              </a:rPr>
              <a:t>– организация практической природоохранной деятельности на ООПТ местного и регионального значения, расположенных на территории города Воронежа.</a:t>
            </a:r>
            <a:r>
              <a:rPr lang="ru-RU" altLang="ru-RU" sz="2800" dirty="0">
                <a:solidFill>
                  <a:schemeClr val="tx1"/>
                </a:solidFill>
              </a:rPr>
              <a:t/>
            </a:r>
            <a:br>
              <a:rPr lang="ru-RU" altLang="ru-RU" sz="2800" dirty="0">
                <a:solidFill>
                  <a:schemeClr val="tx1"/>
                </a:solidFill>
              </a:rPr>
            </a:br>
            <a:endParaRPr lang="ru-RU" altLang="ru-RU" sz="2800" dirty="0" smtClean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365760" y="4325620"/>
            <a:ext cx="11731752" cy="2430022"/>
          </a:xfrm>
        </p:spPr>
        <p:txBody>
          <a:bodyPr>
            <a:normAutofit/>
          </a:bodyPr>
          <a:lstStyle/>
          <a:p>
            <a:pPr marL="0" indent="558800" algn="just">
              <a:spcBef>
                <a:spcPts val="0"/>
              </a:spcBef>
              <a:buNone/>
            </a:pPr>
            <a:r>
              <a:rPr lang="ru-RU" altLang="ru-RU" sz="2400" dirty="0" smtClean="0">
                <a:solidFill>
                  <a:schemeClr val="tx1"/>
                </a:solidFill>
              </a:rPr>
              <a:t>Проект реализуется в период с мая 2017 года на базе МБУДО «Детский эколого-биологический центр «Росток» г. Воронежа силами членов эко-отряда «Юннаты из Ростка», их руководителей, а также администрации центра, при поддержке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управления экологии администрации городского округа город Воронеж, экологических и благотворительных общественных организаций города Воронежа.</a:t>
            </a:r>
            <a:endParaRPr lang="ru-RU" altLang="ru-RU" sz="2400" dirty="0" smtClean="0">
              <a:solidFill>
                <a:schemeClr val="tx1"/>
              </a:solidFill>
            </a:endParaRPr>
          </a:p>
          <a:p>
            <a:pPr indent="558800">
              <a:buNone/>
            </a:pPr>
            <a:endParaRPr lang="ru-RU" alt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640080" y="1278632"/>
            <a:ext cx="11125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ru-RU" sz="2400" b="1" dirty="0" smtClean="0">
                <a:solidFill>
                  <a:prstClr val="black"/>
                </a:solidFill>
              </a:rPr>
              <a:t>Задачи проекта:</a:t>
            </a:r>
          </a:p>
          <a:p>
            <a:pPr lvl="0" indent="-342900" algn="just" defTabSz="457200">
              <a:buClr>
                <a:srgbClr val="A53010"/>
              </a:buClr>
              <a:buFont typeface="Wingdings 3" charset="2"/>
              <a:buChar char=""/>
            </a:pPr>
            <a:r>
              <a:rPr lang="ru-RU" sz="2400" dirty="0" smtClean="0">
                <a:solidFill>
                  <a:prstClr val="black"/>
                </a:solidFill>
              </a:rPr>
              <a:t>привлечь </a:t>
            </a:r>
            <a:r>
              <a:rPr lang="ru-RU" sz="2400" dirty="0">
                <a:solidFill>
                  <a:prstClr val="black"/>
                </a:solidFill>
              </a:rPr>
              <a:t>детей и взрослых к решению проблем охраны окружающей среды, охраны животных и растений, бережного отношения к ним на ООПТ местного и регионального значения города Воронежа;</a:t>
            </a:r>
          </a:p>
          <a:p>
            <a:pPr lvl="0" indent="-342900" algn="just" defTabSz="457200">
              <a:buClr>
                <a:srgbClr val="A53010"/>
              </a:buClr>
              <a:buFont typeface="Wingdings 3" charset="2"/>
              <a:buChar char=""/>
            </a:pPr>
            <a:r>
              <a:rPr lang="ru-RU" sz="2400" dirty="0">
                <a:solidFill>
                  <a:prstClr val="black"/>
                </a:solidFill>
              </a:rPr>
              <a:t>способствовать сплочению коллектива и коллективному творчеству эко-отряда «Юннаты из Ростка»;</a:t>
            </a:r>
          </a:p>
          <a:p>
            <a:pPr lvl="0" indent="-342900" algn="just" defTabSz="457200">
              <a:buClr>
                <a:srgbClr val="A53010"/>
              </a:buClr>
              <a:buFont typeface="Wingdings 3" charset="2"/>
              <a:buChar char=""/>
            </a:pPr>
            <a:r>
              <a:rPr lang="ru-RU" sz="2400" dirty="0" smtClean="0">
                <a:solidFill>
                  <a:prstClr val="black"/>
                </a:solidFill>
              </a:rPr>
              <a:t>организовать </a:t>
            </a:r>
            <a:r>
              <a:rPr lang="ru-RU" sz="2400" dirty="0">
                <a:solidFill>
                  <a:prstClr val="black"/>
                </a:solidFill>
              </a:rPr>
              <a:t>научно-исследовательскую деятельность на ООПТ.</a:t>
            </a:r>
          </a:p>
        </p:txBody>
      </p:sp>
    </p:spTree>
    <p:extLst>
      <p:ext uri="{BB962C8B-B14F-4D97-AF65-F5344CB8AC3E}">
        <p14:creationId xmlns:p14="http://schemas.microsoft.com/office/powerpoint/2010/main" val="378852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040" y="121190"/>
            <a:ext cx="11871960" cy="65605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700" dirty="0">
                <a:solidFill>
                  <a:prstClr val="black"/>
                </a:solidFill>
              </a:rPr>
              <a:t>Мероприятия проекта организуются по 4 основным направлениям:</a:t>
            </a:r>
            <a:r>
              <a:rPr lang="ru-RU" altLang="ru-RU" dirty="0">
                <a:solidFill>
                  <a:prstClr val="black"/>
                </a:solidFill>
              </a:rPr>
              <a:t/>
            </a:r>
            <a:br>
              <a:rPr lang="ru-RU" altLang="ru-RU" dirty="0">
                <a:solidFill>
                  <a:prstClr val="black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7840" y="655320"/>
            <a:ext cx="9127172" cy="166116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altLang="ru-RU" sz="2400" dirty="0">
                <a:solidFill>
                  <a:prstClr val="black"/>
                </a:solidFill>
              </a:rPr>
              <a:t>Практическая деятельность</a:t>
            </a:r>
            <a:r>
              <a:rPr lang="ru-RU" altLang="ru-RU" sz="2400" dirty="0" smtClean="0">
                <a:solidFill>
                  <a:prstClr val="black"/>
                </a:solidFill>
              </a:rPr>
              <a:t>,</a:t>
            </a:r>
          </a:p>
          <a:p>
            <a:pPr>
              <a:spcBef>
                <a:spcPts val="0"/>
              </a:spcBef>
            </a:pPr>
            <a:r>
              <a:rPr lang="ru-RU" altLang="ru-RU" sz="2400" dirty="0" smtClean="0">
                <a:solidFill>
                  <a:prstClr val="black"/>
                </a:solidFill>
              </a:rPr>
              <a:t>Природоохранные </a:t>
            </a:r>
            <a:r>
              <a:rPr lang="ru-RU" altLang="ru-RU" sz="2400" dirty="0">
                <a:solidFill>
                  <a:prstClr val="black"/>
                </a:solidFill>
              </a:rPr>
              <a:t>акции и </a:t>
            </a:r>
            <a:r>
              <a:rPr lang="ru-RU" altLang="ru-RU" sz="2400" dirty="0" err="1" smtClean="0">
                <a:solidFill>
                  <a:prstClr val="black"/>
                </a:solidFill>
              </a:rPr>
              <a:t>флеш</a:t>
            </a:r>
            <a:r>
              <a:rPr lang="ru-RU" altLang="ru-RU" sz="2400" dirty="0" smtClean="0">
                <a:solidFill>
                  <a:prstClr val="black"/>
                </a:solidFill>
              </a:rPr>
              <a:t>-мобы,</a:t>
            </a:r>
          </a:p>
          <a:p>
            <a:pPr>
              <a:spcBef>
                <a:spcPts val="0"/>
              </a:spcBef>
            </a:pPr>
            <a:r>
              <a:rPr lang="ru-RU" altLang="ru-RU" sz="2400" dirty="0" smtClean="0">
                <a:solidFill>
                  <a:prstClr val="black"/>
                </a:solidFill>
              </a:rPr>
              <a:t>Творческие </a:t>
            </a:r>
            <a:r>
              <a:rPr lang="ru-RU" altLang="ru-RU" sz="2400" dirty="0">
                <a:solidFill>
                  <a:prstClr val="black"/>
                </a:solidFill>
              </a:rPr>
              <a:t>конкурсы</a:t>
            </a:r>
            <a:r>
              <a:rPr lang="ru-RU" altLang="ru-RU" sz="2400" dirty="0" smtClean="0">
                <a:solidFill>
                  <a:prstClr val="black"/>
                </a:solidFill>
              </a:rPr>
              <a:t>,</a:t>
            </a:r>
          </a:p>
          <a:p>
            <a:pPr>
              <a:spcBef>
                <a:spcPts val="0"/>
              </a:spcBef>
            </a:pPr>
            <a:r>
              <a:rPr lang="ru-RU" altLang="ru-RU" sz="2400" dirty="0" smtClean="0">
                <a:solidFill>
                  <a:prstClr val="black"/>
                </a:solidFill>
              </a:rPr>
              <a:t>Исследовательская деятельность.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2850610"/>
            <a:ext cx="11887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58800" algn="just"/>
            <a:r>
              <a:rPr lang="ru-RU" sz="2000" dirty="0"/>
              <a:t>Идея проекта «Юннаты из «Ростка» заповедным островам Воронежа» возникла в апреле 2017 года. У нас очень творческий и дружный коллектив, мы принимаем участие в различных экологических мероприятиях и акциях, организуем городские конкурсы, оказываем посильную помощь экологическим организациям города. </a:t>
            </a:r>
          </a:p>
          <a:p>
            <a:pPr indent="558800" algn="just"/>
            <a:r>
              <a:rPr lang="ru-RU" sz="2000" dirty="0"/>
              <a:t>В год экологии и ООПТ особо пристальное внимание </a:t>
            </a:r>
            <a:r>
              <a:rPr lang="ru-RU" sz="2000" dirty="0" smtClean="0"/>
              <a:t>уделялось </a:t>
            </a:r>
            <a:r>
              <a:rPr lang="ru-RU" sz="2000" dirty="0"/>
              <a:t>особо охраняемым природным территориям всех уровней. Так, на территории города Воронежа находятся </a:t>
            </a:r>
            <a:r>
              <a:rPr lang="ru-RU" sz="2000" dirty="0" smtClean="0"/>
              <a:t>52</a:t>
            </a:r>
            <a:r>
              <a:rPr lang="ru-RU" sz="2000" dirty="0" smtClean="0"/>
              <a:t> ООПТ федерального, </a:t>
            </a:r>
            <a:r>
              <a:rPr lang="ru-RU" sz="2000" dirty="0"/>
              <a:t>регионального и местного значения. </a:t>
            </a:r>
          </a:p>
          <a:p>
            <a:pPr indent="558800" algn="just"/>
            <a:r>
              <a:rPr lang="ru-RU" sz="2000" dirty="0"/>
              <a:t>Работая над проектом решили выявить основные проблемы памятников природы и организовать практическую деятельность на них.</a:t>
            </a:r>
          </a:p>
          <a:p>
            <a:pPr indent="558800" algn="just"/>
            <a:r>
              <a:rPr lang="ru-RU" sz="2000" dirty="0"/>
              <a:t>Было выбрано 5 ООПТ и разработан план мероприятий по практической помощи им. </a:t>
            </a:r>
          </a:p>
          <a:p>
            <a:pPr indent="558800" algn="just"/>
            <a:r>
              <a:rPr lang="ru-RU" sz="2000" dirty="0"/>
              <a:t>Проект направлен на проведение волонтерских акций и агитационной работы по привлечению внимания к проблемам ООПТ.</a:t>
            </a:r>
          </a:p>
        </p:txBody>
      </p:sp>
    </p:spTree>
    <p:extLst>
      <p:ext uri="{BB962C8B-B14F-4D97-AF65-F5344CB8AC3E}">
        <p14:creationId xmlns:p14="http://schemas.microsoft.com/office/powerpoint/2010/main" val="3981783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569720" y="152400"/>
            <a:ext cx="10344777" cy="441960"/>
          </a:xfrm>
        </p:spPr>
        <p:txBody>
          <a:bodyPr>
            <a:noAutofit/>
          </a:bodyPr>
          <a:lstStyle/>
          <a:p>
            <a:pPr algn="ctr"/>
            <a:r>
              <a:rPr lang="ru-RU" altLang="ru-RU" dirty="0" smtClean="0">
                <a:solidFill>
                  <a:schemeClr val="tx1"/>
                </a:solidFill>
              </a:rPr>
              <a:t>План мероприятий проекта на 2017-2020 </a:t>
            </a:r>
            <a:r>
              <a:rPr lang="ru-RU" altLang="ru-RU" dirty="0" err="1" smtClean="0">
                <a:solidFill>
                  <a:schemeClr val="tx1"/>
                </a:solidFill>
              </a:rPr>
              <a:t>гг</a:t>
            </a:r>
            <a:r>
              <a:rPr lang="ru-RU" altLang="ru-RU" dirty="0" smtClean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259307" y="899160"/>
            <a:ext cx="11832609" cy="5958839"/>
          </a:xfrm>
        </p:spPr>
        <p:txBody>
          <a:bodyPr>
            <a:noAutofit/>
          </a:bodyPr>
          <a:lstStyle/>
          <a:p>
            <a:pPr marL="628650" indent="-285750" algn="just"/>
            <a:r>
              <a:rPr lang="ru-RU" altLang="ru-RU" sz="2000" dirty="0" smtClean="0">
                <a:solidFill>
                  <a:schemeClr val="tx1"/>
                </a:solidFill>
              </a:rPr>
              <a:t>Апрель – акция «Сохраним первоцветы» на улицах города с привлечением внимания к Воронежской нагорной дубраве;</a:t>
            </a:r>
          </a:p>
          <a:p>
            <a:pPr marL="628650" indent="-285750" algn="just"/>
            <a:r>
              <a:rPr lang="ru-RU" sz="2000" dirty="0" smtClean="0">
                <a:solidFill>
                  <a:schemeClr val="tx1"/>
                </a:solidFill>
              </a:rPr>
              <a:t>Май- Июнь – проведение экологического субботника в Сквере </a:t>
            </a:r>
            <a:r>
              <a:rPr lang="ru-RU" sz="2000" dirty="0" smtClean="0">
                <a:solidFill>
                  <a:schemeClr val="tx1"/>
                </a:solidFill>
              </a:rPr>
              <a:t>«</a:t>
            </a:r>
            <a:r>
              <a:rPr lang="ru-RU" sz="2000" dirty="0" err="1" smtClean="0">
                <a:solidFill>
                  <a:schemeClr val="tx1"/>
                </a:solidFill>
              </a:rPr>
              <a:t>Электросигнальный</a:t>
            </a:r>
            <a:r>
              <a:rPr lang="ru-RU" sz="2000" dirty="0" smtClean="0">
                <a:solidFill>
                  <a:schemeClr val="tx1"/>
                </a:solidFill>
              </a:rPr>
              <a:t>»;</a:t>
            </a:r>
            <a:endParaRPr lang="ru-RU" sz="2000" dirty="0" smtClean="0">
              <a:solidFill>
                <a:schemeClr val="tx1"/>
              </a:solidFill>
            </a:endParaRPr>
          </a:p>
          <a:p>
            <a:pPr marL="628650" indent="-285750" algn="just"/>
            <a:r>
              <a:rPr lang="ru-RU" sz="2000" dirty="0" smtClean="0">
                <a:solidFill>
                  <a:schemeClr val="tx1"/>
                </a:solidFill>
              </a:rPr>
              <a:t>Март-апрель – расчистка памятника и </a:t>
            </a:r>
            <a:r>
              <a:rPr lang="ru-RU" sz="2000" dirty="0">
                <a:solidFill>
                  <a:schemeClr val="tx1"/>
                </a:solidFill>
              </a:rPr>
              <a:t>обустройство цветника </a:t>
            </a:r>
            <a:r>
              <a:rPr lang="ru-RU" sz="2000" dirty="0" smtClean="0">
                <a:solidFill>
                  <a:schemeClr val="tx1"/>
                </a:solidFill>
              </a:rPr>
              <a:t>в Сквере </a:t>
            </a:r>
            <a:r>
              <a:rPr lang="ru-RU" sz="2000" dirty="0" smtClean="0">
                <a:solidFill>
                  <a:schemeClr val="tx1"/>
                </a:solidFill>
              </a:rPr>
              <a:t>                    «</a:t>
            </a:r>
            <a:r>
              <a:rPr lang="ru-RU" sz="2000" dirty="0" smtClean="0">
                <a:solidFill>
                  <a:schemeClr val="tx1"/>
                </a:solidFill>
              </a:rPr>
              <a:t>Их именами названы улицы Коминтерновского </a:t>
            </a:r>
            <a:r>
              <a:rPr lang="ru-RU" sz="2000" dirty="0" smtClean="0">
                <a:solidFill>
                  <a:schemeClr val="tx1"/>
                </a:solidFill>
              </a:rPr>
              <a:t>района»;</a:t>
            </a:r>
            <a:endParaRPr lang="ru-RU" sz="2000" dirty="0" smtClean="0">
              <a:solidFill>
                <a:schemeClr val="tx1"/>
              </a:solidFill>
            </a:endParaRPr>
          </a:p>
          <a:p>
            <a:pPr marL="628650" indent="-285750" algn="just"/>
            <a:r>
              <a:rPr lang="ru-RU" sz="2000" dirty="0" smtClean="0">
                <a:solidFill>
                  <a:schemeClr val="tx1"/>
                </a:solidFill>
              </a:rPr>
              <a:t>Сентябрь - октябрь  – эко-десант в </a:t>
            </a:r>
            <a:r>
              <a:rPr lang="ru-RU" altLang="ru-RU" sz="2000" dirty="0" smtClean="0">
                <a:solidFill>
                  <a:schemeClr val="tx1"/>
                </a:solidFill>
              </a:rPr>
              <a:t>Воронежской </a:t>
            </a:r>
            <a:r>
              <a:rPr lang="ru-RU" altLang="ru-RU" sz="2000" dirty="0">
                <a:solidFill>
                  <a:schemeClr val="tx1"/>
                </a:solidFill>
              </a:rPr>
              <a:t>нагорной </a:t>
            </a:r>
            <a:r>
              <a:rPr lang="ru-RU" altLang="ru-RU" sz="2000" dirty="0" smtClean="0">
                <a:solidFill>
                  <a:schemeClr val="tx1"/>
                </a:solidFill>
              </a:rPr>
              <a:t>дубраве, парке </a:t>
            </a:r>
            <a:r>
              <a:rPr lang="ru-RU" altLang="ru-RU" sz="2000" dirty="0" smtClean="0">
                <a:solidFill>
                  <a:schemeClr val="tx1"/>
                </a:solidFill>
              </a:rPr>
              <a:t>«Северный лес»;</a:t>
            </a:r>
            <a:endParaRPr lang="ru-RU" altLang="ru-RU" sz="2000" dirty="0" smtClean="0">
              <a:solidFill>
                <a:schemeClr val="tx1"/>
              </a:solidFill>
            </a:endParaRPr>
          </a:p>
          <a:p>
            <a:pPr marL="628650" indent="-285750" algn="just"/>
            <a:r>
              <a:rPr lang="ru-RU" altLang="ru-RU" sz="2000" dirty="0" smtClean="0">
                <a:solidFill>
                  <a:schemeClr val="tx1"/>
                </a:solidFill>
              </a:rPr>
              <a:t>Сентябрь-апрель – проведение экологических уроков по разным темам: раздельный сбор </a:t>
            </a:r>
            <a:r>
              <a:rPr lang="ru-RU" altLang="ru-RU" sz="2000" dirty="0" smtClean="0">
                <a:solidFill>
                  <a:schemeClr val="tx1"/>
                </a:solidFill>
              </a:rPr>
              <a:t>отходов, </a:t>
            </a:r>
            <a:r>
              <a:rPr lang="ru-RU" altLang="ru-RU" sz="2000" dirty="0" smtClean="0">
                <a:solidFill>
                  <a:schemeClr val="tx1"/>
                </a:solidFill>
              </a:rPr>
              <a:t>заповедные территории, уроки воды, ресурсосбережение и т.д.;</a:t>
            </a:r>
          </a:p>
          <a:p>
            <a:pPr marL="628650" indent="-285750" algn="just"/>
            <a:r>
              <a:rPr lang="ru-RU" altLang="ru-RU" sz="2000" dirty="0" smtClean="0">
                <a:solidFill>
                  <a:schemeClr val="tx1"/>
                </a:solidFill>
              </a:rPr>
              <a:t>Декабрь</a:t>
            </a:r>
            <a:r>
              <a:rPr lang="ru-RU" altLang="ru-RU" sz="2000" dirty="0" smtClean="0">
                <a:solidFill>
                  <a:schemeClr val="tx1"/>
                </a:solidFill>
              </a:rPr>
              <a:t>-март </a:t>
            </a:r>
            <a:r>
              <a:rPr lang="ru-RU" altLang="ru-RU" sz="2000" dirty="0" smtClean="0">
                <a:solidFill>
                  <a:schemeClr val="tx1"/>
                </a:solidFill>
              </a:rPr>
              <a:t>– акция по развешиванию кормушек для птиц на территории ООПТ;</a:t>
            </a:r>
          </a:p>
          <a:p>
            <a:pPr marL="628650" indent="-285750" algn="just"/>
            <a:r>
              <a:rPr lang="ru-RU" altLang="ru-RU" sz="2000" dirty="0" smtClean="0">
                <a:solidFill>
                  <a:schemeClr val="tx1"/>
                </a:solidFill>
              </a:rPr>
              <a:t>Март-Апрель – развешивание </a:t>
            </a:r>
            <a:r>
              <a:rPr lang="ru-RU" altLang="ru-RU" sz="2000" dirty="0" err="1" smtClean="0">
                <a:solidFill>
                  <a:schemeClr val="tx1"/>
                </a:solidFill>
              </a:rPr>
              <a:t>синичников</a:t>
            </a:r>
            <a:r>
              <a:rPr lang="ru-RU" altLang="ru-RU" sz="2000" dirty="0" smtClean="0">
                <a:solidFill>
                  <a:schemeClr val="tx1"/>
                </a:solidFill>
              </a:rPr>
              <a:t>  и скворечников в Центральном парке культуры и отдыха;</a:t>
            </a:r>
          </a:p>
          <a:p>
            <a:pPr marL="628650" indent="-285750" algn="just"/>
            <a:r>
              <a:rPr lang="ru-RU" altLang="ru-RU" sz="2000" dirty="0" smtClean="0">
                <a:solidFill>
                  <a:schemeClr val="tx1"/>
                </a:solidFill>
              </a:rPr>
              <a:t>В течение периода реализации проекта – организация общественного экологического мониторинга экологического состояния памятников природы;</a:t>
            </a:r>
          </a:p>
          <a:p>
            <a:pPr marL="628650" lvl="0" indent="-285750" algn="just">
              <a:buClr>
                <a:srgbClr val="A53010"/>
              </a:buClr>
            </a:pPr>
            <a:r>
              <a:rPr lang="ru-RU" altLang="ru-RU" sz="2000" dirty="0" smtClean="0">
                <a:solidFill>
                  <a:schemeClr val="tx1"/>
                </a:solidFill>
              </a:rPr>
              <a:t>В </a:t>
            </a:r>
            <a:r>
              <a:rPr lang="ru-RU" altLang="ru-RU" sz="2000" dirty="0">
                <a:solidFill>
                  <a:schemeClr val="tx1"/>
                </a:solidFill>
              </a:rPr>
              <a:t>течение </a:t>
            </a:r>
            <a:r>
              <a:rPr lang="ru-RU" altLang="ru-RU" sz="2000" dirty="0" smtClean="0">
                <a:solidFill>
                  <a:schemeClr val="tx1"/>
                </a:solidFill>
              </a:rPr>
              <a:t>периода реализации проекта – </a:t>
            </a:r>
            <a:r>
              <a:rPr lang="ru-RU" altLang="ru-RU" sz="2000" dirty="0">
                <a:solidFill>
                  <a:schemeClr val="tx1"/>
                </a:solidFill>
              </a:rPr>
              <a:t>организация </a:t>
            </a:r>
            <a:r>
              <a:rPr lang="ru-RU" altLang="ru-RU" sz="2000" dirty="0" smtClean="0">
                <a:solidFill>
                  <a:schemeClr val="tx1"/>
                </a:solidFill>
              </a:rPr>
              <a:t>акций по раздельному сбору вторсырья.</a:t>
            </a:r>
            <a:r>
              <a:rPr lang="ru-RU" sz="2000" dirty="0">
                <a:solidFill>
                  <a:schemeClr val="tx1"/>
                </a:solidFill>
              </a:rPr>
              <a:t>	</a:t>
            </a:r>
          </a:p>
          <a:p>
            <a:pPr marL="628650" indent="-285750" algn="just"/>
            <a:endParaRPr lang="ru-RU" altLang="ru-RU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57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2990" y="542223"/>
            <a:ext cx="8911687" cy="79525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Охват вовлечения: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899" y="1746913"/>
            <a:ext cx="11682483" cy="4967786"/>
          </a:xfrm>
        </p:spPr>
        <p:txBody>
          <a:bodyPr>
            <a:norm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Непосредственное участие в проекте приняло в качестве организаторов – 29 школьников в возрасте от 8 до 17 лет, 15 педагогов, 30 родителей и 5 представителей администрации и общественных организаций.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Участниками акций, уроков и мероприятий стали 828 школьников, 90 дошкольников, а также более100 взрослых.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Охват просвещения – более 2000 жителей города Воронежа, которые узнали о наших мероприятиях из средств массовой информации и социальных сетей.</a:t>
            </a:r>
          </a:p>
          <a:p>
            <a:pPr marL="0" indent="0" algn="just">
              <a:buNone/>
            </a:pPr>
            <a:endParaRPr lang="ru-RU" sz="24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</a:endParaRPr>
          </a:p>
          <a:p>
            <a:pPr marL="0" indent="0" algn="r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Фото сделаны </a:t>
            </a:r>
            <a:r>
              <a:rPr lang="ru-RU" sz="2400" dirty="0" err="1" smtClean="0">
                <a:solidFill>
                  <a:schemeClr val="tx1"/>
                </a:solidFill>
              </a:rPr>
              <a:t>Аминевой</a:t>
            </a:r>
            <a:r>
              <a:rPr lang="ru-RU" sz="2400" dirty="0" smtClean="0">
                <a:solidFill>
                  <a:schemeClr val="tx1"/>
                </a:solidFill>
              </a:rPr>
              <a:t> Александрой и Шаталиным Владимиром.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72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3584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Экологические уроки и конференции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71" y="662781"/>
            <a:ext cx="3604895" cy="2657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97" y="662781"/>
            <a:ext cx="3986354" cy="2657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818" y="662781"/>
            <a:ext cx="3938682" cy="2657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4085" y="3511296"/>
            <a:ext cx="3826379" cy="2869784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user\Pictures\Москва март 2019\IMG_20190325_1536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120" y="3511296"/>
            <a:ext cx="3826379" cy="2869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3553722"/>
            <a:ext cx="3780342" cy="28352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415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842" y="95535"/>
            <a:ext cx="11518710" cy="65122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Практическая помощь заповедным </a:t>
            </a:r>
            <a:r>
              <a:rPr lang="ru-RU" dirty="0" smtClean="0"/>
              <a:t>островам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36" y="3706988"/>
            <a:ext cx="4017857" cy="2678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71" y="625354"/>
            <a:ext cx="3964882" cy="2643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677" y="3826825"/>
            <a:ext cx="4016304" cy="2677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user\Pictures\Мамин телефон\20170721_11294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3" r="14504"/>
          <a:stretch/>
        </p:blipFill>
        <p:spPr bwMode="auto">
          <a:xfrm>
            <a:off x="8357981" y="3826825"/>
            <a:ext cx="3660648" cy="28079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Pictures\Мамин телефон\155989172308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758" y="746759"/>
            <a:ext cx="3621545" cy="27161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Pictures\Мамин телефон\IMG_20190314_1537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029" y="746759"/>
            <a:ext cx="3657600" cy="27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64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82754" y="665936"/>
            <a:ext cx="4064001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37" y="3474720"/>
            <a:ext cx="4365387" cy="3274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user\Pictures\Мамин телефон\20171024_1303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17" y="285082"/>
            <a:ext cx="4068009" cy="24408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Pictures\Мамин телефон\154263973395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80" y="2725886"/>
            <a:ext cx="3017154" cy="40228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Pictures\Мамин телефон\155291501836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776" y="4227166"/>
            <a:ext cx="3441661" cy="25812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:\2019-2020 учебный год\Проекты\Фото этапы работы вазоны\IMG_557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437" y="285082"/>
            <a:ext cx="4439887" cy="2959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42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8644" y="610461"/>
            <a:ext cx="10775285" cy="563245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Качественные и количественные </a:t>
            </a:r>
            <a:r>
              <a:rPr lang="ru-RU" dirty="0" smtClean="0">
                <a:solidFill>
                  <a:schemeClr val="tx1"/>
                </a:solidFill>
              </a:rPr>
              <a:t>результаты: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10" y="1392072"/>
            <a:ext cx="11526672" cy="529533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600" dirty="0" smtClean="0">
                <a:solidFill>
                  <a:schemeClr val="tx1"/>
                </a:solidFill>
              </a:rPr>
              <a:t>За время реализации проекта с 2017 года по настоящее время было проведено 12 практических акций по расчистке территорий 5 ООПТ, а также развешиванию скворечников, кормушек, обустройству цветников.</a:t>
            </a:r>
          </a:p>
          <a:p>
            <a:pPr algn="just">
              <a:spcBef>
                <a:spcPts val="0"/>
              </a:spcBef>
            </a:pPr>
            <a:r>
              <a:rPr lang="ru-RU" sz="2600" dirty="0" smtClean="0">
                <a:solidFill>
                  <a:schemeClr val="tx1"/>
                </a:solidFill>
              </a:rPr>
              <a:t>Был проведен мониторинг экологического состояния и антропогенной нагрузки на ООПТ, с результатами мониторинга юннаты выступили на </a:t>
            </a:r>
            <a:r>
              <a:rPr lang="ru-RU" sz="2600" dirty="0" smtClean="0">
                <a:solidFill>
                  <a:schemeClr val="tx1"/>
                </a:solidFill>
              </a:rPr>
              <a:t>областных экологических конференциях, </a:t>
            </a:r>
            <a:r>
              <a:rPr lang="ru-RU" sz="2600" dirty="0" smtClean="0">
                <a:solidFill>
                  <a:schemeClr val="tx1"/>
                </a:solidFill>
              </a:rPr>
              <a:t>а также результаты напечатаны в </a:t>
            </a:r>
            <a:r>
              <a:rPr lang="ru-RU" sz="2600" dirty="0" smtClean="0">
                <a:solidFill>
                  <a:schemeClr val="tx1"/>
                </a:solidFill>
              </a:rPr>
              <a:t>  3 сборниках </a:t>
            </a:r>
            <a:r>
              <a:rPr lang="ru-RU" sz="2600" dirty="0" smtClean="0">
                <a:solidFill>
                  <a:schemeClr val="tx1"/>
                </a:solidFill>
              </a:rPr>
              <a:t>научных трудов.</a:t>
            </a:r>
          </a:p>
          <a:p>
            <a:pPr algn="just">
              <a:spcBef>
                <a:spcPts val="0"/>
              </a:spcBef>
            </a:pPr>
            <a:r>
              <a:rPr lang="ru-RU" sz="2600" dirty="0" smtClean="0">
                <a:solidFill>
                  <a:schemeClr val="tx1"/>
                </a:solidFill>
              </a:rPr>
              <a:t>Было высажено 3 цветника из рассады, выращенной своими руками.</a:t>
            </a:r>
          </a:p>
          <a:p>
            <a:pPr algn="just">
              <a:spcBef>
                <a:spcPts val="0"/>
              </a:spcBef>
            </a:pPr>
            <a:r>
              <a:rPr lang="ru-RU" sz="2600" dirty="0" smtClean="0">
                <a:solidFill>
                  <a:schemeClr val="tx1"/>
                </a:solidFill>
              </a:rPr>
              <a:t>Было проведено 30 экологических и заповедных уроков для школьников и воспитанников детских садов.</a:t>
            </a:r>
          </a:p>
          <a:p>
            <a:pPr>
              <a:spcBef>
                <a:spcPts val="0"/>
              </a:spcBef>
            </a:pP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9211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1368</TotalTime>
  <Words>875</Words>
  <Application>Microsoft Office PowerPoint</Application>
  <PresentationFormat>Широкоэкранный</PresentationFormat>
  <Paragraphs>64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Легкий дым</vt:lpstr>
      <vt:lpstr>Муниципальное бюджетное учреждение дополнительного образования  «Детский эколого-биологический центр «Росток» </vt:lpstr>
      <vt:lpstr>Цель проекта – организация практической природоохранной деятельности на ООПТ местного и регионального значения, расположенных на территории города Воронежа. </vt:lpstr>
      <vt:lpstr>Мероприятия проекта организуются по 4 основным направлениям: </vt:lpstr>
      <vt:lpstr>План мероприятий проекта на 2017-2020 гг:</vt:lpstr>
      <vt:lpstr>Охват вовлечения:</vt:lpstr>
      <vt:lpstr>Экологические уроки и конференции</vt:lpstr>
      <vt:lpstr>Практическая помощь заповедным островам</vt:lpstr>
      <vt:lpstr>Презентация PowerPoint</vt:lpstr>
      <vt:lpstr>Качественные и количественные результаты:</vt:lpstr>
      <vt:lpstr>Выводы: </vt:lpstr>
      <vt:lpstr>Ссылка на группу в социальных сетях и репортаж на тв: https://vk.com/public161510751  https://vk.com/public161510751?z=video-161510751_456239017%2F52d3ff6d3fb043c62d%2Fpl_wall_-161510751  </vt:lpstr>
      <vt:lpstr>Перспективы работы над проектом: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Эколого-просветительские мероприятия в рамках акции «Марш-парков – 2016»</dc:title>
  <dc:creator>Лариса Шарова</dc:creator>
  <cp:lastModifiedBy>Aleksandra</cp:lastModifiedBy>
  <cp:revision>68</cp:revision>
  <dcterms:created xsi:type="dcterms:W3CDTF">2016-05-12T11:01:11Z</dcterms:created>
  <dcterms:modified xsi:type="dcterms:W3CDTF">2020-04-12T15:32:21Z</dcterms:modified>
</cp:coreProperties>
</file>