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21"/>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x="18288000" cy="10287000"/>
  <p:notesSz cx="6858000" cy="9144000"/>
  <p:embeddedFontLst>
    <p:embeddedFont>
      <p:font typeface="Aptos Bold" charset="1" panose="020B0004020202020204"/>
      <p:regular r:id="rId24"/>
    </p:embeddedFont>
    <p:embeddedFont>
      <p:font typeface="Aptos" charset="1" panose="020B0004020202020204"/>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notesMasters/notesMaster1.xml" Type="http://schemas.openxmlformats.org/officeDocument/2006/relationships/notesMaster"/><Relationship Id="rId22" Target="theme/theme2.xml" Type="http://schemas.openxmlformats.org/officeDocument/2006/relationships/theme"/><Relationship Id="rId23" Target="notesSlides/notesSlide1.xml" Type="http://schemas.openxmlformats.org/officeDocument/2006/relationships/notesSlide"/><Relationship Id="rId24" Target="fonts/font24.fntdata" Type="http://schemas.openxmlformats.org/officeDocument/2006/relationships/font"/><Relationship Id="rId25" Target="notesSlides/notesSlide2.xml" Type="http://schemas.openxmlformats.org/officeDocument/2006/relationships/notesSlide"/><Relationship Id="rId26" Target="fonts/font26.fntdata" Type="http://schemas.openxmlformats.org/officeDocument/2006/relationships/font"/><Relationship Id="rId27" Target="notesSlides/notesSlide3.xml" Type="http://schemas.openxmlformats.org/officeDocument/2006/relationships/notesSlide"/><Relationship Id="rId28" Target="notesSlides/notesSlide4.xml" Type="http://schemas.openxmlformats.org/officeDocument/2006/relationships/notesSlide"/><Relationship Id="rId29" Target="notesSlides/notesSlide5.xml" Type="http://schemas.openxmlformats.org/officeDocument/2006/relationships/notesSlide"/><Relationship Id="rId3" Target="viewProps.xml" Type="http://schemas.openxmlformats.org/officeDocument/2006/relationships/viewProps"/><Relationship Id="rId30" Target="notesSlides/notesSlide6.xml" Type="http://schemas.openxmlformats.org/officeDocument/2006/relationships/notesSlide"/><Relationship Id="rId31" Target="notesSlides/notesSlide7.xml" Type="http://schemas.openxmlformats.org/officeDocument/2006/relationships/notesSlide"/><Relationship Id="rId32" Target="notesSlides/notesSlide8.xml" Type="http://schemas.openxmlformats.org/officeDocument/2006/relationships/notesSlide"/><Relationship Id="rId33" Target="notesSlides/notesSlide9.xml" Type="http://schemas.openxmlformats.org/officeDocument/2006/relationships/notesSlide"/><Relationship Id="rId34" Target="notesSlides/notesSlide10.xml" Type="http://schemas.openxmlformats.org/officeDocument/2006/relationships/notesSlide"/><Relationship Id="rId35" Target="notesSlides/notesSlide11.xml" Type="http://schemas.openxmlformats.org/officeDocument/2006/relationships/notesSlide"/><Relationship Id="rId36" Target="notesSlides/notesSlide12.xml" Type="http://schemas.openxmlformats.org/officeDocument/2006/relationships/notesSlide"/><Relationship Id="rId37" Target="notesSlides/notesSlide13.xml" Type="http://schemas.openxmlformats.org/officeDocument/2006/relationships/notesSlide"/><Relationship Id="rId38" Target="notesSlides/notesSlide14.xml" Type="http://schemas.openxmlformats.org/officeDocument/2006/relationships/notesSlide"/><Relationship Id="rId39" Target="notesSlides/notesSlide15.xml" Type="http://schemas.openxmlformats.org/officeDocument/2006/relationships/notesSlide"/><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11</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14</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15</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jpeg" Type="http://schemas.openxmlformats.org/officeDocument/2006/relationships/image"/><Relationship Id="rId5"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4.png" Type="http://schemas.openxmlformats.org/officeDocument/2006/relationships/image"/><Relationship Id="rId4" Target="../media/image2.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1.png" Type="http://schemas.openxmlformats.org/officeDocument/2006/relationships/image"/><Relationship Id="rId4" Target="../media/image2.jpeg" Type="http://schemas.openxmlformats.org/officeDocument/2006/relationships/image"/><Relationship Id="rId5" Target="../media/image5.png" Type="http://schemas.openxmlformats.org/officeDocument/2006/relationships/image"/><Relationship Id="rId6" Target="../media/image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4.png" Type="http://schemas.openxmlformats.org/officeDocument/2006/relationships/image"/><Relationship Id="rId4" Target="../media/image2.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4.png" Type="http://schemas.openxmlformats.org/officeDocument/2006/relationships/image"/><Relationship Id="rId4" Target="../media/image2.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4.png" Type="http://schemas.openxmlformats.org/officeDocument/2006/relationships/image"/><Relationship Id="rId4" Target="../media/image2.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1.png" Type="http://schemas.openxmlformats.org/officeDocument/2006/relationships/image"/><Relationship Id="rId4" Target="../media/image2.jpeg" Type="http://schemas.openxmlformats.org/officeDocument/2006/relationships/image"/><Relationship Id="rId5" Target="../media/image7.png" Type="http://schemas.openxmlformats.org/officeDocument/2006/relationships/image"/><Relationship Id="rId6" Target="../media/image8.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4.png" Type="http://schemas.openxmlformats.org/officeDocument/2006/relationships/image"/><Relationship Id="rId4" Target="../media/image2.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4.png" Type="http://schemas.openxmlformats.org/officeDocument/2006/relationships/image"/><Relationship Id="rId4" Target="../media/image2.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1.png" Type="http://schemas.openxmlformats.org/officeDocument/2006/relationships/image"/><Relationship Id="rId4" Target="../media/image2.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4.png" Type="http://schemas.openxmlformats.org/officeDocument/2006/relationships/image"/><Relationship Id="rId4" Target="../media/image2.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4.png" Type="http://schemas.openxmlformats.org/officeDocument/2006/relationships/image"/><Relationship Id="rId4" Target="../media/image2.jpeg" Type="http://schemas.openxmlformats.org/officeDocument/2006/relationships/image"/><Relationship Id="rId5" Target="../media/image9.png" Type="http://schemas.openxmlformats.org/officeDocument/2006/relationships/image"/><Relationship Id="rId6" Target="../media/image6.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4.png" Type="http://schemas.openxmlformats.org/officeDocument/2006/relationships/image"/><Relationship Id="rId4" Target="../media/image2.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1.png" Type="http://schemas.openxmlformats.org/officeDocument/2006/relationships/image"/><Relationship Id="rId4" Target="../media/image2.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4.png" Type="http://schemas.openxmlformats.org/officeDocument/2006/relationships/image"/><Relationship Id="rId4" Target="../media/image2.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36F3B"/>
        </a:solidFill>
      </p:bgPr>
    </p:bg>
    <p:spTree>
      <p:nvGrpSpPr>
        <p:cNvPr id="1" name=""/>
        <p:cNvGrpSpPr/>
        <p:nvPr/>
      </p:nvGrpSpPr>
      <p:grpSpPr>
        <a:xfrm>
          <a:off x="0" y="0"/>
          <a:ext cx="0" cy="0"/>
          <a:chOff x="0" y="0"/>
          <a:chExt cx="0" cy="0"/>
        </a:xfrm>
      </p:grpSpPr>
      <p:grpSp>
        <p:nvGrpSpPr>
          <p:cNvPr name="Group 2" id="2"/>
          <p:cNvGrpSpPr/>
          <p:nvPr/>
        </p:nvGrpSpPr>
        <p:grpSpPr>
          <a:xfrm rot="0">
            <a:off x="-9535" y="-9535"/>
            <a:ext cx="18320909" cy="10314108"/>
            <a:chOff x="0" y="0"/>
            <a:chExt cx="24427878" cy="13752144"/>
          </a:xfrm>
        </p:grpSpPr>
        <p:sp>
          <p:nvSpPr>
            <p:cNvPr name="Freeform 3" id="3"/>
            <p:cNvSpPr/>
            <p:nvPr/>
          </p:nvSpPr>
          <p:spPr>
            <a:xfrm flipH="false" flipV="false" rot="0">
              <a:off x="0" y="0"/>
              <a:ext cx="24427814" cy="13752195"/>
            </a:xfrm>
            <a:custGeom>
              <a:avLst/>
              <a:gdLst/>
              <a:ahLst/>
              <a:cxnLst/>
              <a:rect r="r" b="b" t="t" l="l"/>
              <a:pathLst>
                <a:path h="13752195" w="24427814">
                  <a:moveTo>
                    <a:pt x="0" y="0"/>
                  </a:moveTo>
                  <a:lnTo>
                    <a:pt x="24427814" y="0"/>
                  </a:lnTo>
                  <a:lnTo>
                    <a:pt x="24427814" y="13752195"/>
                  </a:lnTo>
                  <a:lnTo>
                    <a:pt x="0" y="13752195"/>
                  </a:lnTo>
                  <a:close/>
                </a:path>
              </a:pathLst>
            </a:custGeom>
            <a:solidFill>
              <a:srgbClr val="F36F3B"/>
            </a:solidFill>
            <a:ln w="19065" cap="sq">
              <a:solidFill>
                <a:srgbClr val="F36F3B"/>
              </a:solidFill>
              <a:prstDash val="solid"/>
              <a:miter/>
            </a:ln>
          </p:spPr>
        </p:sp>
      </p:grpSp>
      <p:grpSp>
        <p:nvGrpSpPr>
          <p:cNvPr name="Group 4" id="4"/>
          <p:cNvGrpSpPr/>
          <p:nvPr/>
        </p:nvGrpSpPr>
        <p:grpSpPr>
          <a:xfrm rot="0">
            <a:off x="617706" y="480431"/>
            <a:ext cx="2882608" cy="1441304"/>
            <a:chOff x="0" y="0"/>
            <a:chExt cx="3843477" cy="1921739"/>
          </a:xfrm>
        </p:grpSpPr>
        <p:sp>
          <p:nvSpPr>
            <p:cNvPr name="Freeform 5" id="5" descr="/mnt/data/ppt_media/image5.png"/>
            <p:cNvSpPr/>
            <p:nvPr/>
          </p:nvSpPr>
          <p:spPr>
            <a:xfrm flipH="false" flipV="false" rot="0">
              <a:off x="0" y="0"/>
              <a:ext cx="3843528" cy="1921764"/>
            </a:xfrm>
            <a:custGeom>
              <a:avLst/>
              <a:gdLst/>
              <a:ahLst/>
              <a:cxnLst/>
              <a:rect r="r" b="b" t="t" l="l"/>
              <a:pathLst>
                <a:path h="1921764" w="3843528">
                  <a:moveTo>
                    <a:pt x="0" y="0"/>
                  </a:moveTo>
                  <a:lnTo>
                    <a:pt x="3843528" y="0"/>
                  </a:lnTo>
                  <a:lnTo>
                    <a:pt x="3843528" y="1921764"/>
                  </a:lnTo>
                  <a:lnTo>
                    <a:pt x="0" y="1921764"/>
                  </a:lnTo>
                  <a:lnTo>
                    <a:pt x="0" y="0"/>
                  </a:lnTo>
                  <a:close/>
                </a:path>
              </a:pathLst>
            </a:custGeom>
            <a:blipFill>
              <a:blip r:embed="rId3"/>
              <a:stretch>
                <a:fillRect l="-107" t="0" r="-106" b="1"/>
              </a:stretch>
            </a:blipFill>
          </p:spPr>
        </p:sp>
      </p:grpSp>
      <p:grpSp>
        <p:nvGrpSpPr>
          <p:cNvPr name="Group 6" id="6"/>
          <p:cNvGrpSpPr/>
          <p:nvPr/>
        </p:nvGrpSpPr>
        <p:grpSpPr>
          <a:xfrm rot="0">
            <a:off x="796147" y="2292363"/>
            <a:ext cx="6588824" cy="1166774"/>
            <a:chOff x="0" y="0"/>
            <a:chExt cx="8785098" cy="1555699"/>
          </a:xfrm>
        </p:grpSpPr>
        <p:sp>
          <p:nvSpPr>
            <p:cNvPr name="Freeform 7" id="7"/>
            <p:cNvSpPr/>
            <p:nvPr/>
          </p:nvSpPr>
          <p:spPr>
            <a:xfrm flipH="false" flipV="false" rot="0">
              <a:off x="0" y="0"/>
              <a:ext cx="8785103" cy="1555695"/>
            </a:xfrm>
            <a:custGeom>
              <a:avLst/>
              <a:gdLst/>
              <a:ahLst/>
              <a:cxnLst/>
              <a:rect r="r" b="b" t="t" l="l"/>
              <a:pathLst>
                <a:path h="1555695" w="8785103">
                  <a:moveTo>
                    <a:pt x="0" y="0"/>
                  </a:moveTo>
                  <a:lnTo>
                    <a:pt x="8785103" y="0"/>
                  </a:lnTo>
                  <a:lnTo>
                    <a:pt x="8785103" y="1555695"/>
                  </a:lnTo>
                  <a:lnTo>
                    <a:pt x="0" y="1555695"/>
                  </a:lnTo>
                  <a:close/>
                </a:path>
              </a:pathLst>
            </a:custGeom>
            <a:blipFill>
              <a:blip r:embed="rId4">
                <a:alphaModFix amt="0"/>
              </a:blip>
              <a:stretch>
                <a:fillRect l="0" t="-60032" r="0" b="-60033"/>
              </a:stretch>
            </a:blipFill>
          </p:spPr>
        </p:sp>
        <p:sp>
          <p:nvSpPr>
            <p:cNvPr name="TextBox 8" id="8"/>
            <p:cNvSpPr txBox="true"/>
            <p:nvPr/>
          </p:nvSpPr>
          <p:spPr>
            <a:xfrm>
              <a:off x="0" y="0"/>
              <a:ext cx="8785098" cy="1555699"/>
            </a:xfrm>
            <a:prstGeom prst="rect">
              <a:avLst/>
            </a:prstGeom>
          </p:spPr>
          <p:txBody>
            <a:bodyPr anchor="ctr" rtlCol="false" tIns="0" lIns="0" bIns="0" rIns="0"/>
            <a:lstStyle/>
            <a:p>
              <a:pPr algn="l">
                <a:lnSpc>
                  <a:spcPts val="8646"/>
                </a:lnSpc>
              </a:pPr>
              <a:r>
                <a:rPr lang="en-US" sz="7205" b="true">
                  <a:solidFill>
                    <a:srgbClr val="FFFFFF"/>
                  </a:solidFill>
                  <a:latin typeface="Aptos Bold"/>
                  <a:ea typeface="Aptos Bold"/>
                  <a:cs typeface="Aptos Bold"/>
                  <a:sym typeface="Aptos Bold"/>
                </a:rPr>
                <a:t>SIWAR</a:t>
              </a:r>
            </a:p>
          </p:txBody>
        </p:sp>
      </p:grpSp>
      <p:grpSp>
        <p:nvGrpSpPr>
          <p:cNvPr name="Group 9" id="9"/>
          <p:cNvGrpSpPr/>
          <p:nvPr/>
        </p:nvGrpSpPr>
        <p:grpSpPr>
          <a:xfrm rot="0">
            <a:off x="851059" y="3500314"/>
            <a:ext cx="7481068" cy="1715843"/>
            <a:chOff x="0" y="0"/>
            <a:chExt cx="9974758" cy="2287791"/>
          </a:xfrm>
        </p:grpSpPr>
        <p:sp>
          <p:nvSpPr>
            <p:cNvPr name="Freeform 10" id="10"/>
            <p:cNvSpPr/>
            <p:nvPr/>
          </p:nvSpPr>
          <p:spPr>
            <a:xfrm flipH="false" flipV="false" rot="0">
              <a:off x="0" y="0"/>
              <a:ext cx="9974753" cy="2287787"/>
            </a:xfrm>
            <a:custGeom>
              <a:avLst/>
              <a:gdLst/>
              <a:ahLst/>
              <a:cxnLst/>
              <a:rect r="r" b="b" t="t" l="l"/>
              <a:pathLst>
                <a:path h="2287787" w="9974753">
                  <a:moveTo>
                    <a:pt x="0" y="0"/>
                  </a:moveTo>
                  <a:lnTo>
                    <a:pt x="9974753" y="0"/>
                  </a:lnTo>
                  <a:lnTo>
                    <a:pt x="9974753" y="2287787"/>
                  </a:lnTo>
                  <a:lnTo>
                    <a:pt x="0" y="2287787"/>
                  </a:lnTo>
                  <a:close/>
                </a:path>
              </a:pathLst>
            </a:custGeom>
            <a:blipFill>
              <a:blip r:embed="rId4">
                <a:alphaModFix amt="0"/>
              </a:blip>
              <a:stretch>
                <a:fillRect l="0" t="-34954" r="0" b="-34954"/>
              </a:stretch>
            </a:blipFill>
          </p:spPr>
        </p:sp>
        <p:sp>
          <p:nvSpPr>
            <p:cNvPr name="TextBox 11" id="11"/>
            <p:cNvSpPr txBox="true"/>
            <p:nvPr/>
          </p:nvSpPr>
          <p:spPr>
            <a:xfrm>
              <a:off x="0" y="0"/>
              <a:ext cx="9974758" cy="2287791"/>
            </a:xfrm>
            <a:prstGeom prst="rect">
              <a:avLst/>
            </a:prstGeom>
          </p:spPr>
          <p:txBody>
            <a:bodyPr anchor="ctr" rtlCol="false" tIns="0" lIns="0" bIns="0" rIns="0"/>
            <a:lstStyle/>
            <a:p>
              <a:pPr algn="l">
                <a:lnSpc>
                  <a:spcPts val="4683"/>
                </a:lnSpc>
              </a:pPr>
              <a:r>
                <a:rPr lang="en-US" sz="3903" b="true">
                  <a:solidFill>
                    <a:srgbClr val="FFFFFF"/>
                  </a:solidFill>
                  <a:latin typeface="Aptos Bold"/>
                  <a:ea typeface="Aptos Bold"/>
                  <a:cs typeface="Aptos Bold"/>
                  <a:sym typeface="Aptos Bold"/>
                </a:rPr>
                <a:t>Technology for a</a:t>
              </a:r>
            </a:p>
            <a:p>
              <a:pPr algn="l">
                <a:lnSpc>
                  <a:spcPts val="4683"/>
                </a:lnSpc>
              </a:pPr>
              <a:r>
                <a:rPr lang="en-US" sz="3903" b="true">
                  <a:solidFill>
                    <a:srgbClr val="FFFFFF"/>
                  </a:solidFill>
                  <a:latin typeface="Aptos Bold"/>
                  <a:ea typeface="Aptos Bold"/>
                  <a:cs typeface="Aptos Bold"/>
                  <a:sym typeface="Aptos Bold"/>
                </a:rPr>
                <a:t>Sustainable Generation</a:t>
              </a:r>
            </a:p>
          </p:txBody>
        </p:sp>
      </p:grpSp>
      <p:grpSp>
        <p:nvGrpSpPr>
          <p:cNvPr name="Group 12" id="12"/>
          <p:cNvGrpSpPr/>
          <p:nvPr/>
        </p:nvGrpSpPr>
        <p:grpSpPr>
          <a:xfrm rot="0">
            <a:off x="1882387" y="5588813"/>
            <a:ext cx="6491649" cy="1324420"/>
            <a:chOff x="0" y="0"/>
            <a:chExt cx="5058550" cy="1032040"/>
          </a:xfrm>
        </p:grpSpPr>
        <p:sp>
          <p:nvSpPr>
            <p:cNvPr name="Freeform 13" id="13"/>
            <p:cNvSpPr/>
            <p:nvPr/>
          </p:nvSpPr>
          <p:spPr>
            <a:xfrm flipH="false" flipV="false" rot="0">
              <a:off x="0" y="0"/>
              <a:ext cx="5058537" cy="1032002"/>
            </a:xfrm>
            <a:custGeom>
              <a:avLst/>
              <a:gdLst/>
              <a:ahLst/>
              <a:cxnLst/>
              <a:rect r="r" b="b" t="t" l="l"/>
              <a:pathLst>
                <a:path h="1032002" w="5058537">
                  <a:moveTo>
                    <a:pt x="0" y="150114"/>
                  </a:moveTo>
                  <a:cubicBezTo>
                    <a:pt x="0" y="67183"/>
                    <a:pt x="67183" y="0"/>
                    <a:pt x="150114" y="0"/>
                  </a:cubicBezTo>
                  <a:lnTo>
                    <a:pt x="4908423" y="0"/>
                  </a:lnTo>
                  <a:cubicBezTo>
                    <a:pt x="4991354" y="0"/>
                    <a:pt x="5058537" y="67183"/>
                    <a:pt x="5058537" y="150114"/>
                  </a:cubicBezTo>
                  <a:lnTo>
                    <a:pt x="5058537" y="881888"/>
                  </a:lnTo>
                  <a:cubicBezTo>
                    <a:pt x="5058537" y="964819"/>
                    <a:pt x="4991354" y="1032002"/>
                    <a:pt x="4908423" y="1032002"/>
                  </a:cubicBezTo>
                  <a:lnTo>
                    <a:pt x="150114" y="1032002"/>
                  </a:lnTo>
                  <a:cubicBezTo>
                    <a:pt x="67183" y="1032002"/>
                    <a:pt x="0" y="964819"/>
                    <a:pt x="0" y="881888"/>
                  </a:cubicBezTo>
                  <a:close/>
                </a:path>
              </a:pathLst>
            </a:custGeom>
            <a:solidFill>
              <a:srgbClr val="FFFFFF"/>
            </a:solidFill>
            <a:ln w="19065" cap="sq">
              <a:solidFill>
                <a:srgbClr val="FFFFFF"/>
              </a:solidFill>
              <a:prstDash val="solid"/>
              <a:miter/>
            </a:ln>
          </p:spPr>
        </p:sp>
      </p:grpSp>
      <p:grpSp>
        <p:nvGrpSpPr>
          <p:cNvPr name="Group 14" id="14"/>
          <p:cNvGrpSpPr/>
          <p:nvPr/>
        </p:nvGrpSpPr>
        <p:grpSpPr>
          <a:xfrm rot="0">
            <a:off x="8928606" y="5588813"/>
            <a:ext cx="6491649" cy="1324420"/>
            <a:chOff x="0" y="0"/>
            <a:chExt cx="5058550" cy="1032040"/>
          </a:xfrm>
        </p:grpSpPr>
        <p:sp>
          <p:nvSpPr>
            <p:cNvPr name="Freeform 15" id="15"/>
            <p:cNvSpPr/>
            <p:nvPr/>
          </p:nvSpPr>
          <p:spPr>
            <a:xfrm flipH="false" flipV="false" rot="0">
              <a:off x="0" y="0"/>
              <a:ext cx="5058537" cy="1032002"/>
            </a:xfrm>
            <a:custGeom>
              <a:avLst/>
              <a:gdLst/>
              <a:ahLst/>
              <a:cxnLst/>
              <a:rect r="r" b="b" t="t" l="l"/>
              <a:pathLst>
                <a:path h="1032002" w="5058537">
                  <a:moveTo>
                    <a:pt x="0" y="150114"/>
                  </a:moveTo>
                  <a:cubicBezTo>
                    <a:pt x="0" y="67183"/>
                    <a:pt x="67183" y="0"/>
                    <a:pt x="150114" y="0"/>
                  </a:cubicBezTo>
                  <a:lnTo>
                    <a:pt x="4908423" y="0"/>
                  </a:lnTo>
                  <a:cubicBezTo>
                    <a:pt x="4991354" y="0"/>
                    <a:pt x="5058537" y="67183"/>
                    <a:pt x="5058537" y="150114"/>
                  </a:cubicBezTo>
                  <a:lnTo>
                    <a:pt x="5058537" y="881888"/>
                  </a:lnTo>
                  <a:cubicBezTo>
                    <a:pt x="5058537" y="964819"/>
                    <a:pt x="4991354" y="1032002"/>
                    <a:pt x="4908423" y="1032002"/>
                  </a:cubicBezTo>
                  <a:lnTo>
                    <a:pt x="150114" y="1032002"/>
                  </a:lnTo>
                  <a:cubicBezTo>
                    <a:pt x="67183" y="1032002"/>
                    <a:pt x="0" y="964819"/>
                    <a:pt x="0" y="881888"/>
                  </a:cubicBezTo>
                  <a:close/>
                </a:path>
              </a:pathLst>
            </a:custGeom>
            <a:solidFill>
              <a:srgbClr val="FFFFFF"/>
            </a:solidFill>
            <a:ln w="19065" cap="sq">
              <a:solidFill>
                <a:srgbClr val="FFFFFF"/>
              </a:solidFill>
              <a:prstDash val="solid"/>
              <a:miter/>
            </a:ln>
          </p:spPr>
        </p:sp>
      </p:grpSp>
      <p:grpSp>
        <p:nvGrpSpPr>
          <p:cNvPr name="Group 16" id="16"/>
          <p:cNvGrpSpPr/>
          <p:nvPr/>
        </p:nvGrpSpPr>
        <p:grpSpPr>
          <a:xfrm rot="0">
            <a:off x="1882387" y="7467803"/>
            <a:ext cx="6491649" cy="1324420"/>
            <a:chOff x="0" y="0"/>
            <a:chExt cx="5058550" cy="1032040"/>
          </a:xfrm>
        </p:grpSpPr>
        <p:sp>
          <p:nvSpPr>
            <p:cNvPr name="Freeform 17" id="17"/>
            <p:cNvSpPr/>
            <p:nvPr/>
          </p:nvSpPr>
          <p:spPr>
            <a:xfrm flipH="false" flipV="false" rot="0">
              <a:off x="0" y="0"/>
              <a:ext cx="5058537" cy="1032002"/>
            </a:xfrm>
            <a:custGeom>
              <a:avLst/>
              <a:gdLst/>
              <a:ahLst/>
              <a:cxnLst/>
              <a:rect r="r" b="b" t="t" l="l"/>
              <a:pathLst>
                <a:path h="1032002" w="5058537">
                  <a:moveTo>
                    <a:pt x="0" y="150114"/>
                  </a:moveTo>
                  <a:cubicBezTo>
                    <a:pt x="0" y="67183"/>
                    <a:pt x="67183" y="0"/>
                    <a:pt x="150114" y="0"/>
                  </a:cubicBezTo>
                  <a:lnTo>
                    <a:pt x="4908423" y="0"/>
                  </a:lnTo>
                  <a:cubicBezTo>
                    <a:pt x="4991354" y="0"/>
                    <a:pt x="5058537" y="67183"/>
                    <a:pt x="5058537" y="150114"/>
                  </a:cubicBezTo>
                  <a:lnTo>
                    <a:pt x="5058537" y="881888"/>
                  </a:lnTo>
                  <a:cubicBezTo>
                    <a:pt x="5058537" y="964819"/>
                    <a:pt x="4991354" y="1032002"/>
                    <a:pt x="4908423" y="1032002"/>
                  </a:cubicBezTo>
                  <a:lnTo>
                    <a:pt x="150114" y="1032002"/>
                  </a:lnTo>
                  <a:cubicBezTo>
                    <a:pt x="67183" y="1032002"/>
                    <a:pt x="0" y="964819"/>
                    <a:pt x="0" y="881888"/>
                  </a:cubicBezTo>
                  <a:close/>
                </a:path>
              </a:pathLst>
            </a:custGeom>
            <a:solidFill>
              <a:srgbClr val="FFFFFF"/>
            </a:solidFill>
            <a:ln w="19065" cap="sq">
              <a:solidFill>
                <a:srgbClr val="FFFFFF"/>
              </a:solidFill>
              <a:prstDash val="solid"/>
              <a:miter/>
            </a:ln>
          </p:spPr>
        </p:sp>
      </p:grpSp>
      <p:grpSp>
        <p:nvGrpSpPr>
          <p:cNvPr name="Group 18" id="18"/>
          <p:cNvGrpSpPr/>
          <p:nvPr/>
        </p:nvGrpSpPr>
        <p:grpSpPr>
          <a:xfrm rot="0">
            <a:off x="8928606" y="7467803"/>
            <a:ext cx="6491649" cy="1324420"/>
            <a:chOff x="0" y="0"/>
            <a:chExt cx="5058550" cy="1032040"/>
          </a:xfrm>
        </p:grpSpPr>
        <p:sp>
          <p:nvSpPr>
            <p:cNvPr name="Freeform 19" id="19"/>
            <p:cNvSpPr/>
            <p:nvPr/>
          </p:nvSpPr>
          <p:spPr>
            <a:xfrm flipH="false" flipV="false" rot="0">
              <a:off x="0" y="0"/>
              <a:ext cx="5058537" cy="1032002"/>
            </a:xfrm>
            <a:custGeom>
              <a:avLst/>
              <a:gdLst/>
              <a:ahLst/>
              <a:cxnLst/>
              <a:rect r="r" b="b" t="t" l="l"/>
              <a:pathLst>
                <a:path h="1032002" w="5058537">
                  <a:moveTo>
                    <a:pt x="0" y="150114"/>
                  </a:moveTo>
                  <a:cubicBezTo>
                    <a:pt x="0" y="67183"/>
                    <a:pt x="67183" y="0"/>
                    <a:pt x="150114" y="0"/>
                  </a:cubicBezTo>
                  <a:lnTo>
                    <a:pt x="4908423" y="0"/>
                  </a:lnTo>
                  <a:cubicBezTo>
                    <a:pt x="4991354" y="0"/>
                    <a:pt x="5058537" y="67183"/>
                    <a:pt x="5058537" y="150114"/>
                  </a:cubicBezTo>
                  <a:lnTo>
                    <a:pt x="5058537" y="881888"/>
                  </a:lnTo>
                  <a:cubicBezTo>
                    <a:pt x="5058537" y="964819"/>
                    <a:pt x="4991354" y="1032002"/>
                    <a:pt x="4908423" y="1032002"/>
                  </a:cubicBezTo>
                  <a:lnTo>
                    <a:pt x="150114" y="1032002"/>
                  </a:lnTo>
                  <a:cubicBezTo>
                    <a:pt x="67183" y="1032002"/>
                    <a:pt x="0" y="964819"/>
                    <a:pt x="0" y="881888"/>
                  </a:cubicBezTo>
                  <a:close/>
                </a:path>
              </a:pathLst>
            </a:custGeom>
            <a:solidFill>
              <a:srgbClr val="FFFFFF"/>
            </a:solidFill>
            <a:ln w="19065" cap="sq">
              <a:solidFill>
                <a:srgbClr val="FFFFFF"/>
              </a:solidFill>
              <a:prstDash val="solid"/>
              <a:miter/>
            </a:ln>
          </p:spPr>
        </p:sp>
      </p:grpSp>
      <p:grpSp>
        <p:nvGrpSpPr>
          <p:cNvPr name="Group 20" id="20"/>
          <p:cNvGrpSpPr/>
          <p:nvPr/>
        </p:nvGrpSpPr>
        <p:grpSpPr>
          <a:xfrm rot="0">
            <a:off x="372446" y="9163698"/>
            <a:ext cx="3019882" cy="576522"/>
            <a:chOff x="0" y="0"/>
            <a:chExt cx="4026510" cy="768697"/>
          </a:xfrm>
        </p:grpSpPr>
        <p:sp>
          <p:nvSpPr>
            <p:cNvPr name="Freeform 21" id="21"/>
            <p:cNvSpPr/>
            <p:nvPr/>
          </p:nvSpPr>
          <p:spPr>
            <a:xfrm flipH="false" flipV="false" rot="0">
              <a:off x="0" y="0"/>
              <a:ext cx="4026535" cy="768735"/>
            </a:xfrm>
            <a:custGeom>
              <a:avLst/>
              <a:gdLst/>
              <a:ahLst/>
              <a:cxnLst/>
              <a:rect r="r" b="b" t="t" l="l"/>
              <a:pathLst>
                <a:path h="768735" w="4026535">
                  <a:moveTo>
                    <a:pt x="0" y="0"/>
                  </a:moveTo>
                  <a:lnTo>
                    <a:pt x="4026535" y="0"/>
                  </a:lnTo>
                  <a:lnTo>
                    <a:pt x="4026535" y="768735"/>
                  </a:lnTo>
                  <a:lnTo>
                    <a:pt x="0" y="768735"/>
                  </a:lnTo>
                  <a:close/>
                </a:path>
              </a:pathLst>
            </a:custGeom>
            <a:solidFill>
              <a:srgbClr val="416B4A"/>
            </a:solidFill>
            <a:ln cap="sq">
              <a:noFill/>
              <a:prstDash val="solid"/>
              <a:miter/>
            </a:ln>
          </p:spPr>
        </p:sp>
        <p:sp>
          <p:nvSpPr>
            <p:cNvPr name="TextBox 22" id="22"/>
            <p:cNvSpPr txBox="true"/>
            <p:nvPr/>
          </p:nvSpPr>
          <p:spPr>
            <a:xfrm>
              <a:off x="0" y="0"/>
              <a:ext cx="4026510" cy="768697"/>
            </a:xfrm>
            <a:prstGeom prst="rect">
              <a:avLst/>
            </a:prstGeom>
          </p:spPr>
          <p:txBody>
            <a:bodyPr anchor="ctr" rtlCol="false" tIns="50800" lIns="50800" bIns="50800" rIns="50800"/>
            <a:lstStyle/>
            <a:p>
              <a:pPr algn="ctr">
                <a:lnSpc>
                  <a:spcPts val="2701"/>
                </a:lnSpc>
              </a:pPr>
              <a:r>
                <a:rPr lang="en-US" sz="2251" b="true">
                  <a:solidFill>
                    <a:srgbClr val="FFFFFF"/>
                  </a:solidFill>
                  <a:latin typeface="Aptos Bold"/>
                  <a:ea typeface="Aptos Bold"/>
                  <a:cs typeface="Aptos Bold"/>
                  <a:sym typeface="Aptos Bold"/>
                </a:rPr>
                <a:t>PROJECT: SIWAR</a:t>
              </a:r>
            </a:p>
          </p:txBody>
        </p:sp>
      </p:grpSp>
      <p:sp>
        <p:nvSpPr>
          <p:cNvPr name="Freeform 23" id="23"/>
          <p:cNvSpPr/>
          <p:nvPr/>
        </p:nvSpPr>
        <p:spPr>
          <a:xfrm flipH="false" flipV="false" rot="1955417">
            <a:off x="13603704" y="527088"/>
            <a:ext cx="5205698" cy="5205698"/>
          </a:xfrm>
          <a:custGeom>
            <a:avLst/>
            <a:gdLst/>
            <a:ahLst/>
            <a:cxnLst/>
            <a:rect r="r" b="b" t="t" l="l"/>
            <a:pathLst>
              <a:path h="5205698" w="5205698">
                <a:moveTo>
                  <a:pt x="0" y="0"/>
                </a:moveTo>
                <a:lnTo>
                  <a:pt x="5205698" y="0"/>
                </a:lnTo>
                <a:lnTo>
                  <a:pt x="5205698" y="5205698"/>
                </a:lnTo>
                <a:lnTo>
                  <a:pt x="0" y="5205698"/>
                </a:lnTo>
                <a:lnTo>
                  <a:pt x="0" y="0"/>
                </a:lnTo>
                <a:close/>
              </a:path>
            </a:pathLst>
          </a:custGeom>
          <a:blipFill>
            <a:blip r:embed="rId5"/>
            <a:stretch>
              <a:fillRect l="0" t="0" r="0" b="0"/>
            </a:stretch>
          </a:blipFill>
        </p:spPr>
      </p:sp>
      <p:sp>
        <p:nvSpPr>
          <p:cNvPr name="TextBox 24" id="24"/>
          <p:cNvSpPr txBox="true"/>
          <p:nvPr/>
        </p:nvSpPr>
        <p:spPr>
          <a:xfrm rot="0">
            <a:off x="2322562" y="6042949"/>
            <a:ext cx="1219167" cy="323800"/>
          </a:xfrm>
          <a:prstGeom prst="rect">
            <a:avLst/>
          </a:prstGeom>
        </p:spPr>
        <p:txBody>
          <a:bodyPr anchor="t" rtlCol="false" tIns="0" lIns="0" bIns="0" rIns="0">
            <a:spAutoFit/>
          </a:bodyPr>
          <a:lstStyle/>
          <a:p>
            <a:pPr algn="l">
              <a:lnSpc>
                <a:spcPts val="2511"/>
              </a:lnSpc>
            </a:pPr>
            <a:r>
              <a:rPr lang="en-US" sz="2092" b="true">
                <a:solidFill>
                  <a:srgbClr val="1E1E1E"/>
                </a:solidFill>
                <a:latin typeface="Aptos Bold"/>
                <a:ea typeface="Aptos Bold"/>
                <a:cs typeface="Aptos Bold"/>
                <a:sym typeface="Aptos Bold"/>
              </a:rPr>
              <a:t>REGION:</a:t>
            </a:r>
          </a:p>
        </p:txBody>
      </p:sp>
      <p:sp>
        <p:nvSpPr>
          <p:cNvPr name="TextBox 25" id="25"/>
          <p:cNvSpPr txBox="true"/>
          <p:nvPr/>
        </p:nvSpPr>
        <p:spPr>
          <a:xfrm rot="0">
            <a:off x="3614369" y="5982018"/>
            <a:ext cx="4037652" cy="742900"/>
          </a:xfrm>
          <a:prstGeom prst="rect">
            <a:avLst/>
          </a:prstGeom>
        </p:spPr>
        <p:txBody>
          <a:bodyPr anchor="t" rtlCol="false" tIns="0" lIns="0" bIns="0" rIns="0">
            <a:spAutoFit/>
          </a:bodyPr>
          <a:lstStyle/>
          <a:p>
            <a:pPr algn="l">
              <a:lnSpc>
                <a:spcPts val="2942"/>
              </a:lnSpc>
            </a:pPr>
            <a:r>
              <a:rPr lang="en-US" sz="2452" b="true">
                <a:solidFill>
                  <a:srgbClr val="1E1E1E"/>
                </a:solidFill>
                <a:latin typeface="Aptos Bold"/>
                <a:ea typeface="Aptos Bold"/>
                <a:cs typeface="Aptos Bold"/>
                <a:sym typeface="Aptos Bold"/>
              </a:rPr>
              <a:t>Middle East and North Africa (MENA)</a:t>
            </a:r>
          </a:p>
        </p:txBody>
      </p:sp>
      <p:sp>
        <p:nvSpPr>
          <p:cNvPr name="TextBox 26" id="26"/>
          <p:cNvSpPr txBox="true"/>
          <p:nvPr/>
        </p:nvSpPr>
        <p:spPr>
          <a:xfrm rot="0">
            <a:off x="9368781" y="6042949"/>
            <a:ext cx="1594965" cy="323800"/>
          </a:xfrm>
          <a:prstGeom prst="rect">
            <a:avLst/>
          </a:prstGeom>
        </p:spPr>
        <p:txBody>
          <a:bodyPr anchor="t" rtlCol="false" tIns="0" lIns="0" bIns="0" rIns="0">
            <a:spAutoFit/>
          </a:bodyPr>
          <a:lstStyle/>
          <a:p>
            <a:pPr algn="l">
              <a:lnSpc>
                <a:spcPts val="2511"/>
              </a:lnSpc>
            </a:pPr>
            <a:r>
              <a:rPr lang="en-US" sz="2092" b="true">
                <a:solidFill>
                  <a:srgbClr val="1E1E1E"/>
                </a:solidFill>
                <a:latin typeface="Aptos Bold"/>
                <a:ea typeface="Aptos Bold"/>
                <a:cs typeface="Aptos Bold"/>
                <a:sym typeface="Aptos Bold"/>
              </a:rPr>
              <a:t>YOUR NAME:</a:t>
            </a:r>
          </a:p>
        </p:txBody>
      </p:sp>
      <p:sp>
        <p:nvSpPr>
          <p:cNvPr name="TextBox 27" id="27"/>
          <p:cNvSpPr txBox="true"/>
          <p:nvPr/>
        </p:nvSpPr>
        <p:spPr>
          <a:xfrm rot="0">
            <a:off x="11130328" y="5982018"/>
            <a:ext cx="3333043" cy="371450"/>
          </a:xfrm>
          <a:prstGeom prst="rect">
            <a:avLst/>
          </a:prstGeom>
        </p:spPr>
        <p:txBody>
          <a:bodyPr anchor="t" rtlCol="false" tIns="0" lIns="0" bIns="0" rIns="0">
            <a:spAutoFit/>
          </a:bodyPr>
          <a:lstStyle/>
          <a:p>
            <a:pPr algn="l">
              <a:lnSpc>
                <a:spcPts val="2942"/>
              </a:lnSpc>
            </a:pPr>
            <a:r>
              <a:rPr lang="en-US" sz="2452" b="true">
                <a:solidFill>
                  <a:srgbClr val="1E1E1E"/>
                </a:solidFill>
                <a:latin typeface="Aptos Bold"/>
                <a:ea typeface="Aptos Bold"/>
                <a:cs typeface="Aptos Bold"/>
                <a:sym typeface="Aptos Bold"/>
              </a:rPr>
              <a:t>Faisal Alqarni</a:t>
            </a:r>
          </a:p>
        </p:txBody>
      </p:sp>
      <p:sp>
        <p:nvSpPr>
          <p:cNvPr name="TextBox 28" id="28"/>
          <p:cNvSpPr txBox="true"/>
          <p:nvPr/>
        </p:nvSpPr>
        <p:spPr>
          <a:xfrm rot="0">
            <a:off x="2322562" y="7921938"/>
            <a:ext cx="1313125" cy="323800"/>
          </a:xfrm>
          <a:prstGeom prst="rect">
            <a:avLst/>
          </a:prstGeom>
        </p:spPr>
        <p:txBody>
          <a:bodyPr anchor="t" rtlCol="false" tIns="0" lIns="0" bIns="0" rIns="0">
            <a:spAutoFit/>
          </a:bodyPr>
          <a:lstStyle/>
          <a:p>
            <a:pPr algn="l">
              <a:lnSpc>
                <a:spcPts val="2511"/>
              </a:lnSpc>
            </a:pPr>
            <a:r>
              <a:rPr lang="en-US" sz="2092" b="true">
                <a:solidFill>
                  <a:srgbClr val="1E1E1E"/>
                </a:solidFill>
                <a:latin typeface="Aptos Bold"/>
                <a:ea typeface="Aptos Bold"/>
                <a:cs typeface="Aptos Bold"/>
                <a:sym typeface="Aptos Bold"/>
              </a:rPr>
              <a:t>COUNTRY:</a:t>
            </a:r>
          </a:p>
        </p:txBody>
      </p:sp>
      <p:sp>
        <p:nvSpPr>
          <p:cNvPr name="TextBox 29" id="29"/>
          <p:cNvSpPr txBox="true"/>
          <p:nvPr/>
        </p:nvSpPr>
        <p:spPr>
          <a:xfrm rot="0">
            <a:off x="3731812" y="7861007"/>
            <a:ext cx="3638369" cy="371450"/>
          </a:xfrm>
          <a:prstGeom prst="rect">
            <a:avLst/>
          </a:prstGeom>
        </p:spPr>
        <p:txBody>
          <a:bodyPr anchor="t" rtlCol="false" tIns="0" lIns="0" bIns="0" rIns="0">
            <a:spAutoFit/>
          </a:bodyPr>
          <a:lstStyle/>
          <a:p>
            <a:pPr algn="l">
              <a:lnSpc>
                <a:spcPts val="2942"/>
              </a:lnSpc>
            </a:pPr>
            <a:r>
              <a:rPr lang="en-US" sz="2452" b="true">
                <a:solidFill>
                  <a:srgbClr val="1E1E1E"/>
                </a:solidFill>
                <a:latin typeface="Aptos Bold"/>
                <a:ea typeface="Aptos Bold"/>
                <a:cs typeface="Aptos Bold"/>
                <a:sym typeface="Aptos Bold"/>
              </a:rPr>
              <a:t>Kingdom of Saudi Arabia</a:t>
            </a:r>
          </a:p>
        </p:txBody>
      </p:sp>
      <p:sp>
        <p:nvSpPr>
          <p:cNvPr name="TextBox 30" id="30"/>
          <p:cNvSpPr txBox="true"/>
          <p:nvPr/>
        </p:nvSpPr>
        <p:spPr>
          <a:xfrm rot="0">
            <a:off x="9368781" y="7921938"/>
            <a:ext cx="1759379" cy="323800"/>
          </a:xfrm>
          <a:prstGeom prst="rect">
            <a:avLst/>
          </a:prstGeom>
        </p:spPr>
        <p:txBody>
          <a:bodyPr anchor="t" rtlCol="false" tIns="0" lIns="0" bIns="0" rIns="0">
            <a:spAutoFit/>
          </a:bodyPr>
          <a:lstStyle/>
          <a:p>
            <a:pPr algn="l">
              <a:lnSpc>
                <a:spcPts val="2511"/>
              </a:lnSpc>
            </a:pPr>
            <a:r>
              <a:rPr lang="en-US" sz="2092" b="true">
                <a:solidFill>
                  <a:srgbClr val="1E1E1E"/>
                </a:solidFill>
                <a:latin typeface="Aptos Bold"/>
                <a:ea typeface="Aptos Bold"/>
                <a:cs typeface="Aptos Bold"/>
                <a:sym typeface="Aptos Bold"/>
              </a:rPr>
              <a:t>NOMINATION:</a:t>
            </a:r>
          </a:p>
        </p:txBody>
      </p:sp>
      <p:sp>
        <p:nvSpPr>
          <p:cNvPr name="TextBox 31" id="31"/>
          <p:cNvSpPr txBox="true"/>
          <p:nvPr/>
        </p:nvSpPr>
        <p:spPr>
          <a:xfrm rot="0">
            <a:off x="11271256" y="7861007"/>
            <a:ext cx="3145144" cy="371450"/>
          </a:xfrm>
          <a:prstGeom prst="rect">
            <a:avLst/>
          </a:prstGeom>
        </p:spPr>
        <p:txBody>
          <a:bodyPr anchor="t" rtlCol="false" tIns="0" lIns="0" bIns="0" rIns="0">
            <a:spAutoFit/>
          </a:bodyPr>
          <a:lstStyle/>
          <a:p>
            <a:pPr algn="l">
              <a:lnSpc>
                <a:spcPts val="2942"/>
              </a:lnSpc>
            </a:pPr>
            <a:r>
              <a:rPr lang="en-US" sz="2452" b="true">
                <a:solidFill>
                  <a:srgbClr val="1E1E1E"/>
                </a:solidFill>
                <a:latin typeface="Aptos Bold"/>
                <a:ea typeface="Aptos Bold"/>
                <a:cs typeface="Aptos Bold"/>
                <a:sym typeface="Aptos Bold"/>
              </a:rPr>
              <a:t>Sustainability</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36F3B"/>
        </a:solidFill>
      </p:bgPr>
    </p:bg>
    <p:spTree>
      <p:nvGrpSpPr>
        <p:cNvPr id="1" name=""/>
        <p:cNvGrpSpPr/>
        <p:nvPr/>
      </p:nvGrpSpPr>
      <p:grpSpPr>
        <a:xfrm>
          <a:off x="0" y="0"/>
          <a:ext cx="0" cy="0"/>
          <a:chOff x="0" y="0"/>
          <a:chExt cx="0" cy="0"/>
        </a:xfrm>
      </p:grpSpPr>
      <p:grpSp>
        <p:nvGrpSpPr>
          <p:cNvPr name="Group 2" id="2"/>
          <p:cNvGrpSpPr/>
          <p:nvPr/>
        </p:nvGrpSpPr>
        <p:grpSpPr>
          <a:xfrm rot="0">
            <a:off x="-9535" y="-9535"/>
            <a:ext cx="18320909" cy="10314108"/>
            <a:chOff x="0" y="0"/>
            <a:chExt cx="24427878" cy="13752144"/>
          </a:xfrm>
        </p:grpSpPr>
        <p:sp>
          <p:nvSpPr>
            <p:cNvPr name="Freeform 3" id="3"/>
            <p:cNvSpPr/>
            <p:nvPr/>
          </p:nvSpPr>
          <p:spPr>
            <a:xfrm flipH="false" flipV="false" rot="0">
              <a:off x="0" y="0"/>
              <a:ext cx="24427814" cy="13752195"/>
            </a:xfrm>
            <a:custGeom>
              <a:avLst/>
              <a:gdLst/>
              <a:ahLst/>
              <a:cxnLst/>
              <a:rect r="r" b="b" t="t" l="l"/>
              <a:pathLst>
                <a:path h="13752195" w="24427814">
                  <a:moveTo>
                    <a:pt x="0" y="0"/>
                  </a:moveTo>
                  <a:lnTo>
                    <a:pt x="24427814" y="0"/>
                  </a:lnTo>
                  <a:lnTo>
                    <a:pt x="24427814" y="13752195"/>
                  </a:lnTo>
                  <a:lnTo>
                    <a:pt x="0" y="13752195"/>
                  </a:lnTo>
                  <a:close/>
                </a:path>
              </a:pathLst>
            </a:custGeom>
            <a:solidFill>
              <a:srgbClr val="FFFFFF"/>
            </a:solidFill>
            <a:ln w="19065" cap="sq">
              <a:solidFill>
                <a:srgbClr val="FFFFFF"/>
              </a:solidFill>
              <a:prstDash val="solid"/>
              <a:miter/>
            </a:ln>
          </p:spPr>
        </p:sp>
      </p:grpSp>
      <p:grpSp>
        <p:nvGrpSpPr>
          <p:cNvPr name="Group 4" id="4"/>
          <p:cNvGrpSpPr/>
          <p:nvPr/>
        </p:nvGrpSpPr>
        <p:grpSpPr>
          <a:xfrm rot="0">
            <a:off x="-9535" y="-9535"/>
            <a:ext cx="266148" cy="10314108"/>
            <a:chOff x="0" y="0"/>
            <a:chExt cx="354863" cy="13752144"/>
          </a:xfrm>
        </p:grpSpPr>
        <p:sp>
          <p:nvSpPr>
            <p:cNvPr name="Freeform 5" id="5"/>
            <p:cNvSpPr/>
            <p:nvPr/>
          </p:nvSpPr>
          <p:spPr>
            <a:xfrm flipH="false" flipV="false" rot="0">
              <a:off x="0" y="0"/>
              <a:ext cx="354838" cy="13752195"/>
            </a:xfrm>
            <a:custGeom>
              <a:avLst/>
              <a:gdLst/>
              <a:ahLst/>
              <a:cxnLst/>
              <a:rect r="r" b="b" t="t" l="l"/>
              <a:pathLst>
                <a:path h="13752195" w="354838">
                  <a:moveTo>
                    <a:pt x="0" y="0"/>
                  </a:moveTo>
                  <a:lnTo>
                    <a:pt x="354838" y="0"/>
                  </a:lnTo>
                  <a:lnTo>
                    <a:pt x="354838" y="13752195"/>
                  </a:lnTo>
                  <a:lnTo>
                    <a:pt x="0" y="13752195"/>
                  </a:lnTo>
                  <a:close/>
                </a:path>
              </a:pathLst>
            </a:custGeom>
            <a:solidFill>
              <a:srgbClr val="F36F3B"/>
            </a:solidFill>
            <a:ln w="19065" cap="sq">
              <a:solidFill>
                <a:srgbClr val="F36F3B"/>
              </a:solidFill>
              <a:prstDash val="solid"/>
              <a:miter/>
            </a:ln>
          </p:spPr>
        </p:sp>
      </p:grpSp>
      <p:grpSp>
        <p:nvGrpSpPr>
          <p:cNvPr name="Group 6" id="6"/>
          <p:cNvGrpSpPr/>
          <p:nvPr/>
        </p:nvGrpSpPr>
        <p:grpSpPr>
          <a:xfrm rot="0">
            <a:off x="237544" y="-9535"/>
            <a:ext cx="128883" cy="10314108"/>
            <a:chOff x="0" y="0"/>
            <a:chExt cx="171844" cy="13752144"/>
          </a:xfrm>
        </p:grpSpPr>
        <p:sp>
          <p:nvSpPr>
            <p:cNvPr name="Freeform 7" id="7"/>
            <p:cNvSpPr/>
            <p:nvPr/>
          </p:nvSpPr>
          <p:spPr>
            <a:xfrm flipH="false" flipV="false" rot="0">
              <a:off x="0" y="0"/>
              <a:ext cx="171831" cy="13752195"/>
            </a:xfrm>
            <a:custGeom>
              <a:avLst/>
              <a:gdLst/>
              <a:ahLst/>
              <a:cxnLst/>
              <a:rect r="r" b="b" t="t" l="l"/>
              <a:pathLst>
                <a:path h="13752195" w="171831">
                  <a:moveTo>
                    <a:pt x="0" y="0"/>
                  </a:moveTo>
                  <a:lnTo>
                    <a:pt x="171831" y="0"/>
                  </a:lnTo>
                  <a:lnTo>
                    <a:pt x="171831" y="13752195"/>
                  </a:lnTo>
                  <a:lnTo>
                    <a:pt x="0" y="13752195"/>
                  </a:lnTo>
                  <a:close/>
                </a:path>
              </a:pathLst>
            </a:custGeom>
            <a:solidFill>
              <a:srgbClr val="FFD943"/>
            </a:solidFill>
            <a:ln w="19065" cap="sq">
              <a:solidFill>
                <a:srgbClr val="FFD943"/>
              </a:solidFill>
              <a:prstDash val="solid"/>
              <a:miter/>
            </a:ln>
          </p:spPr>
        </p:sp>
      </p:grpSp>
      <p:grpSp>
        <p:nvGrpSpPr>
          <p:cNvPr name="Group 8" id="8"/>
          <p:cNvGrpSpPr/>
          <p:nvPr/>
        </p:nvGrpSpPr>
        <p:grpSpPr>
          <a:xfrm rot="0">
            <a:off x="16019088" y="301990"/>
            <a:ext cx="1441304" cy="713794"/>
            <a:chOff x="0" y="0"/>
            <a:chExt cx="1921739" cy="951725"/>
          </a:xfrm>
        </p:grpSpPr>
        <p:sp>
          <p:nvSpPr>
            <p:cNvPr name="Freeform 9" id="9" descr="/mnt/data/ppt_media/image1.png"/>
            <p:cNvSpPr/>
            <p:nvPr/>
          </p:nvSpPr>
          <p:spPr>
            <a:xfrm flipH="false" flipV="false" rot="0">
              <a:off x="0" y="0"/>
              <a:ext cx="1921764" cy="951738"/>
            </a:xfrm>
            <a:custGeom>
              <a:avLst/>
              <a:gdLst/>
              <a:ahLst/>
              <a:cxnLst/>
              <a:rect r="r" b="b" t="t" l="l"/>
              <a:pathLst>
                <a:path h="951738" w="1921764">
                  <a:moveTo>
                    <a:pt x="0" y="0"/>
                  </a:moveTo>
                  <a:lnTo>
                    <a:pt x="1921764" y="0"/>
                  </a:lnTo>
                  <a:lnTo>
                    <a:pt x="1921764" y="951738"/>
                  </a:lnTo>
                  <a:lnTo>
                    <a:pt x="0" y="951738"/>
                  </a:lnTo>
                  <a:lnTo>
                    <a:pt x="0" y="0"/>
                  </a:lnTo>
                  <a:close/>
                </a:path>
              </a:pathLst>
            </a:custGeom>
            <a:blipFill>
              <a:blip r:embed="rId3"/>
              <a:stretch>
                <a:fillRect l="0" t="-372" r="1" b="-369"/>
              </a:stretch>
            </a:blipFill>
          </p:spPr>
        </p:sp>
      </p:grpSp>
      <p:grpSp>
        <p:nvGrpSpPr>
          <p:cNvPr name="Group 10" id="10"/>
          <p:cNvGrpSpPr/>
          <p:nvPr/>
        </p:nvGrpSpPr>
        <p:grpSpPr>
          <a:xfrm rot="0">
            <a:off x="645157" y="9540069"/>
            <a:ext cx="617706" cy="378892"/>
            <a:chOff x="0" y="0"/>
            <a:chExt cx="823608" cy="505189"/>
          </a:xfrm>
        </p:grpSpPr>
        <p:sp>
          <p:nvSpPr>
            <p:cNvPr name="Freeform 11" id="11"/>
            <p:cNvSpPr/>
            <p:nvPr/>
          </p:nvSpPr>
          <p:spPr>
            <a:xfrm flipH="false" flipV="false" rot="0">
              <a:off x="0" y="0"/>
              <a:ext cx="823603" cy="505192"/>
            </a:xfrm>
            <a:custGeom>
              <a:avLst/>
              <a:gdLst/>
              <a:ahLst/>
              <a:cxnLst/>
              <a:rect r="r" b="b" t="t" l="l"/>
              <a:pathLst>
                <a:path h="505192" w="823603">
                  <a:moveTo>
                    <a:pt x="0" y="0"/>
                  </a:moveTo>
                  <a:lnTo>
                    <a:pt x="823603" y="0"/>
                  </a:lnTo>
                  <a:lnTo>
                    <a:pt x="823603" y="505192"/>
                  </a:lnTo>
                  <a:lnTo>
                    <a:pt x="0" y="505192"/>
                  </a:lnTo>
                  <a:close/>
                </a:path>
              </a:pathLst>
            </a:custGeom>
            <a:blipFill>
              <a:blip r:embed="rId4">
                <a:alphaModFix amt="0"/>
              </a:blip>
              <a:stretch>
                <a:fillRect l="-1320" t="0" r="-1321" b="34789"/>
              </a:stretch>
            </a:blipFill>
          </p:spPr>
        </p:sp>
        <p:sp>
          <p:nvSpPr>
            <p:cNvPr name="TextBox 12" id="12"/>
            <p:cNvSpPr txBox="true"/>
            <p:nvPr/>
          </p:nvSpPr>
          <p:spPr>
            <a:xfrm>
              <a:off x="0" y="-9525"/>
              <a:ext cx="823608" cy="514714"/>
            </a:xfrm>
            <a:prstGeom prst="rect">
              <a:avLst/>
            </a:prstGeom>
          </p:spPr>
          <p:txBody>
            <a:bodyPr anchor="ctr" rtlCol="false" tIns="0" lIns="0" bIns="0" rIns="0"/>
            <a:lstStyle/>
            <a:p>
              <a:pPr algn="l">
                <a:lnSpc>
                  <a:spcPts val="2400"/>
                </a:lnSpc>
              </a:pPr>
              <a:r>
                <a:rPr lang="en-US" sz="2000" b="true">
                  <a:solidFill>
                    <a:srgbClr val="F36F3B"/>
                  </a:solidFill>
                  <a:latin typeface="Aptos Bold"/>
                  <a:ea typeface="Aptos Bold"/>
                  <a:cs typeface="Aptos Bold"/>
                  <a:sym typeface="Aptos Bold"/>
                </a:rPr>
                <a:t>02</a:t>
              </a:r>
            </a:p>
          </p:txBody>
        </p:sp>
      </p:grpSp>
      <p:grpSp>
        <p:nvGrpSpPr>
          <p:cNvPr name="Group 13" id="13"/>
          <p:cNvGrpSpPr/>
          <p:nvPr/>
        </p:nvGrpSpPr>
        <p:grpSpPr>
          <a:xfrm rot="0">
            <a:off x="576520" y="576520"/>
            <a:ext cx="9608706" cy="713794"/>
            <a:chOff x="0" y="0"/>
            <a:chExt cx="12811608" cy="951725"/>
          </a:xfrm>
        </p:grpSpPr>
        <p:sp>
          <p:nvSpPr>
            <p:cNvPr name="Freeform 14" id="14"/>
            <p:cNvSpPr/>
            <p:nvPr/>
          </p:nvSpPr>
          <p:spPr>
            <a:xfrm flipH="false" flipV="false" rot="0">
              <a:off x="0" y="0"/>
              <a:ext cx="12811609" cy="951720"/>
            </a:xfrm>
            <a:custGeom>
              <a:avLst/>
              <a:gdLst/>
              <a:ahLst/>
              <a:cxnLst/>
              <a:rect r="r" b="b" t="t" l="l"/>
              <a:pathLst>
                <a:path h="951720" w="12811609">
                  <a:moveTo>
                    <a:pt x="0" y="0"/>
                  </a:moveTo>
                  <a:lnTo>
                    <a:pt x="12811609" y="0"/>
                  </a:lnTo>
                  <a:lnTo>
                    <a:pt x="12811609" y="951720"/>
                  </a:lnTo>
                  <a:lnTo>
                    <a:pt x="0" y="951720"/>
                  </a:lnTo>
                  <a:close/>
                </a:path>
              </a:pathLst>
            </a:custGeom>
            <a:blipFill>
              <a:blip r:embed="rId4">
                <a:alphaModFix amt="0"/>
              </a:blip>
              <a:stretch>
                <a:fillRect l="0" t="-212298" r="0" b="-212298"/>
              </a:stretch>
            </a:blipFill>
          </p:spPr>
        </p:sp>
        <p:sp>
          <p:nvSpPr>
            <p:cNvPr name="TextBox 15" id="15"/>
            <p:cNvSpPr txBox="true"/>
            <p:nvPr/>
          </p:nvSpPr>
          <p:spPr>
            <a:xfrm>
              <a:off x="0" y="0"/>
              <a:ext cx="12811608" cy="951725"/>
            </a:xfrm>
            <a:prstGeom prst="rect">
              <a:avLst/>
            </a:prstGeom>
          </p:spPr>
          <p:txBody>
            <a:bodyPr anchor="ctr" rtlCol="false" tIns="0" lIns="0" bIns="0" rIns="0"/>
            <a:lstStyle/>
            <a:p>
              <a:pPr algn="l">
                <a:lnSpc>
                  <a:spcPts val="5404"/>
                </a:lnSpc>
              </a:pPr>
              <a:r>
                <a:rPr lang="en-US" sz="4503" b="true">
                  <a:solidFill>
                    <a:srgbClr val="F36F3B"/>
                  </a:solidFill>
                  <a:latin typeface="Aptos Bold"/>
                  <a:ea typeface="Aptos Bold"/>
                  <a:cs typeface="Aptos Bold"/>
                  <a:sym typeface="Aptos Bold"/>
                </a:rPr>
                <a:t>Problem</a:t>
              </a:r>
            </a:p>
          </p:txBody>
        </p:sp>
      </p:grpSp>
      <p:grpSp>
        <p:nvGrpSpPr>
          <p:cNvPr name="Group 16" id="16"/>
          <p:cNvGrpSpPr/>
          <p:nvPr/>
        </p:nvGrpSpPr>
        <p:grpSpPr>
          <a:xfrm rot="0">
            <a:off x="566995" y="1418044"/>
            <a:ext cx="636765" cy="60246"/>
            <a:chOff x="0" y="0"/>
            <a:chExt cx="849020" cy="80328"/>
          </a:xfrm>
        </p:grpSpPr>
        <p:sp>
          <p:nvSpPr>
            <p:cNvPr name="Freeform 17" id="17"/>
            <p:cNvSpPr/>
            <p:nvPr/>
          </p:nvSpPr>
          <p:spPr>
            <a:xfrm flipH="false" flipV="false" rot="0">
              <a:off x="0" y="0"/>
              <a:ext cx="848995" cy="80264"/>
            </a:xfrm>
            <a:custGeom>
              <a:avLst/>
              <a:gdLst/>
              <a:ahLst/>
              <a:cxnLst/>
              <a:rect r="r" b="b" t="t" l="l"/>
              <a:pathLst>
                <a:path h="80264" w="848995">
                  <a:moveTo>
                    <a:pt x="0" y="0"/>
                  </a:moveTo>
                  <a:lnTo>
                    <a:pt x="848995" y="0"/>
                  </a:lnTo>
                  <a:lnTo>
                    <a:pt x="848995" y="80264"/>
                  </a:lnTo>
                  <a:lnTo>
                    <a:pt x="0" y="80264"/>
                  </a:lnTo>
                  <a:close/>
                </a:path>
              </a:pathLst>
            </a:custGeom>
            <a:solidFill>
              <a:srgbClr val="F36F3B"/>
            </a:solidFill>
            <a:ln w="19065" cap="sq">
              <a:solidFill>
                <a:srgbClr val="F36F3B"/>
              </a:solidFill>
              <a:prstDash val="solid"/>
              <a:miter/>
            </a:ln>
          </p:spPr>
        </p:sp>
      </p:grpSp>
      <p:sp>
        <p:nvSpPr>
          <p:cNvPr name="TextBox 18" id="18"/>
          <p:cNvSpPr txBox="true"/>
          <p:nvPr/>
        </p:nvSpPr>
        <p:spPr>
          <a:xfrm rot="0">
            <a:off x="892873" y="1620393"/>
            <a:ext cx="8097498" cy="616429"/>
          </a:xfrm>
          <a:prstGeom prst="rect">
            <a:avLst/>
          </a:prstGeom>
        </p:spPr>
        <p:txBody>
          <a:bodyPr anchor="t" rtlCol="false" tIns="0" lIns="0" bIns="0" rIns="0">
            <a:spAutoFit/>
          </a:bodyPr>
          <a:lstStyle/>
          <a:p>
            <a:pPr algn="l">
              <a:lnSpc>
                <a:spcPts val="3152"/>
              </a:lnSpc>
            </a:pPr>
            <a:r>
              <a:rPr lang="en-US" sz="2627" b="true">
                <a:solidFill>
                  <a:srgbClr val="1E1E1E"/>
                </a:solidFill>
                <a:latin typeface="Aptos Bold"/>
                <a:ea typeface="Aptos Bold"/>
                <a:cs typeface="Aptos Bold"/>
                <a:sym typeface="Aptos Bold"/>
              </a:rPr>
              <a:t>Bridging the Gap Between Environmental Awareness and Action</a:t>
            </a:r>
          </a:p>
        </p:txBody>
      </p:sp>
      <p:sp>
        <p:nvSpPr>
          <p:cNvPr name="TextBox 19" id="19"/>
          <p:cNvSpPr txBox="true"/>
          <p:nvPr/>
        </p:nvSpPr>
        <p:spPr>
          <a:xfrm rot="0">
            <a:off x="892874" y="2512628"/>
            <a:ext cx="7822959" cy="4401096"/>
          </a:xfrm>
          <a:prstGeom prst="rect">
            <a:avLst/>
          </a:prstGeom>
        </p:spPr>
        <p:txBody>
          <a:bodyPr anchor="t" rtlCol="false" tIns="0" lIns="0" bIns="0" rIns="0">
            <a:spAutoFit/>
          </a:bodyPr>
          <a:lstStyle/>
          <a:p>
            <a:pPr algn="l">
              <a:lnSpc>
                <a:spcPts val="3157"/>
              </a:lnSpc>
            </a:pPr>
            <a:r>
              <a:rPr lang="en-US" sz="2631">
                <a:solidFill>
                  <a:srgbClr val="5D5D5D"/>
                </a:solidFill>
                <a:latin typeface="Aptos"/>
                <a:ea typeface="Aptos"/>
                <a:cs typeface="Aptos"/>
                <a:sym typeface="Aptos"/>
              </a:rPr>
              <a:t>Despite the growing global focus on sustainability and climate action, a significant gap remains between environmental awareness and real-life sustainable behavior, particularly among youth. Young people are highly connected to technology and digital platforms, yet environmental information is often technical, fragmented, or disconnected from their daily lives. In Saudi Arabia, empowering this generation is essential to transform knowledge into participation, responsible behavior, volunteering, and long-term environmental impact.</a:t>
            </a:r>
          </a:p>
        </p:txBody>
      </p:sp>
      <p:grpSp>
        <p:nvGrpSpPr>
          <p:cNvPr name="Group 20" id="20"/>
          <p:cNvGrpSpPr/>
          <p:nvPr/>
        </p:nvGrpSpPr>
        <p:grpSpPr>
          <a:xfrm rot="0">
            <a:off x="9150920" y="1697660"/>
            <a:ext cx="1250517" cy="930304"/>
            <a:chOff x="0" y="0"/>
            <a:chExt cx="1215072" cy="903935"/>
          </a:xfrm>
        </p:grpSpPr>
        <p:sp>
          <p:nvSpPr>
            <p:cNvPr name="Freeform 21" id="21"/>
            <p:cNvSpPr/>
            <p:nvPr/>
          </p:nvSpPr>
          <p:spPr>
            <a:xfrm flipH="false" flipV="false" rot="0">
              <a:off x="0" y="0"/>
              <a:ext cx="1215009" cy="903986"/>
            </a:xfrm>
            <a:custGeom>
              <a:avLst/>
              <a:gdLst/>
              <a:ahLst/>
              <a:cxnLst/>
              <a:rect r="r" b="b" t="t" l="l"/>
              <a:pathLst>
                <a:path h="903986" w="1215009">
                  <a:moveTo>
                    <a:pt x="0" y="0"/>
                  </a:moveTo>
                  <a:lnTo>
                    <a:pt x="763143" y="0"/>
                  </a:lnTo>
                  <a:lnTo>
                    <a:pt x="1215009" y="451993"/>
                  </a:lnTo>
                  <a:lnTo>
                    <a:pt x="763143" y="903986"/>
                  </a:lnTo>
                  <a:lnTo>
                    <a:pt x="0" y="903986"/>
                  </a:lnTo>
                  <a:lnTo>
                    <a:pt x="451993" y="451993"/>
                  </a:lnTo>
                  <a:close/>
                </a:path>
              </a:pathLst>
            </a:custGeom>
            <a:solidFill>
              <a:srgbClr val="FFD943"/>
            </a:solidFill>
            <a:ln w="19065" cap="sq">
              <a:solidFill>
                <a:srgbClr val="FFD943"/>
              </a:solidFill>
              <a:prstDash val="solid"/>
              <a:miter/>
            </a:ln>
          </p:spPr>
        </p:sp>
      </p:grpSp>
      <p:grpSp>
        <p:nvGrpSpPr>
          <p:cNvPr name="Group 22" id="22"/>
          <p:cNvGrpSpPr/>
          <p:nvPr/>
        </p:nvGrpSpPr>
        <p:grpSpPr>
          <a:xfrm rot="0">
            <a:off x="10670898" y="1710730"/>
            <a:ext cx="3484692" cy="659262"/>
            <a:chOff x="0" y="0"/>
            <a:chExt cx="3385922" cy="640575"/>
          </a:xfrm>
        </p:grpSpPr>
        <p:sp>
          <p:nvSpPr>
            <p:cNvPr name="Freeform 23" id="23"/>
            <p:cNvSpPr/>
            <p:nvPr/>
          </p:nvSpPr>
          <p:spPr>
            <a:xfrm flipH="false" flipV="false" rot="0">
              <a:off x="0" y="0"/>
              <a:ext cx="3385947" cy="640588"/>
            </a:xfrm>
            <a:custGeom>
              <a:avLst/>
              <a:gdLst/>
              <a:ahLst/>
              <a:cxnLst/>
              <a:rect r="r" b="b" t="t" l="l"/>
              <a:pathLst>
                <a:path h="640588" w="3385947">
                  <a:moveTo>
                    <a:pt x="0" y="0"/>
                  </a:moveTo>
                  <a:lnTo>
                    <a:pt x="3385947" y="0"/>
                  </a:lnTo>
                  <a:lnTo>
                    <a:pt x="3385947" y="640588"/>
                  </a:lnTo>
                  <a:lnTo>
                    <a:pt x="0" y="640588"/>
                  </a:lnTo>
                  <a:close/>
                </a:path>
              </a:pathLst>
            </a:custGeom>
            <a:solidFill>
              <a:srgbClr val="FFD943"/>
            </a:solidFill>
            <a:ln cap="sq">
              <a:noFill/>
              <a:prstDash val="solid"/>
              <a:miter/>
            </a:ln>
          </p:spPr>
        </p:sp>
        <p:sp>
          <p:nvSpPr>
            <p:cNvPr name="TextBox 24" id="24"/>
            <p:cNvSpPr txBox="true"/>
            <p:nvPr/>
          </p:nvSpPr>
          <p:spPr>
            <a:xfrm>
              <a:off x="0" y="0"/>
              <a:ext cx="3385922" cy="640575"/>
            </a:xfrm>
            <a:prstGeom prst="rect">
              <a:avLst/>
            </a:prstGeom>
          </p:spPr>
          <p:txBody>
            <a:bodyPr anchor="ctr" rtlCol="false" tIns="50800" lIns="50800" bIns="50800" rIns="50800"/>
            <a:lstStyle/>
            <a:p>
              <a:pPr algn="ctr">
                <a:lnSpc>
                  <a:spcPts val="2677"/>
                </a:lnSpc>
              </a:pPr>
              <a:r>
                <a:rPr lang="en-US" sz="2230" b="true">
                  <a:solidFill>
                    <a:srgbClr val="FFFFFF"/>
                  </a:solidFill>
                  <a:latin typeface="Aptos Bold"/>
                  <a:ea typeface="Aptos Bold"/>
                  <a:cs typeface="Aptos Bold"/>
                  <a:sym typeface="Aptos Bold"/>
                </a:rPr>
                <a:t>Low Awareness</a:t>
              </a:r>
            </a:p>
          </p:txBody>
        </p:sp>
      </p:grpSp>
      <p:sp>
        <p:nvSpPr>
          <p:cNvPr name="TextBox 25" id="25"/>
          <p:cNvSpPr txBox="true"/>
          <p:nvPr/>
        </p:nvSpPr>
        <p:spPr>
          <a:xfrm rot="0">
            <a:off x="14439010" y="1749275"/>
            <a:ext cx="3634047" cy="1228576"/>
          </a:xfrm>
          <a:prstGeom prst="rect">
            <a:avLst/>
          </a:prstGeom>
        </p:spPr>
        <p:txBody>
          <a:bodyPr anchor="t" rtlCol="false" tIns="0" lIns="0" bIns="0" rIns="0">
            <a:spAutoFit/>
          </a:bodyPr>
          <a:lstStyle/>
          <a:p>
            <a:pPr algn="l">
              <a:lnSpc>
                <a:spcPts val="3251"/>
              </a:lnSpc>
            </a:pPr>
            <a:r>
              <a:rPr lang="en-US" sz="2709">
                <a:solidFill>
                  <a:srgbClr val="5D5D5D"/>
                </a:solidFill>
                <a:latin typeface="Aptos"/>
                <a:ea typeface="Aptos"/>
                <a:cs typeface="Aptos"/>
                <a:sym typeface="Aptos"/>
              </a:rPr>
              <a:t>Limited practical environmental knowledge.</a:t>
            </a:r>
          </a:p>
        </p:txBody>
      </p:sp>
      <p:grpSp>
        <p:nvGrpSpPr>
          <p:cNvPr name="Group 26" id="26"/>
          <p:cNvGrpSpPr/>
          <p:nvPr/>
        </p:nvGrpSpPr>
        <p:grpSpPr>
          <a:xfrm rot="0">
            <a:off x="9150920" y="3355244"/>
            <a:ext cx="1250517" cy="930304"/>
            <a:chOff x="0" y="0"/>
            <a:chExt cx="1215072" cy="903935"/>
          </a:xfrm>
        </p:grpSpPr>
        <p:sp>
          <p:nvSpPr>
            <p:cNvPr name="Freeform 27" id="27"/>
            <p:cNvSpPr/>
            <p:nvPr/>
          </p:nvSpPr>
          <p:spPr>
            <a:xfrm flipH="false" flipV="false" rot="0">
              <a:off x="0" y="0"/>
              <a:ext cx="1215009" cy="903986"/>
            </a:xfrm>
            <a:custGeom>
              <a:avLst/>
              <a:gdLst/>
              <a:ahLst/>
              <a:cxnLst/>
              <a:rect r="r" b="b" t="t" l="l"/>
              <a:pathLst>
                <a:path h="903986" w="1215009">
                  <a:moveTo>
                    <a:pt x="0" y="0"/>
                  </a:moveTo>
                  <a:lnTo>
                    <a:pt x="763143" y="0"/>
                  </a:lnTo>
                  <a:lnTo>
                    <a:pt x="1215009" y="451993"/>
                  </a:lnTo>
                  <a:lnTo>
                    <a:pt x="763143" y="903986"/>
                  </a:lnTo>
                  <a:lnTo>
                    <a:pt x="0" y="903986"/>
                  </a:lnTo>
                  <a:lnTo>
                    <a:pt x="451993" y="451993"/>
                  </a:lnTo>
                  <a:close/>
                </a:path>
              </a:pathLst>
            </a:custGeom>
            <a:solidFill>
              <a:srgbClr val="FFC744"/>
            </a:solidFill>
            <a:ln w="19065" cap="sq">
              <a:solidFill>
                <a:srgbClr val="FFC744"/>
              </a:solidFill>
              <a:prstDash val="solid"/>
              <a:miter/>
            </a:ln>
          </p:spPr>
        </p:sp>
      </p:grpSp>
      <p:grpSp>
        <p:nvGrpSpPr>
          <p:cNvPr name="Group 28" id="28"/>
          <p:cNvGrpSpPr/>
          <p:nvPr/>
        </p:nvGrpSpPr>
        <p:grpSpPr>
          <a:xfrm rot="0">
            <a:off x="10670898" y="3368327"/>
            <a:ext cx="3484692" cy="659262"/>
            <a:chOff x="0" y="0"/>
            <a:chExt cx="3385922" cy="640575"/>
          </a:xfrm>
        </p:grpSpPr>
        <p:sp>
          <p:nvSpPr>
            <p:cNvPr name="Freeform 29" id="29"/>
            <p:cNvSpPr/>
            <p:nvPr/>
          </p:nvSpPr>
          <p:spPr>
            <a:xfrm flipH="false" flipV="false" rot="0">
              <a:off x="0" y="0"/>
              <a:ext cx="3385947" cy="640588"/>
            </a:xfrm>
            <a:custGeom>
              <a:avLst/>
              <a:gdLst/>
              <a:ahLst/>
              <a:cxnLst/>
              <a:rect r="r" b="b" t="t" l="l"/>
              <a:pathLst>
                <a:path h="640588" w="3385947">
                  <a:moveTo>
                    <a:pt x="0" y="0"/>
                  </a:moveTo>
                  <a:lnTo>
                    <a:pt x="3385947" y="0"/>
                  </a:lnTo>
                  <a:lnTo>
                    <a:pt x="3385947" y="640588"/>
                  </a:lnTo>
                  <a:lnTo>
                    <a:pt x="0" y="640588"/>
                  </a:lnTo>
                  <a:close/>
                </a:path>
              </a:pathLst>
            </a:custGeom>
            <a:solidFill>
              <a:srgbClr val="FFC744"/>
            </a:solidFill>
            <a:ln cap="sq">
              <a:noFill/>
              <a:prstDash val="solid"/>
              <a:miter/>
            </a:ln>
          </p:spPr>
        </p:sp>
        <p:sp>
          <p:nvSpPr>
            <p:cNvPr name="TextBox 30" id="30"/>
            <p:cNvSpPr txBox="true"/>
            <p:nvPr/>
          </p:nvSpPr>
          <p:spPr>
            <a:xfrm>
              <a:off x="0" y="0"/>
              <a:ext cx="3385922" cy="640575"/>
            </a:xfrm>
            <a:prstGeom prst="rect">
              <a:avLst/>
            </a:prstGeom>
          </p:spPr>
          <p:txBody>
            <a:bodyPr anchor="ctr" rtlCol="false" tIns="50800" lIns="50800" bIns="50800" rIns="50800"/>
            <a:lstStyle/>
            <a:p>
              <a:pPr algn="ctr">
                <a:lnSpc>
                  <a:spcPts val="2677"/>
                </a:lnSpc>
              </a:pPr>
              <a:r>
                <a:rPr lang="en-US" sz="2230" b="true">
                  <a:solidFill>
                    <a:srgbClr val="FFFFFF"/>
                  </a:solidFill>
                  <a:latin typeface="Aptos Bold"/>
                  <a:ea typeface="Aptos Bold"/>
                  <a:cs typeface="Aptos Bold"/>
                  <a:sym typeface="Aptos Bold"/>
                </a:rPr>
                <a:t>Awareness–Action Gap</a:t>
              </a:r>
            </a:p>
          </p:txBody>
        </p:sp>
      </p:grpSp>
      <p:sp>
        <p:nvSpPr>
          <p:cNvPr name="TextBox 31" id="31"/>
          <p:cNvSpPr txBox="true"/>
          <p:nvPr/>
        </p:nvSpPr>
        <p:spPr>
          <a:xfrm rot="0">
            <a:off x="14439010" y="3406859"/>
            <a:ext cx="3634047" cy="1228576"/>
          </a:xfrm>
          <a:prstGeom prst="rect">
            <a:avLst/>
          </a:prstGeom>
        </p:spPr>
        <p:txBody>
          <a:bodyPr anchor="t" rtlCol="false" tIns="0" lIns="0" bIns="0" rIns="0">
            <a:spAutoFit/>
          </a:bodyPr>
          <a:lstStyle/>
          <a:p>
            <a:pPr algn="l">
              <a:lnSpc>
                <a:spcPts val="3251"/>
              </a:lnSpc>
            </a:pPr>
            <a:r>
              <a:rPr lang="en-US" sz="2709">
                <a:solidFill>
                  <a:srgbClr val="5D5D5D"/>
                </a:solidFill>
                <a:latin typeface="Aptos"/>
                <a:ea typeface="Aptos"/>
                <a:cs typeface="Aptos"/>
                <a:sym typeface="Aptos"/>
              </a:rPr>
              <a:t>Knowledge does not always translate into behavior.</a:t>
            </a:r>
          </a:p>
        </p:txBody>
      </p:sp>
      <p:grpSp>
        <p:nvGrpSpPr>
          <p:cNvPr name="Group 32" id="32"/>
          <p:cNvGrpSpPr/>
          <p:nvPr/>
        </p:nvGrpSpPr>
        <p:grpSpPr>
          <a:xfrm rot="0">
            <a:off x="9150920" y="5012828"/>
            <a:ext cx="1250517" cy="930304"/>
            <a:chOff x="0" y="0"/>
            <a:chExt cx="1215072" cy="903935"/>
          </a:xfrm>
        </p:grpSpPr>
        <p:sp>
          <p:nvSpPr>
            <p:cNvPr name="Freeform 33" id="33"/>
            <p:cNvSpPr/>
            <p:nvPr/>
          </p:nvSpPr>
          <p:spPr>
            <a:xfrm flipH="false" flipV="false" rot="0">
              <a:off x="0" y="0"/>
              <a:ext cx="1215009" cy="903986"/>
            </a:xfrm>
            <a:custGeom>
              <a:avLst/>
              <a:gdLst/>
              <a:ahLst/>
              <a:cxnLst/>
              <a:rect r="r" b="b" t="t" l="l"/>
              <a:pathLst>
                <a:path h="903986" w="1215009">
                  <a:moveTo>
                    <a:pt x="0" y="0"/>
                  </a:moveTo>
                  <a:lnTo>
                    <a:pt x="763143" y="0"/>
                  </a:lnTo>
                  <a:lnTo>
                    <a:pt x="1215009" y="451993"/>
                  </a:lnTo>
                  <a:lnTo>
                    <a:pt x="763143" y="903986"/>
                  </a:lnTo>
                  <a:lnTo>
                    <a:pt x="0" y="903986"/>
                  </a:lnTo>
                  <a:lnTo>
                    <a:pt x="451993" y="451993"/>
                  </a:lnTo>
                  <a:close/>
                </a:path>
              </a:pathLst>
            </a:custGeom>
            <a:solidFill>
              <a:srgbClr val="F98A4C"/>
            </a:solidFill>
            <a:ln w="19065" cap="sq">
              <a:solidFill>
                <a:srgbClr val="F98A4C"/>
              </a:solidFill>
              <a:prstDash val="solid"/>
              <a:miter/>
            </a:ln>
          </p:spPr>
        </p:sp>
      </p:grpSp>
      <p:grpSp>
        <p:nvGrpSpPr>
          <p:cNvPr name="Group 34" id="34"/>
          <p:cNvGrpSpPr/>
          <p:nvPr/>
        </p:nvGrpSpPr>
        <p:grpSpPr>
          <a:xfrm rot="0">
            <a:off x="10670898" y="5025911"/>
            <a:ext cx="3484692" cy="825542"/>
            <a:chOff x="0" y="0"/>
            <a:chExt cx="3385922" cy="802142"/>
          </a:xfrm>
        </p:grpSpPr>
        <p:sp>
          <p:nvSpPr>
            <p:cNvPr name="Freeform 35" id="35"/>
            <p:cNvSpPr/>
            <p:nvPr/>
          </p:nvSpPr>
          <p:spPr>
            <a:xfrm flipH="false" flipV="false" rot="0">
              <a:off x="0" y="0"/>
              <a:ext cx="3385947" cy="802155"/>
            </a:xfrm>
            <a:custGeom>
              <a:avLst/>
              <a:gdLst/>
              <a:ahLst/>
              <a:cxnLst/>
              <a:rect r="r" b="b" t="t" l="l"/>
              <a:pathLst>
                <a:path h="802155" w="3385947">
                  <a:moveTo>
                    <a:pt x="0" y="0"/>
                  </a:moveTo>
                  <a:lnTo>
                    <a:pt x="3385947" y="0"/>
                  </a:lnTo>
                  <a:lnTo>
                    <a:pt x="3385947" y="802155"/>
                  </a:lnTo>
                  <a:lnTo>
                    <a:pt x="0" y="802155"/>
                  </a:lnTo>
                  <a:close/>
                </a:path>
              </a:pathLst>
            </a:custGeom>
            <a:solidFill>
              <a:srgbClr val="F98A4C"/>
            </a:solidFill>
            <a:ln cap="sq">
              <a:noFill/>
              <a:prstDash val="solid"/>
              <a:miter/>
            </a:ln>
          </p:spPr>
        </p:sp>
        <p:sp>
          <p:nvSpPr>
            <p:cNvPr name="TextBox 36" id="36"/>
            <p:cNvSpPr txBox="true"/>
            <p:nvPr/>
          </p:nvSpPr>
          <p:spPr>
            <a:xfrm>
              <a:off x="0" y="0"/>
              <a:ext cx="3385922" cy="802142"/>
            </a:xfrm>
            <a:prstGeom prst="rect">
              <a:avLst/>
            </a:prstGeom>
          </p:spPr>
          <p:txBody>
            <a:bodyPr anchor="ctr" rtlCol="false" tIns="50800" lIns="50800" bIns="50800" rIns="50800"/>
            <a:lstStyle/>
            <a:p>
              <a:pPr algn="ctr">
                <a:lnSpc>
                  <a:spcPts val="2677"/>
                </a:lnSpc>
              </a:pPr>
              <a:r>
                <a:rPr lang="en-US" sz="2230" b="true">
                  <a:solidFill>
                    <a:srgbClr val="FFFFFF"/>
                  </a:solidFill>
                  <a:latin typeface="Aptos Bold"/>
                  <a:ea typeface="Aptos Bold"/>
                  <a:cs typeface="Aptos Bold"/>
                  <a:sym typeface="Aptos Bold"/>
                </a:rPr>
                <a:t>Limited Youth Engagement</a:t>
              </a:r>
            </a:p>
          </p:txBody>
        </p:sp>
      </p:grpSp>
      <p:sp>
        <p:nvSpPr>
          <p:cNvPr name="TextBox 37" id="37"/>
          <p:cNvSpPr txBox="true"/>
          <p:nvPr/>
        </p:nvSpPr>
        <p:spPr>
          <a:xfrm rot="0">
            <a:off x="14439010" y="5064456"/>
            <a:ext cx="3487941" cy="1228576"/>
          </a:xfrm>
          <a:prstGeom prst="rect">
            <a:avLst/>
          </a:prstGeom>
        </p:spPr>
        <p:txBody>
          <a:bodyPr anchor="t" rtlCol="false" tIns="0" lIns="0" bIns="0" rIns="0">
            <a:spAutoFit/>
          </a:bodyPr>
          <a:lstStyle/>
          <a:p>
            <a:pPr algn="l">
              <a:lnSpc>
                <a:spcPts val="3251"/>
              </a:lnSpc>
            </a:pPr>
            <a:r>
              <a:rPr lang="en-US" sz="2709">
                <a:solidFill>
                  <a:srgbClr val="5D5D5D"/>
                </a:solidFill>
                <a:latin typeface="Aptos"/>
                <a:ea typeface="Aptos"/>
                <a:cs typeface="Aptos"/>
                <a:sym typeface="Aptos"/>
              </a:rPr>
              <a:t>Few accessible pathways for youth participation.</a:t>
            </a:r>
          </a:p>
        </p:txBody>
      </p:sp>
      <p:grpSp>
        <p:nvGrpSpPr>
          <p:cNvPr name="Group 38" id="38"/>
          <p:cNvGrpSpPr/>
          <p:nvPr/>
        </p:nvGrpSpPr>
        <p:grpSpPr>
          <a:xfrm rot="0">
            <a:off x="9150920" y="6670412"/>
            <a:ext cx="1250517" cy="930304"/>
            <a:chOff x="0" y="0"/>
            <a:chExt cx="1215072" cy="903935"/>
          </a:xfrm>
        </p:grpSpPr>
        <p:sp>
          <p:nvSpPr>
            <p:cNvPr name="Freeform 39" id="39"/>
            <p:cNvSpPr/>
            <p:nvPr/>
          </p:nvSpPr>
          <p:spPr>
            <a:xfrm flipH="false" flipV="false" rot="0">
              <a:off x="0" y="0"/>
              <a:ext cx="1215009" cy="903986"/>
            </a:xfrm>
            <a:custGeom>
              <a:avLst/>
              <a:gdLst/>
              <a:ahLst/>
              <a:cxnLst/>
              <a:rect r="r" b="b" t="t" l="l"/>
              <a:pathLst>
                <a:path h="903986" w="1215009">
                  <a:moveTo>
                    <a:pt x="0" y="0"/>
                  </a:moveTo>
                  <a:lnTo>
                    <a:pt x="763143" y="0"/>
                  </a:lnTo>
                  <a:lnTo>
                    <a:pt x="1215009" y="451993"/>
                  </a:lnTo>
                  <a:lnTo>
                    <a:pt x="763143" y="903986"/>
                  </a:lnTo>
                  <a:lnTo>
                    <a:pt x="0" y="903986"/>
                  </a:lnTo>
                  <a:lnTo>
                    <a:pt x="451993" y="451993"/>
                  </a:lnTo>
                  <a:close/>
                </a:path>
              </a:pathLst>
            </a:custGeom>
            <a:solidFill>
              <a:srgbClr val="F36F3B"/>
            </a:solidFill>
            <a:ln w="19065" cap="sq">
              <a:solidFill>
                <a:srgbClr val="F36F3B"/>
              </a:solidFill>
              <a:prstDash val="solid"/>
              <a:miter/>
            </a:ln>
          </p:spPr>
        </p:sp>
      </p:grpSp>
      <p:grpSp>
        <p:nvGrpSpPr>
          <p:cNvPr name="Group 40" id="40"/>
          <p:cNvGrpSpPr/>
          <p:nvPr/>
        </p:nvGrpSpPr>
        <p:grpSpPr>
          <a:xfrm rot="0">
            <a:off x="10670898" y="6683496"/>
            <a:ext cx="3484692" cy="825542"/>
            <a:chOff x="0" y="0"/>
            <a:chExt cx="3385922" cy="802142"/>
          </a:xfrm>
        </p:grpSpPr>
        <p:sp>
          <p:nvSpPr>
            <p:cNvPr name="Freeform 41" id="41"/>
            <p:cNvSpPr/>
            <p:nvPr/>
          </p:nvSpPr>
          <p:spPr>
            <a:xfrm flipH="false" flipV="false" rot="0">
              <a:off x="0" y="0"/>
              <a:ext cx="3385947" cy="802155"/>
            </a:xfrm>
            <a:custGeom>
              <a:avLst/>
              <a:gdLst/>
              <a:ahLst/>
              <a:cxnLst/>
              <a:rect r="r" b="b" t="t" l="l"/>
              <a:pathLst>
                <a:path h="802155" w="3385947">
                  <a:moveTo>
                    <a:pt x="0" y="0"/>
                  </a:moveTo>
                  <a:lnTo>
                    <a:pt x="3385947" y="0"/>
                  </a:lnTo>
                  <a:lnTo>
                    <a:pt x="3385947" y="802155"/>
                  </a:lnTo>
                  <a:lnTo>
                    <a:pt x="0" y="802155"/>
                  </a:lnTo>
                  <a:close/>
                </a:path>
              </a:pathLst>
            </a:custGeom>
            <a:solidFill>
              <a:srgbClr val="F36F3B"/>
            </a:solidFill>
            <a:ln cap="sq">
              <a:noFill/>
              <a:prstDash val="solid"/>
              <a:miter/>
            </a:ln>
          </p:spPr>
        </p:sp>
        <p:sp>
          <p:nvSpPr>
            <p:cNvPr name="TextBox 42" id="42"/>
            <p:cNvSpPr txBox="true"/>
            <p:nvPr/>
          </p:nvSpPr>
          <p:spPr>
            <a:xfrm>
              <a:off x="0" y="0"/>
              <a:ext cx="3385922" cy="802142"/>
            </a:xfrm>
            <a:prstGeom prst="rect">
              <a:avLst/>
            </a:prstGeom>
          </p:spPr>
          <p:txBody>
            <a:bodyPr anchor="ctr" rtlCol="false" tIns="50800" lIns="50800" bIns="50800" rIns="50800"/>
            <a:lstStyle/>
            <a:p>
              <a:pPr algn="ctr">
                <a:lnSpc>
                  <a:spcPts val="2677"/>
                </a:lnSpc>
              </a:pPr>
              <a:r>
                <a:rPr lang="en-US" sz="2230" b="true">
                  <a:solidFill>
                    <a:srgbClr val="FFFFFF"/>
                  </a:solidFill>
                  <a:latin typeface="Aptos Bold"/>
                  <a:ea typeface="Aptos Bold"/>
                  <a:cs typeface="Aptos Bold"/>
                  <a:sym typeface="Aptos Bold"/>
                </a:rPr>
                <a:t>Traditional Communication</a:t>
              </a:r>
            </a:p>
          </p:txBody>
        </p:sp>
      </p:grpSp>
      <p:sp>
        <p:nvSpPr>
          <p:cNvPr name="TextBox 43" id="43"/>
          <p:cNvSpPr txBox="true"/>
          <p:nvPr/>
        </p:nvSpPr>
        <p:spPr>
          <a:xfrm rot="0">
            <a:off x="14439010" y="6722040"/>
            <a:ext cx="3385932" cy="1228576"/>
          </a:xfrm>
          <a:prstGeom prst="rect">
            <a:avLst/>
          </a:prstGeom>
        </p:spPr>
        <p:txBody>
          <a:bodyPr anchor="t" rtlCol="false" tIns="0" lIns="0" bIns="0" rIns="0">
            <a:spAutoFit/>
          </a:bodyPr>
          <a:lstStyle/>
          <a:p>
            <a:pPr algn="l">
              <a:lnSpc>
                <a:spcPts val="3251"/>
              </a:lnSpc>
            </a:pPr>
            <a:r>
              <a:rPr lang="en-US" sz="2709">
                <a:solidFill>
                  <a:srgbClr val="5D5D5D"/>
                </a:solidFill>
                <a:latin typeface="Aptos"/>
                <a:ea typeface="Aptos"/>
                <a:cs typeface="Aptos"/>
                <a:sym typeface="Aptos"/>
              </a:rPr>
              <a:t>Environmental topics can feel technical and distant.</a:t>
            </a:r>
          </a:p>
        </p:txBody>
      </p:sp>
      <p:grpSp>
        <p:nvGrpSpPr>
          <p:cNvPr name="Group 44" id="44"/>
          <p:cNvGrpSpPr/>
          <p:nvPr/>
        </p:nvGrpSpPr>
        <p:grpSpPr>
          <a:xfrm rot="0">
            <a:off x="9150920" y="8327996"/>
            <a:ext cx="1250517" cy="930304"/>
            <a:chOff x="0" y="0"/>
            <a:chExt cx="1215072" cy="903935"/>
          </a:xfrm>
        </p:grpSpPr>
        <p:sp>
          <p:nvSpPr>
            <p:cNvPr name="Freeform 45" id="45"/>
            <p:cNvSpPr/>
            <p:nvPr/>
          </p:nvSpPr>
          <p:spPr>
            <a:xfrm flipH="false" flipV="false" rot="0">
              <a:off x="0" y="0"/>
              <a:ext cx="1215009" cy="903986"/>
            </a:xfrm>
            <a:custGeom>
              <a:avLst/>
              <a:gdLst/>
              <a:ahLst/>
              <a:cxnLst/>
              <a:rect r="r" b="b" t="t" l="l"/>
              <a:pathLst>
                <a:path h="903986" w="1215009">
                  <a:moveTo>
                    <a:pt x="0" y="0"/>
                  </a:moveTo>
                  <a:lnTo>
                    <a:pt x="763143" y="0"/>
                  </a:lnTo>
                  <a:lnTo>
                    <a:pt x="1215009" y="451993"/>
                  </a:lnTo>
                  <a:lnTo>
                    <a:pt x="763143" y="903986"/>
                  </a:lnTo>
                  <a:lnTo>
                    <a:pt x="0" y="903986"/>
                  </a:lnTo>
                  <a:lnTo>
                    <a:pt x="451993" y="451993"/>
                  </a:lnTo>
                  <a:close/>
                </a:path>
              </a:pathLst>
            </a:custGeom>
            <a:solidFill>
              <a:srgbClr val="E24E1B"/>
            </a:solidFill>
            <a:ln w="19065" cap="sq">
              <a:solidFill>
                <a:srgbClr val="E24E1B"/>
              </a:solidFill>
              <a:prstDash val="solid"/>
              <a:miter/>
            </a:ln>
          </p:spPr>
        </p:sp>
      </p:grpSp>
      <p:grpSp>
        <p:nvGrpSpPr>
          <p:cNvPr name="Group 46" id="46"/>
          <p:cNvGrpSpPr/>
          <p:nvPr/>
        </p:nvGrpSpPr>
        <p:grpSpPr>
          <a:xfrm rot="0">
            <a:off x="10670898" y="8341080"/>
            <a:ext cx="3484692" cy="659262"/>
            <a:chOff x="0" y="0"/>
            <a:chExt cx="3385922" cy="640575"/>
          </a:xfrm>
        </p:grpSpPr>
        <p:sp>
          <p:nvSpPr>
            <p:cNvPr name="Freeform 47" id="47"/>
            <p:cNvSpPr/>
            <p:nvPr/>
          </p:nvSpPr>
          <p:spPr>
            <a:xfrm flipH="false" flipV="false" rot="0">
              <a:off x="0" y="0"/>
              <a:ext cx="3385947" cy="640588"/>
            </a:xfrm>
            <a:custGeom>
              <a:avLst/>
              <a:gdLst/>
              <a:ahLst/>
              <a:cxnLst/>
              <a:rect r="r" b="b" t="t" l="l"/>
              <a:pathLst>
                <a:path h="640588" w="3385947">
                  <a:moveTo>
                    <a:pt x="0" y="0"/>
                  </a:moveTo>
                  <a:lnTo>
                    <a:pt x="3385947" y="0"/>
                  </a:lnTo>
                  <a:lnTo>
                    <a:pt x="3385947" y="640588"/>
                  </a:lnTo>
                  <a:lnTo>
                    <a:pt x="0" y="640588"/>
                  </a:lnTo>
                  <a:close/>
                </a:path>
              </a:pathLst>
            </a:custGeom>
            <a:solidFill>
              <a:srgbClr val="E24E1B"/>
            </a:solidFill>
            <a:ln cap="sq">
              <a:noFill/>
              <a:prstDash val="solid"/>
              <a:miter/>
            </a:ln>
          </p:spPr>
        </p:sp>
        <p:sp>
          <p:nvSpPr>
            <p:cNvPr name="TextBox 48" id="48"/>
            <p:cNvSpPr txBox="true"/>
            <p:nvPr/>
          </p:nvSpPr>
          <p:spPr>
            <a:xfrm>
              <a:off x="0" y="0"/>
              <a:ext cx="3385922" cy="640575"/>
            </a:xfrm>
            <a:prstGeom prst="rect">
              <a:avLst/>
            </a:prstGeom>
          </p:spPr>
          <p:txBody>
            <a:bodyPr anchor="ctr" rtlCol="false" tIns="50800" lIns="50800" bIns="50800" rIns="50800"/>
            <a:lstStyle/>
            <a:p>
              <a:pPr algn="ctr">
                <a:lnSpc>
                  <a:spcPts val="2677"/>
                </a:lnSpc>
              </a:pPr>
              <a:r>
                <a:rPr lang="en-US" sz="2230" b="true">
                  <a:solidFill>
                    <a:srgbClr val="FFFFFF"/>
                  </a:solidFill>
                  <a:latin typeface="Aptos Bold"/>
                  <a:ea typeface="Aptos Bold"/>
                  <a:cs typeface="Aptos Bold"/>
                  <a:sym typeface="Aptos Bold"/>
                </a:rPr>
                <a:t>Untapped Technology</a:t>
              </a:r>
            </a:p>
          </p:txBody>
        </p:sp>
      </p:grpSp>
      <p:sp>
        <p:nvSpPr>
          <p:cNvPr name="TextBox 49" id="49"/>
          <p:cNvSpPr txBox="true"/>
          <p:nvPr/>
        </p:nvSpPr>
        <p:spPr>
          <a:xfrm rot="0">
            <a:off x="14439010" y="8379624"/>
            <a:ext cx="3634047" cy="1228576"/>
          </a:xfrm>
          <a:prstGeom prst="rect">
            <a:avLst/>
          </a:prstGeom>
        </p:spPr>
        <p:txBody>
          <a:bodyPr anchor="t" rtlCol="false" tIns="0" lIns="0" bIns="0" rIns="0">
            <a:spAutoFit/>
          </a:bodyPr>
          <a:lstStyle/>
          <a:p>
            <a:pPr algn="l">
              <a:lnSpc>
                <a:spcPts val="3251"/>
              </a:lnSpc>
            </a:pPr>
            <a:r>
              <a:rPr lang="en-US" sz="2709">
                <a:solidFill>
                  <a:srgbClr val="5D5D5D"/>
                </a:solidFill>
                <a:latin typeface="Aptos"/>
                <a:ea typeface="Aptos"/>
                <a:cs typeface="Aptos"/>
                <a:sym typeface="Aptos"/>
              </a:rPr>
              <a:t>Digital tools are not fully utilized for environmental action.</a:t>
            </a:r>
          </a:p>
        </p:txBody>
      </p:sp>
      <p:grpSp>
        <p:nvGrpSpPr>
          <p:cNvPr name="Group 50" id="50"/>
          <p:cNvGrpSpPr/>
          <p:nvPr/>
        </p:nvGrpSpPr>
        <p:grpSpPr>
          <a:xfrm rot="0">
            <a:off x="892873" y="7443536"/>
            <a:ext cx="8049196" cy="1872177"/>
            <a:chOff x="0" y="0"/>
            <a:chExt cx="10732262" cy="2496236"/>
          </a:xfrm>
        </p:grpSpPr>
        <p:sp>
          <p:nvSpPr>
            <p:cNvPr name="Freeform 51" id="51"/>
            <p:cNvSpPr/>
            <p:nvPr/>
          </p:nvSpPr>
          <p:spPr>
            <a:xfrm flipH="false" flipV="false" rot="0">
              <a:off x="0" y="0"/>
              <a:ext cx="10732262" cy="2496312"/>
            </a:xfrm>
            <a:custGeom>
              <a:avLst/>
              <a:gdLst/>
              <a:ahLst/>
              <a:cxnLst/>
              <a:rect r="r" b="b" t="t" l="l"/>
              <a:pathLst>
                <a:path h="2496312" w="10732262">
                  <a:moveTo>
                    <a:pt x="0" y="147955"/>
                  </a:moveTo>
                  <a:cubicBezTo>
                    <a:pt x="0" y="66167"/>
                    <a:pt x="66167" y="0"/>
                    <a:pt x="147955" y="0"/>
                  </a:cubicBezTo>
                  <a:lnTo>
                    <a:pt x="10584307" y="0"/>
                  </a:lnTo>
                  <a:cubicBezTo>
                    <a:pt x="10665968" y="0"/>
                    <a:pt x="10732262" y="66167"/>
                    <a:pt x="10732262" y="147955"/>
                  </a:cubicBezTo>
                  <a:lnTo>
                    <a:pt x="10732262" y="2348357"/>
                  </a:lnTo>
                  <a:cubicBezTo>
                    <a:pt x="10732262" y="2430018"/>
                    <a:pt x="10666095" y="2496312"/>
                    <a:pt x="10584307" y="2496312"/>
                  </a:cubicBezTo>
                  <a:lnTo>
                    <a:pt x="147955" y="2496312"/>
                  </a:lnTo>
                  <a:cubicBezTo>
                    <a:pt x="66167" y="2496185"/>
                    <a:pt x="0" y="2430018"/>
                    <a:pt x="0" y="2348357"/>
                  </a:cubicBezTo>
                  <a:close/>
                </a:path>
              </a:pathLst>
            </a:custGeom>
            <a:solidFill>
              <a:srgbClr val="FFF6D8"/>
            </a:solidFill>
            <a:ln w="19065" cap="sq">
              <a:solidFill>
                <a:srgbClr val="FFF6D8"/>
              </a:solidFill>
              <a:prstDash val="solid"/>
              <a:miter/>
            </a:ln>
          </p:spPr>
        </p:sp>
      </p:grpSp>
      <p:sp>
        <p:nvSpPr>
          <p:cNvPr name="TextBox 52" id="52"/>
          <p:cNvSpPr txBox="true"/>
          <p:nvPr/>
        </p:nvSpPr>
        <p:spPr>
          <a:xfrm rot="0">
            <a:off x="1349164" y="7798974"/>
            <a:ext cx="7205262" cy="1285875"/>
          </a:xfrm>
          <a:prstGeom prst="rect">
            <a:avLst/>
          </a:prstGeom>
        </p:spPr>
        <p:txBody>
          <a:bodyPr anchor="t" rtlCol="false" tIns="0" lIns="0" bIns="0" rIns="0">
            <a:spAutoFit/>
          </a:bodyPr>
          <a:lstStyle/>
          <a:p>
            <a:pPr algn="ctr">
              <a:lnSpc>
                <a:spcPts val="3422"/>
              </a:lnSpc>
            </a:pPr>
            <a:r>
              <a:rPr lang="en-US" sz="2851" b="true">
                <a:solidFill>
                  <a:srgbClr val="1E1E1E"/>
                </a:solidFill>
                <a:latin typeface="Aptos Bold"/>
                <a:ea typeface="Aptos Bold"/>
                <a:cs typeface="Aptos Bold"/>
                <a:sym typeface="Aptos Bold"/>
              </a:rPr>
              <a:t>The challenge is not only to increase environmental knowledge — it is to convert it into action.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36F3B"/>
        </a:solidFill>
      </p:bgPr>
    </p:bg>
    <p:spTree>
      <p:nvGrpSpPr>
        <p:cNvPr id="1" name=""/>
        <p:cNvGrpSpPr/>
        <p:nvPr/>
      </p:nvGrpSpPr>
      <p:grpSpPr>
        <a:xfrm>
          <a:off x="0" y="0"/>
          <a:ext cx="0" cy="0"/>
          <a:chOff x="0" y="0"/>
          <a:chExt cx="0" cy="0"/>
        </a:xfrm>
      </p:grpSpPr>
      <p:grpSp>
        <p:nvGrpSpPr>
          <p:cNvPr name="Group 2" id="2"/>
          <p:cNvGrpSpPr/>
          <p:nvPr/>
        </p:nvGrpSpPr>
        <p:grpSpPr>
          <a:xfrm rot="0">
            <a:off x="-9535" y="-9535"/>
            <a:ext cx="18320909" cy="10314108"/>
            <a:chOff x="0" y="0"/>
            <a:chExt cx="24427878" cy="13752144"/>
          </a:xfrm>
        </p:grpSpPr>
        <p:sp>
          <p:nvSpPr>
            <p:cNvPr name="Freeform 3" id="3"/>
            <p:cNvSpPr/>
            <p:nvPr/>
          </p:nvSpPr>
          <p:spPr>
            <a:xfrm flipH="false" flipV="false" rot="0">
              <a:off x="0" y="0"/>
              <a:ext cx="24427814" cy="13752195"/>
            </a:xfrm>
            <a:custGeom>
              <a:avLst/>
              <a:gdLst/>
              <a:ahLst/>
              <a:cxnLst/>
              <a:rect r="r" b="b" t="t" l="l"/>
              <a:pathLst>
                <a:path h="13752195" w="24427814">
                  <a:moveTo>
                    <a:pt x="0" y="0"/>
                  </a:moveTo>
                  <a:lnTo>
                    <a:pt x="24427814" y="0"/>
                  </a:lnTo>
                  <a:lnTo>
                    <a:pt x="24427814" y="13752195"/>
                  </a:lnTo>
                  <a:lnTo>
                    <a:pt x="0" y="13752195"/>
                  </a:lnTo>
                  <a:close/>
                </a:path>
              </a:pathLst>
            </a:custGeom>
            <a:solidFill>
              <a:srgbClr val="F36F3B"/>
            </a:solidFill>
            <a:ln w="19065" cap="sq">
              <a:solidFill>
                <a:srgbClr val="F36F3B"/>
              </a:solidFill>
              <a:prstDash val="solid"/>
              <a:miter/>
            </a:ln>
          </p:spPr>
        </p:sp>
      </p:grpSp>
      <p:grpSp>
        <p:nvGrpSpPr>
          <p:cNvPr name="Group 4" id="4"/>
          <p:cNvGrpSpPr/>
          <p:nvPr/>
        </p:nvGrpSpPr>
        <p:grpSpPr>
          <a:xfrm rot="0">
            <a:off x="16019088" y="301990"/>
            <a:ext cx="1441304" cy="713794"/>
            <a:chOff x="0" y="0"/>
            <a:chExt cx="1921739" cy="951725"/>
          </a:xfrm>
        </p:grpSpPr>
        <p:sp>
          <p:nvSpPr>
            <p:cNvPr name="Freeform 5" id="5" descr="/mnt/data/ppt_media/image5.png"/>
            <p:cNvSpPr/>
            <p:nvPr/>
          </p:nvSpPr>
          <p:spPr>
            <a:xfrm flipH="false" flipV="false" rot="0">
              <a:off x="0" y="0"/>
              <a:ext cx="1921764" cy="951738"/>
            </a:xfrm>
            <a:custGeom>
              <a:avLst/>
              <a:gdLst/>
              <a:ahLst/>
              <a:cxnLst/>
              <a:rect r="r" b="b" t="t" l="l"/>
              <a:pathLst>
                <a:path h="951738" w="1921764">
                  <a:moveTo>
                    <a:pt x="0" y="0"/>
                  </a:moveTo>
                  <a:lnTo>
                    <a:pt x="1921764" y="0"/>
                  </a:lnTo>
                  <a:lnTo>
                    <a:pt x="1921764" y="951738"/>
                  </a:lnTo>
                  <a:lnTo>
                    <a:pt x="0" y="951738"/>
                  </a:lnTo>
                  <a:lnTo>
                    <a:pt x="0" y="0"/>
                  </a:lnTo>
                  <a:close/>
                </a:path>
              </a:pathLst>
            </a:custGeom>
            <a:blipFill>
              <a:blip r:embed="rId3"/>
              <a:stretch>
                <a:fillRect l="0" t="-372" r="1" b="-369"/>
              </a:stretch>
            </a:blipFill>
          </p:spPr>
        </p:sp>
      </p:grpSp>
      <p:grpSp>
        <p:nvGrpSpPr>
          <p:cNvPr name="Group 6" id="6"/>
          <p:cNvGrpSpPr/>
          <p:nvPr/>
        </p:nvGrpSpPr>
        <p:grpSpPr>
          <a:xfrm rot="0">
            <a:off x="645157" y="9540069"/>
            <a:ext cx="617706" cy="378892"/>
            <a:chOff x="0" y="0"/>
            <a:chExt cx="823608" cy="505189"/>
          </a:xfrm>
        </p:grpSpPr>
        <p:sp>
          <p:nvSpPr>
            <p:cNvPr name="Freeform 7" id="7"/>
            <p:cNvSpPr/>
            <p:nvPr/>
          </p:nvSpPr>
          <p:spPr>
            <a:xfrm flipH="false" flipV="false" rot="0">
              <a:off x="0" y="0"/>
              <a:ext cx="823603" cy="505192"/>
            </a:xfrm>
            <a:custGeom>
              <a:avLst/>
              <a:gdLst/>
              <a:ahLst/>
              <a:cxnLst/>
              <a:rect r="r" b="b" t="t" l="l"/>
              <a:pathLst>
                <a:path h="505192" w="823603">
                  <a:moveTo>
                    <a:pt x="0" y="0"/>
                  </a:moveTo>
                  <a:lnTo>
                    <a:pt x="823603" y="0"/>
                  </a:lnTo>
                  <a:lnTo>
                    <a:pt x="823603" y="505192"/>
                  </a:lnTo>
                  <a:lnTo>
                    <a:pt x="0" y="505192"/>
                  </a:lnTo>
                  <a:close/>
                </a:path>
              </a:pathLst>
            </a:custGeom>
            <a:blipFill>
              <a:blip r:embed="rId4">
                <a:alphaModFix amt="0"/>
              </a:blip>
              <a:stretch>
                <a:fillRect l="-1320" t="0" r="-1321" b="34789"/>
              </a:stretch>
            </a:blipFill>
          </p:spPr>
        </p:sp>
        <p:sp>
          <p:nvSpPr>
            <p:cNvPr name="TextBox 8" id="8"/>
            <p:cNvSpPr txBox="true"/>
            <p:nvPr/>
          </p:nvSpPr>
          <p:spPr>
            <a:xfrm>
              <a:off x="0" y="-9525"/>
              <a:ext cx="823608" cy="514714"/>
            </a:xfrm>
            <a:prstGeom prst="rect">
              <a:avLst/>
            </a:prstGeom>
          </p:spPr>
          <p:txBody>
            <a:bodyPr anchor="ctr" rtlCol="false" tIns="0" lIns="0" bIns="0" rIns="0"/>
            <a:lstStyle/>
            <a:p>
              <a:pPr algn="l">
                <a:lnSpc>
                  <a:spcPts val="2400"/>
                </a:lnSpc>
              </a:pPr>
              <a:r>
                <a:rPr lang="en-US" sz="2000" b="true">
                  <a:solidFill>
                    <a:srgbClr val="FFFFFF"/>
                  </a:solidFill>
                  <a:latin typeface="Aptos Bold"/>
                  <a:ea typeface="Aptos Bold"/>
                  <a:cs typeface="Aptos Bold"/>
                  <a:sym typeface="Aptos Bold"/>
                </a:rPr>
                <a:t>03</a:t>
              </a:r>
            </a:p>
          </p:txBody>
        </p:sp>
      </p:grpSp>
      <p:grpSp>
        <p:nvGrpSpPr>
          <p:cNvPr name="Group 9" id="9"/>
          <p:cNvGrpSpPr/>
          <p:nvPr/>
        </p:nvGrpSpPr>
        <p:grpSpPr>
          <a:xfrm rot="0">
            <a:off x="576520" y="576520"/>
            <a:ext cx="7137892" cy="713794"/>
            <a:chOff x="0" y="0"/>
            <a:chExt cx="9517190" cy="951725"/>
          </a:xfrm>
        </p:grpSpPr>
        <p:sp>
          <p:nvSpPr>
            <p:cNvPr name="Freeform 10" id="10"/>
            <p:cNvSpPr/>
            <p:nvPr/>
          </p:nvSpPr>
          <p:spPr>
            <a:xfrm flipH="false" flipV="false" rot="0">
              <a:off x="0" y="0"/>
              <a:ext cx="9517195" cy="951720"/>
            </a:xfrm>
            <a:custGeom>
              <a:avLst/>
              <a:gdLst/>
              <a:ahLst/>
              <a:cxnLst/>
              <a:rect r="r" b="b" t="t" l="l"/>
              <a:pathLst>
                <a:path h="951720" w="9517195">
                  <a:moveTo>
                    <a:pt x="0" y="0"/>
                  </a:moveTo>
                  <a:lnTo>
                    <a:pt x="9517195" y="0"/>
                  </a:lnTo>
                  <a:lnTo>
                    <a:pt x="9517195" y="951720"/>
                  </a:lnTo>
                  <a:lnTo>
                    <a:pt x="0" y="951720"/>
                  </a:lnTo>
                  <a:close/>
                </a:path>
              </a:pathLst>
            </a:custGeom>
            <a:blipFill>
              <a:blip r:embed="rId4">
                <a:alphaModFix amt="0"/>
              </a:blip>
              <a:stretch>
                <a:fillRect l="0" t="-144849" r="0" b="-144850"/>
              </a:stretch>
            </a:blipFill>
          </p:spPr>
        </p:sp>
        <p:sp>
          <p:nvSpPr>
            <p:cNvPr name="TextBox 11" id="11"/>
            <p:cNvSpPr txBox="true"/>
            <p:nvPr/>
          </p:nvSpPr>
          <p:spPr>
            <a:xfrm>
              <a:off x="0" y="0"/>
              <a:ext cx="9517190" cy="951725"/>
            </a:xfrm>
            <a:prstGeom prst="rect">
              <a:avLst/>
            </a:prstGeom>
          </p:spPr>
          <p:txBody>
            <a:bodyPr anchor="ctr" rtlCol="false" tIns="0" lIns="0" bIns="0" rIns="0"/>
            <a:lstStyle/>
            <a:p>
              <a:pPr algn="l">
                <a:lnSpc>
                  <a:spcPts val="5404"/>
                </a:lnSpc>
              </a:pPr>
              <a:r>
                <a:rPr lang="en-US" sz="4503" b="true">
                  <a:solidFill>
                    <a:srgbClr val="FFFFFF"/>
                  </a:solidFill>
                  <a:latin typeface="Aptos Bold"/>
                  <a:ea typeface="Aptos Bold"/>
                  <a:cs typeface="Aptos Bold"/>
                  <a:sym typeface="Aptos Bold"/>
                </a:rPr>
                <a:t>Goal</a:t>
              </a:r>
            </a:p>
          </p:txBody>
        </p:sp>
      </p:grpSp>
      <p:grpSp>
        <p:nvGrpSpPr>
          <p:cNvPr name="Group 12" id="12"/>
          <p:cNvGrpSpPr/>
          <p:nvPr/>
        </p:nvGrpSpPr>
        <p:grpSpPr>
          <a:xfrm rot="0">
            <a:off x="566995" y="1418044"/>
            <a:ext cx="636765" cy="60246"/>
            <a:chOff x="0" y="0"/>
            <a:chExt cx="849020" cy="80328"/>
          </a:xfrm>
        </p:grpSpPr>
        <p:sp>
          <p:nvSpPr>
            <p:cNvPr name="Freeform 13" id="13"/>
            <p:cNvSpPr/>
            <p:nvPr/>
          </p:nvSpPr>
          <p:spPr>
            <a:xfrm flipH="false" flipV="false" rot="0">
              <a:off x="0" y="0"/>
              <a:ext cx="848995" cy="80264"/>
            </a:xfrm>
            <a:custGeom>
              <a:avLst/>
              <a:gdLst/>
              <a:ahLst/>
              <a:cxnLst/>
              <a:rect r="r" b="b" t="t" l="l"/>
              <a:pathLst>
                <a:path h="80264" w="848995">
                  <a:moveTo>
                    <a:pt x="0" y="0"/>
                  </a:moveTo>
                  <a:lnTo>
                    <a:pt x="848995" y="0"/>
                  </a:lnTo>
                  <a:lnTo>
                    <a:pt x="848995" y="80264"/>
                  </a:lnTo>
                  <a:lnTo>
                    <a:pt x="0" y="80264"/>
                  </a:lnTo>
                  <a:close/>
                </a:path>
              </a:pathLst>
            </a:custGeom>
            <a:solidFill>
              <a:srgbClr val="FFFFFF"/>
            </a:solidFill>
            <a:ln w="19065" cap="sq">
              <a:solidFill>
                <a:srgbClr val="FFFFFF"/>
              </a:solidFill>
              <a:prstDash val="solid"/>
              <a:miter/>
            </a:ln>
          </p:spPr>
        </p:sp>
      </p:grpSp>
      <p:grpSp>
        <p:nvGrpSpPr>
          <p:cNvPr name="Group 14" id="14"/>
          <p:cNvGrpSpPr/>
          <p:nvPr/>
        </p:nvGrpSpPr>
        <p:grpSpPr>
          <a:xfrm rot="0">
            <a:off x="1019975" y="1843573"/>
            <a:ext cx="8130945" cy="7581942"/>
            <a:chOff x="0" y="0"/>
            <a:chExt cx="10841260" cy="10109257"/>
          </a:xfrm>
        </p:grpSpPr>
        <p:sp>
          <p:nvSpPr>
            <p:cNvPr name="Freeform 15" id="15"/>
            <p:cNvSpPr/>
            <p:nvPr/>
          </p:nvSpPr>
          <p:spPr>
            <a:xfrm flipH="false" flipV="false" rot="0">
              <a:off x="0" y="0"/>
              <a:ext cx="10841179" cy="10109307"/>
            </a:xfrm>
            <a:custGeom>
              <a:avLst/>
              <a:gdLst/>
              <a:ahLst/>
              <a:cxnLst/>
              <a:rect r="r" b="b" t="t" l="l"/>
              <a:pathLst>
                <a:path h="10109307" w="10841179">
                  <a:moveTo>
                    <a:pt x="0" y="170221"/>
                  </a:moveTo>
                  <a:cubicBezTo>
                    <a:pt x="0" y="76276"/>
                    <a:pt x="70037" y="0"/>
                    <a:pt x="156299" y="0"/>
                  </a:cubicBezTo>
                  <a:lnTo>
                    <a:pt x="10684880" y="0"/>
                  </a:lnTo>
                  <a:cubicBezTo>
                    <a:pt x="10771277" y="0"/>
                    <a:pt x="10841179" y="76276"/>
                    <a:pt x="10841179" y="170221"/>
                  </a:cubicBezTo>
                  <a:lnTo>
                    <a:pt x="10841179" y="9939094"/>
                  </a:lnTo>
                  <a:cubicBezTo>
                    <a:pt x="10841179" y="10033187"/>
                    <a:pt x="10771142" y="10109307"/>
                    <a:pt x="10684880" y="10109307"/>
                  </a:cubicBezTo>
                  <a:lnTo>
                    <a:pt x="156299" y="10109307"/>
                  </a:lnTo>
                  <a:cubicBezTo>
                    <a:pt x="70037" y="10109307"/>
                    <a:pt x="0" y="10033040"/>
                    <a:pt x="0" y="9939094"/>
                  </a:cubicBezTo>
                  <a:close/>
                </a:path>
              </a:pathLst>
            </a:custGeom>
            <a:solidFill>
              <a:srgbClr val="FFFFFF">
                <a:alpha val="92157"/>
              </a:srgbClr>
            </a:solidFill>
            <a:ln w="19065" cap="sq">
              <a:solidFill>
                <a:srgbClr val="FFFFFF"/>
              </a:solidFill>
              <a:prstDash val="solid"/>
              <a:miter/>
            </a:ln>
          </p:spPr>
        </p:sp>
      </p:grpSp>
      <p:grpSp>
        <p:nvGrpSpPr>
          <p:cNvPr name="Group 16" id="16"/>
          <p:cNvGrpSpPr/>
          <p:nvPr/>
        </p:nvGrpSpPr>
        <p:grpSpPr>
          <a:xfrm rot="0">
            <a:off x="1531454" y="5644069"/>
            <a:ext cx="7034915" cy="46520"/>
            <a:chOff x="0" y="0"/>
            <a:chExt cx="9379887" cy="62027"/>
          </a:xfrm>
        </p:grpSpPr>
        <p:sp>
          <p:nvSpPr>
            <p:cNvPr name="Freeform 17" id="17"/>
            <p:cNvSpPr/>
            <p:nvPr/>
          </p:nvSpPr>
          <p:spPr>
            <a:xfrm flipH="false" flipV="false" rot="0">
              <a:off x="0" y="0"/>
              <a:ext cx="9379860" cy="61976"/>
            </a:xfrm>
            <a:custGeom>
              <a:avLst/>
              <a:gdLst/>
              <a:ahLst/>
              <a:cxnLst/>
              <a:rect r="r" b="b" t="t" l="l"/>
              <a:pathLst>
                <a:path h="61976" w="9379860">
                  <a:moveTo>
                    <a:pt x="0" y="0"/>
                  </a:moveTo>
                  <a:lnTo>
                    <a:pt x="9379860" y="0"/>
                  </a:lnTo>
                  <a:lnTo>
                    <a:pt x="9379860" y="61976"/>
                  </a:lnTo>
                  <a:lnTo>
                    <a:pt x="0" y="61976"/>
                  </a:lnTo>
                  <a:close/>
                </a:path>
              </a:pathLst>
            </a:custGeom>
            <a:solidFill>
              <a:srgbClr val="E8E8E8"/>
            </a:solidFill>
            <a:ln w="19065" cap="sq">
              <a:solidFill>
                <a:srgbClr val="E8E8E8"/>
              </a:solidFill>
              <a:prstDash val="solid"/>
              <a:miter/>
            </a:ln>
          </p:spPr>
        </p:sp>
      </p:grpSp>
      <p:grpSp>
        <p:nvGrpSpPr>
          <p:cNvPr name="Group 18" id="18"/>
          <p:cNvGrpSpPr>
            <a:grpSpLocks noChangeAspect="true"/>
          </p:cNvGrpSpPr>
          <p:nvPr/>
        </p:nvGrpSpPr>
        <p:grpSpPr>
          <a:xfrm rot="0">
            <a:off x="9851508" y="2130210"/>
            <a:ext cx="11608452" cy="11469147"/>
            <a:chOff x="0" y="0"/>
            <a:chExt cx="4572000" cy="4517135"/>
          </a:xfrm>
        </p:grpSpPr>
        <p:sp>
          <p:nvSpPr>
            <p:cNvPr name="Freeform 19" id="19" descr="/mnt/data/a_bright_clean_modern_3d_illustration_compositio.png"/>
            <p:cNvSpPr/>
            <p:nvPr/>
          </p:nvSpPr>
          <p:spPr>
            <a:xfrm flipH="false" flipV="false" rot="0">
              <a:off x="56" y="513"/>
              <a:ext cx="4571980" cy="4516120"/>
            </a:xfrm>
            <a:custGeom>
              <a:avLst/>
              <a:gdLst/>
              <a:ahLst/>
              <a:cxnLst/>
              <a:rect r="r" b="b" t="t" l="l"/>
              <a:pathLst>
                <a:path h="4516120" w="4571980">
                  <a:moveTo>
                    <a:pt x="2625851" y="4304528"/>
                  </a:moveTo>
                  <a:cubicBezTo>
                    <a:pt x="2921033" y="4133201"/>
                    <a:pt x="3157857" y="3863670"/>
                    <a:pt x="3286333" y="3517500"/>
                  </a:cubicBezTo>
                  <a:cubicBezTo>
                    <a:pt x="3350757" y="3343915"/>
                    <a:pt x="3446003" y="3169721"/>
                    <a:pt x="3606759" y="3077855"/>
                  </a:cubicBezTo>
                  <a:cubicBezTo>
                    <a:pt x="3730733" y="3007011"/>
                    <a:pt x="3878617" y="2993695"/>
                    <a:pt x="4012778" y="2944817"/>
                  </a:cubicBezTo>
                  <a:cubicBezTo>
                    <a:pt x="4395008" y="2805565"/>
                    <a:pt x="4622861" y="2363132"/>
                    <a:pt x="4562274" y="1960870"/>
                  </a:cubicBezTo>
                  <a:cubicBezTo>
                    <a:pt x="4501687" y="1558606"/>
                    <a:pt x="4187520" y="1218860"/>
                    <a:pt x="3806807" y="1075508"/>
                  </a:cubicBezTo>
                  <a:cubicBezTo>
                    <a:pt x="3593093" y="995039"/>
                    <a:pt x="3379154" y="1012626"/>
                    <a:pt x="3167147" y="927755"/>
                  </a:cubicBezTo>
                  <a:cubicBezTo>
                    <a:pt x="2880240" y="812900"/>
                    <a:pt x="2630210" y="554377"/>
                    <a:pt x="2386066" y="364902"/>
                  </a:cubicBezTo>
                  <a:cubicBezTo>
                    <a:pt x="2141922" y="175426"/>
                    <a:pt x="1861139" y="2708"/>
                    <a:pt x="1552106" y="28"/>
                  </a:cubicBezTo>
                  <a:cubicBezTo>
                    <a:pt x="1179425" y="-3203"/>
                    <a:pt x="823018" y="276043"/>
                    <a:pt x="736997" y="638670"/>
                  </a:cubicBezTo>
                  <a:cubicBezTo>
                    <a:pt x="697719" y="804254"/>
                    <a:pt x="710125" y="977519"/>
                    <a:pt x="687974" y="1146250"/>
                  </a:cubicBezTo>
                  <a:cubicBezTo>
                    <a:pt x="602789" y="1795089"/>
                    <a:pt x="21501" y="2313971"/>
                    <a:pt x="552" y="2968042"/>
                  </a:cubicBezTo>
                  <a:cubicBezTo>
                    <a:pt x="-16610" y="3503877"/>
                    <a:pt x="368713" y="3991750"/>
                    <a:pt x="846422" y="4235089"/>
                  </a:cubicBezTo>
                  <a:cubicBezTo>
                    <a:pt x="1095379" y="4361905"/>
                    <a:pt x="1355090" y="4472021"/>
                    <a:pt x="1634945" y="4504757"/>
                  </a:cubicBezTo>
                  <a:cubicBezTo>
                    <a:pt x="1989959" y="4546286"/>
                    <a:pt x="2336033" y="4472741"/>
                    <a:pt x="2625851" y="4304528"/>
                  </a:cubicBezTo>
                  <a:close/>
                </a:path>
              </a:pathLst>
            </a:custGeom>
            <a:blipFill>
              <a:blip r:embed="rId5"/>
              <a:stretch>
                <a:fillRect l="-58318" t="0" r="-17193" b="0"/>
              </a:stretch>
            </a:blipFill>
          </p:spPr>
        </p:sp>
        <p:sp>
          <p:nvSpPr>
            <p:cNvPr name="Freeform 20" id="20"/>
            <p:cNvSpPr/>
            <p:nvPr/>
          </p:nvSpPr>
          <p:spPr>
            <a:xfrm flipH="false" flipV="false" rot="0">
              <a:off x="0" y="0"/>
              <a:ext cx="4572000" cy="4517135"/>
            </a:xfrm>
            <a:custGeom>
              <a:avLst/>
              <a:gdLst/>
              <a:ahLst/>
              <a:cxnLst/>
              <a:rect r="r" b="b" t="t" l="l"/>
              <a:pathLst>
                <a:path h="4517135" w="4572000">
                  <a:moveTo>
                    <a:pt x="4572000" y="4517135"/>
                  </a:moveTo>
                  <a:lnTo>
                    <a:pt x="0" y="4517135"/>
                  </a:lnTo>
                  <a:lnTo>
                    <a:pt x="0" y="0"/>
                  </a:lnTo>
                  <a:lnTo>
                    <a:pt x="4572000" y="0"/>
                  </a:lnTo>
                  <a:lnTo>
                    <a:pt x="4572000" y="4517135"/>
                  </a:lnTo>
                  <a:close/>
                </a:path>
              </a:pathLst>
            </a:custGeom>
            <a:blipFill>
              <a:blip r:embed="rId6"/>
              <a:stretch>
                <a:fillRect l="-25" t="0" r="-25" b="0"/>
              </a:stretch>
            </a:blipFill>
          </p:spPr>
        </p:sp>
      </p:grpSp>
      <p:sp>
        <p:nvSpPr>
          <p:cNvPr name="TextBox 21" id="21"/>
          <p:cNvSpPr txBox="true"/>
          <p:nvPr/>
        </p:nvSpPr>
        <p:spPr>
          <a:xfrm rot="0">
            <a:off x="1542284" y="2297201"/>
            <a:ext cx="7086338" cy="1076375"/>
          </a:xfrm>
          <a:prstGeom prst="rect">
            <a:avLst/>
          </a:prstGeom>
        </p:spPr>
        <p:txBody>
          <a:bodyPr anchor="t" rtlCol="false" tIns="0" lIns="0" bIns="0" rIns="0">
            <a:spAutoFit/>
          </a:bodyPr>
          <a:lstStyle/>
          <a:p>
            <a:pPr algn="l">
              <a:lnSpc>
                <a:spcPts val="4202"/>
              </a:lnSpc>
            </a:pPr>
            <a:r>
              <a:rPr lang="en-US" sz="3502" b="true">
                <a:solidFill>
                  <a:srgbClr val="F36F3B"/>
                </a:solidFill>
                <a:latin typeface="Aptos Bold"/>
                <a:ea typeface="Aptos Bold"/>
                <a:cs typeface="Aptos Bold"/>
                <a:sym typeface="Aptos Bold"/>
              </a:rPr>
              <a:t>From Awareness to Sustainable Action</a:t>
            </a:r>
          </a:p>
        </p:txBody>
      </p:sp>
      <p:sp>
        <p:nvSpPr>
          <p:cNvPr name="TextBox 22" id="22"/>
          <p:cNvSpPr txBox="true"/>
          <p:nvPr/>
        </p:nvSpPr>
        <p:spPr>
          <a:xfrm rot="0">
            <a:off x="1542284" y="3520119"/>
            <a:ext cx="7013265" cy="1847726"/>
          </a:xfrm>
          <a:prstGeom prst="rect">
            <a:avLst/>
          </a:prstGeom>
        </p:spPr>
        <p:txBody>
          <a:bodyPr anchor="t" rtlCol="false" tIns="0" lIns="0" bIns="0" rIns="0">
            <a:spAutoFit/>
          </a:bodyPr>
          <a:lstStyle/>
          <a:p>
            <a:pPr algn="l">
              <a:lnSpc>
                <a:spcPts val="2995"/>
              </a:lnSpc>
            </a:pPr>
            <a:r>
              <a:rPr lang="en-US" sz="2496">
                <a:solidFill>
                  <a:srgbClr val="1E1E1E"/>
                </a:solidFill>
                <a:latin typeface="Aptos"/>
                <a:ea typeface="Aptos"/>
                <a:cs typeface="Aptos"/>
                <a:sym typeface="Aptos"/>
              </a:rPr>
              <a:t>To build a digitally empowered generation of young people who understand environmental challenges, adopt sustainable practices, and actively contribute to climate action through technology, volunteering, and community participation.</a:t>
            </a:r>
          </a:p>
        </p:txBody>
      </p:sp>
      <p:sp>
        <p:nvSpPr>
          <p:cNvPr name="TextBox 23" id="23"/>
          <p:cNvSpPr txBox="true"/>
          <p:nvPr/>
        </p:nvSpPr>
        <p:spPr>
          <a:xfrm rot="0">
            <a:off x="1576595" y="5920231"/>
            <a:ext cx="7013265" cy="1333500"/>
          </a:xfrm>
          <a:prstGeom prst="rect">
            <a:avLst/>
          </a:prstGeom>
        </p:spPr>
        <p:txBody>
          <a:bodyPr anchor="t" rtlCol="false" tIns="0" lIns="0" bIns="0" rIns="0">
            <a:spAutoFit/>
          </a:bodyPr>
          <a:lstStyle/>
          <a:p>
            <a:pPr algn="l">
              <a:lnSpc>
                <a:spcPts val="2653"/>
              </a:lnSpc>
            </a:pPr>
            <a:r>
              <a:rPr lang="en-US" sz="2211">
                <a:solidFill>
                  <a:srgbClr val="5D5D5D"/>
                </a:solidFill>
                <a:latin typeface="Aptos"/>
                <a:ea typeface="Aptos"/>
                <a:cs typeface="Aptos"/>
                <a:sym typeface="Aptos"/>
              </a:rPr>
              <a:t>By the end of 2027, Siwar aims to empower 20,000+ young people through environmental education, digital engagement, community initiatives, and sustainability-focused programs across Saudi Arabia.</a:t>
            </a:r>
          </a:p>
        </p:txBody>
      </p:sp>
      <p:sp>
        <p:nvSpPr>
          <p:cNvPr name="TextBox 24" id="24"/>
          <p:cNvSpPr txBox="true"/>
          <p:nvPr/>
        </p:nvSpPr>
        <p:spPr>
          <a:xfrm rot="0">
            <a:off x="1553104" y="7636059"/>
            <a:ext cx="7013265" cy="1200299"/>
          </a:xfrm>
          <a:prstGeom prst="rect">
            <a:avLst/>
          </a:prstGeom>
        </p:spPr>
        <p:txBody>
          <a:bodyPr anchor="t" rtlCol="false" tIns="0" lIns="0" bIns="0" rIns="0">
            <a:spAutoFit/>
          </a:bodyPr>
          <a:lstStyle/>
          <a:p>
            <a:pPr algn="ctr">
              <a:lnSpc>
                <a:spcPts val="3212"/>
              </a:lnSpc>
            </a:pPr>
            <a:r>
              <a:rPr lang="en-US" sz="2676" b="true">
                <a:solidFill>
                  <a:srgbClr val="F36F3B"/>
                </a:solidFill>
                <a:latin typeface="Aptos Bold"/>
                <a:ea typeface="Aptos Bold"/>
                <a:cs typeface="Aptos Bold"/>
                <a:sym typeface="Aptos Bold"/>
              </a:rPr>
              <a:t>A generation that does not only understand sustainability — but practices, leads, and advances it.</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36F3B"/>
        </a:solidFill>
      </p:bgPr>
    </p:bg>
    <p:spTree>
      <p:nvGrpSpPr>
        <p:cNvPr id="1" name=""/>
        <p:cNvGrpSpPr/>
        <p:nvPr/>
      </p:nvGrpSpPr>
      <p:grpSpPr>
        <a:xfrm>
          <a:off x="0" y="0"/>
          <a:ext cx="0" cy="0"/>
          <a:chOff x="0" y="0"/>
          <a:chExt cx="0" cy="0"/>
        </a:xfrm>
      </p:grpSpPr>
      <p:grpSp>
        <p:nvGrpSpPr>
          <p:cNvPr name="Group 2" id="2"/>
          <p:cNvGrpSpPr/>
          <p:nvPr/>
        </p:nvGrpSpPr>
        <p:grpSpPr>
          <a:xfrm rot="0">
            <a:off x="-9535" y="-9535"/>
            <a:ext cx="18320909" cy="10314108"/>
            <a:chOff x="0" y="0"/>
            <a:chExt cx="24427878" cy="13752144"/>
          </a:xfrm>
        </p:grpSpPr>
        <p:sp>
          <p:nvSpPr>
            <p:cNvPr name="Freeform 3" id="3"/>
            <p:cNvSpPr/>
            <p:nvPr/>
          </p:nvSpPr>
          <p:spPr>
            <a:xfrm flipH="false" flipV="false" rot="0">
              <a:off x="0" y="0"/>
              <a:ext cx="24427814" cy="13752195"/>
            </a:xfrm>
            <a:custGeom>
              <a:avLst/>
              <a:gdLst/>
              <a:ahLst/>
              <a:cxnLst/>
              <a:rect r="r" b="b" t="t" l="l"/>
              <a:pathLst>
                <a:path h="13752195" w="24427814">
                  <a:moveTo>
                    <a:pt x="0" y="0"/>
                  </a:moveTo>
                  <a:lnTo>
                    <a:pt x="24427814" y="0"/>
                  </a:lnTo>
                  <a:lnTo>
                    <a:pt x="24427814" y="13752195"/>
                  </a:lnTo>
                  <a:lnTo>
                    <a:pt x="0" y="13752195"/>
                  </a:lnTo>
                  <a:close/>
                </a:path>
              </a:pathLst>
            </a:custGeom>
            <a:solidFill>
              <a:srgbClr val="FFFFFF"/>
            </a:solidFill>
            <a:ln w="19065" cap="sq">
              <a:solidFill>
                <a:srgbClr val="FFFFFF"/>
              </a:solidFill>
              <a:prstDash val="solid"/>
              <a:miter/>
            </a:ln>
          </p:spPr>
        </p:sp>
      </p:grpSp>
      <p:grpSp>
        <p:nvGrpSpPr>
          <p:cNvPr name="Group 4" id="4"/>
          <p:cNvGrpSpPr/>
          <p:nvPr/>
        </p:nvGrpSpPr>
        <p:grpSpPr>
          <a:xfrm rot="0">
            <a:off x="-9535" y="-9535"/>
            <a:ext cx="266148" cy="10314108"/>
            <a:chOff x="0" y="0"/>
            <a:chExt cx="354863" cy="13752144"/>
          </a:xfrm>
        </p:grpSpPr>
        <p:sp>
          <p:nvSpPr>
            <p:cNvPr name="Freeform 5" id="5"/>
            <p:cNvSpPr/>
            <p:nvPr/>
          </p:nvSpPr>
          <p:spPr>
            <a:xfrm flipH="false" flipV="false" rot="0">
              <a:off x="0" y="0"/>
              <a:ext cx="354838" cy="13752195"/>
            </a:xfrm>
            <a:custGeom>
              <a:avLst/>
              <a:gdLst/>
              <a:ahLst/>
              <a:cxnLst/>
              <a:rect r="r" b="b" t="t" l="l"/>
              <a:pathLst>
                <a:path h="13752195" w="354838">
                  <a:moveTo>
                    <a:pt x="0" y="0"/>
                  </a:moveTo>
                  <a:lnTo>
                    <a:pt x="354838" y="0"/>
                  </a:lnTo>
                  <a:lnTo>
                    <a:pt x="354838" y="13752195"/>
                  </a:lnTo>
                  <a:lnTo>
                    <a:pt x="0" y="13752195"/>
                  </a:lnTo>
                  <a:close/>
                </a:path>
              </a:pathLst>
            </a:custGeom>
            <a:solidFill>
              <a:srgbClr val="F36F3B"/>
            </a:solidFill>
            <a:ln w="19065" cap="sq">
              <a:solidFill>
                <a:srgbClr val="F36F3B"/>
              </a:solidFill>
              <a:prstDash val="solid"/>
              <a:miter/>
            </a:ln>
          </p:spPr>
        </p:sp>
      </p:grpSp>
      <p:grpSp>
        <p:nvGrpSpPr>
          <p:cNvPr name="Group 6" id="6"/>
          <p:cNvGrpSpPr/>
          <p:nvPr/>
        </p:nvGrpSpPr>
        <p:grpSpPr>
          <a:xfrm rot="0">
            <a:off x="237544" y="-9535"/>
            <a:ext cx="128883" cy="10314108"/>
            <a:chOff x="0" y="0"/>
            <a:chExt cx="171844" cy="13752144"/>
          </a:xfrm>
        </p:grpSpPr>
        <p:sp>
          <p:nvSpPr>
            <p:cNvPr name="Freeform 7" id="7"/>
            <p:cNvSpPr/>
            <p:nvPr/>
          </p:nvSpPr>
          <p:spPr>
            <a:xfrm flipH="false" flipV="false" rot="0">
              <a:off x="0" y="0"/>
              <a:ext cx="171831" cy="13752195"/>
            </a:xfrm>
            <a:custGeom>
              <a:avLst/>
              <a:gdLst/>
              <a:ahLst/>
              <a:cxnLst/>
              <a:rect r="r" b="b" t="t" l="l"/>
              <a:pathLst>
                <a:path h="13752195" w="171831">
                  <a:moveTo>
                    <a:pt x="0" y="0"/>
                  </a:moveTo>
                  <a:lnTo>
                    <a:pt x="171831" y="0"/>
                  </a:lnTo>
                  <a:lnTo>
                    <a:pt x="171831" y="13752195"/>
                  </a:lnTo>
                  <a:lnTo>
                    <a:pt x="0" y="13752195"/>
                  </a:lnTo>
                  <a:close/>
                </a:path>
              </a:pathLst>
            </a:custGeom>
            <a:solidFill>
              <a:srgbClr val="FFD943"/>
            </a:solidFill>
            <a:ln w="19065" cap="sq">
              <a:solidFill>
                <a:srgbClr val="FFD943"/>
              </a:solidFill>
              <a:prstDash val="solid"/>
              <a:miter/>
            </a:ln>
          </p:spPr>
        </p:sp>
      </p:grpSp>
      <p:grpSp>
        <p:nvGrpSpPr>
          <p:cNvPr name="Group 8" id="8"/>
          <p:cNvGrpSpPr/>
          <p:nvPr/>
        </p:nvGrpSpPr>
        <p:grpSpPr>
          <a:xfrm rot="0">
            <a:off x="16019088" y="301990"/>
            <a:ext cx="1441304" cy="713794"/>
            <a:chOff x="0" y="0"/>
            <a:chExt cx="1921739" cy="951725"/>
          </a:xfrm>
        </p:grpSpPr>
        <p:sp>
          <p:nvSpPr>
            <p:cNvPr name="Freeform 9" id="9" descr="/mnt/data/ppt_media/image1.png"/>
            <p:cNvSpPr/>
            <p:nvPr/>
          </p:nvSpPr>
          <p:spPr>
            <a:xfrm flipH="false" flipV="false" rot="0">
              <a:off x="0" y="0"/>
              <a:ext cx="1921764" cy="951738"/>
            </a:xfrm>
            <a:custGeom>
              <a:avLst/>
              <a:gdLst/>
              <a:ahLst/>
              <a:cxnLst/>
              <a:rect r="r" b="b" t="t" l="l"/>
              <a:pathLst>
                <a:path h="951738" w="1921764">
                  <a:moveTo>
                    <a:pt x="0" y="0"/>
                  </a:moveTo>
                  <a:lnTo>
                    <a:pt x="1921764" y="0"/>
                  </a:lnTo>
                  <a:lnTo>
                    <a:pt x="1921764" y="951738"/>
                  </a:lnTo>
                  <a:lnTo>
                    <a:pt x="0" y="951738"/>
                  </a:lnTo>
                  <a:lnTo>
                    <a:pt x="0" y="0"/>
                  </a:lnTo>
                  <a:close/>
                </a:path>
              </a:pathLst>
            </a:custGeom>
            <a:blipFill>
              <a:blip r:embed="rId3"/>
              <a:stretch>
                <a:fillRect l="0" t="-372" r="1" b="-369"/>
              </a:stretch>
            </a:blipFill>
          </p:spPr>
        </p:sp>
      </p:grpSp>
      <p:grpSp>
        <p:nvGrpSpPr>
          <p:cNvPr name="Group 10" id="10"/>
          <p:cNvGrpSpPr/>
          <p:nvPr/>
        </p:nvGrpSpPr>
        <p:grpSpPr>
          <a:xfrm rot="0">
            <a:off x="645157" y="9540069"/>
            <a:ext cx="617706" cy="378892"/>
            <a:chOff x="0" y="0"/>
            <a:chExt cx="823608" cy="505189"/>
          </a:xfrm>
        </p:grpSpPr>
        <p:sp>
          <p:nvSpPr>
            <p:cNvPr name="Freeform 11" id="11"/>
            <p:cNvSpPr/>
            <p:nvPr/>
          </p:nvSpPr>
          <p:spPr>
            <a:xfrm flipH="false" flipV="false" rot="0">
              <a:off x="0" y="0"/>
              <a:ext cx="823603" cy="505192"/>
            </a:xfrm>
            <a:custGeom>
              <a:avLst/>
              <a:gdLst/>
              <a:ahLst/>
              <a:cxnLst/>
              <a:rect r="r" b="b" t="t" l="l"/>
              <a:pathLst>
                <a:path h="505192" w="823603">
                  <a:moveTo>
                    <a:pt x="0" y="0"/>
                  </a:moveTo>
                  <a:lnTo>
                    <a:pt x="823603" y="0"/>
                  </a:lnTo>
                  <a:lnTo>
                    <a:pt x="823603" y="505192"/>
                  </a:lnTo>
                  <a:lnTo>
                    <a:pt x="0" y="505192"/>
                  </a:lnTo>
                  <a:close/>
                </a:path>
              </a:pathLst>
            </a:custGeom>
            <a:blipFill>
              <a:blip r:embed="rId4">
                <a:alphaModFix amt="0"/>
              </a:blip>
              <a:stretch>
                <a:fillRect l="-1320" t="0" r="-1321" b="34789"/>
              </a:stretch>
            </a:blipFill>
          </p:spPr>
        </p:sp>
        <p:sp>
          <p:nvSpPr>
            <p:cNvPr name="TextBox 12" id="12"/>
            <p:cNvSpPr txBox="true"/>
            <p:nvPr/>
          </p:nvSpPr>
          <p:spPr>
            <a:xfrm>
              <a:off x="0" y="-9525"/>
              <a:ext cx="823608" cy="514714"/>
            </a:xfrm>
            <a:prstGeom prst="rect">
              <a:avLst/>
            </a:prstGeom>
          </p:spPr>
          <p:txBody>
            <a:bodyPr anchor="ctr" rtlCol="false" tIns="0" lIns="0" bIns="0" rIns="0"/>
            <a:lstStyle/>
            <a:p>
              <a:pPr algn="l">
                <a:lnSpc>
                  <a:spcPts val="2400"/>
                </a:lnSpc>
              </a:pPr>
              <a:r>
                <a:rPr lang="en-US" sz="2000" b="true">
                  <a:solidFill>
                    <a:srgbClr val="F36F3B"/>
                  </a:solidFill>
                  <a:latin typeface="Aptos Bold"/>
                  <a:ea typeface="Aptos Bold"/>
                  <a:cs typeface="Aptos Bold"/>
                  <a:sym typeface="Aptos Bold"/>
                </a:rPr>
                <a:t>04</a:t>
              </a:r>
            </a:p>
          </p:txBody>
        </p:sp>
      </p:grpSp>
      <p:grpSp>
        <p:nvGrpSpPr>
          <p:cNvPr name="Group 13" id="13"/>
          <p:cNvGrpSpPr/>
          <p:nvPr/>
        </p:nvGrpSpPr>
        <p:grpSpPr>
          <a:xfrm rot="0">
            <a:off x="576520" y="576520"/>
            <a:ext cx="9608706" cy="713794"/>
            <a:chOff x="0" y="0"/>
            <a:chExt cx="12811608" cy="951725"/>
          </a:xfrm>
        </p:grpSpPr>
        <p:sp>
          <p:nvSpPr>
            <p:cNvPr name="Freeform 14" id="14"/>
            <p:cNvSpPr/>
            <p:nvPr/>
          </p:nvSpPr>
          <p:spPr>
            <a:xfrm flipH="false" flipV="false" rot="0">
              <a:off x="0" y="0"/>
              <a:ext cx="12811609" cy="951720"/>
            </a:xfrm>
            <a:custGeom>
              <a:avLst/>
              <a:gdLst/>
              <a:ahLst/>
              <a:cxnLst/>
              <a:rect r="r" b="b" t="t" l="l"/>
              <a:pathLst>
                <a:path h="951720" w="12811609">
                  <a:moveTo>
                    <a:pt x="0" y="0"/>
                  </a:moveTo>
                  <a:lnTo>
                    <a:pt x="12811609" y="0"/>
                  </a:lnTo>
                  <a:lnTo>
                    <a:pt x="12811609" y="951720"/>
                  </a:lnTo>
                  <a:lnTo>
                    <a:pt x="0" y="951720"/>
                  </a:lnTo>
                  <a:close/>
                </a:path>
              </a:pathLst>
            </a:custGeom>
            <a:blipFill>
              <a:blip r:embed="rId4">
                <a:alphaModFix amt="0"/>
              </a:blip>
              <a:stretch>
                <a:fillRect l="0" t="-212298" r="0" b="-212298"/>
              </a:stretch>
            </a:blipFill>
          </p:spPr>
        </p:sp>
        <p:sp>
          <p:nvSpPr>
            <p:cNvPr name="TextBox 15" id="15"/>
            <p:cNvSpPr txBox="true"/>
            <p:nvPr/>
          </p:nvSpPr>
          <p:spPr>
            <a:xfrm>
              <a:off x="0" y="0"/>
              <a:ext cx="12811608" cy="951725"/>
            </a:xfrm>
            <a:prstGeom prst="rect">
              <a:avLst/>
            </a:prstGeom>
          </p:spPr>
          <p:txBody>
            <a:bodyPr anchor="ctr" rtlCol="false" tIns="0" lIns="0" bIns="0" rIns="0"/>
            <a:lstStyle/>
            <a:p>
              <a:pPr algn="l">
                <a:lnSpc>
                  <a:spcPts val="5404"/>
                </a:lnSpc>
              </a:pPr>
              <a:r>
                <a:rPr lang="en-US" sz="4503" b="true">
                  <a:solidFill>
                    <a:srgbClr val="F36F3B"/>
                  </a:solidFill>
                  <a:latin typeface="Aptos Bold"/>
                  <a:ea typeface="Aptos Bold"/>
                  <a:cs typeface="Aptos Bold"/>
                  <a:sym typeface="Aptos Bold"/>
                </a:rPr>
                <a:t>Objectives</a:t>
              </a:r>
            </a:p>
          </p:txBody>
        </p:sp>
      </p:grpSp>
      <p:grpSp>
        <p:nvGrpSpPr>
          <p:cNvPr name="Group 16" id="16"/>
          <p:cNvGrpSpPr/>
          <p:nvPr/>
        </p:nvGrpSpPr>
        <p:grpSpPr>
          <a:xfrm rot="0">
            <a:off x="566995" y="1418044"/>
            <a:ext cx="636765" cy="60246"/>
            <a:chOff x="0" y="0"/>
            <a:chExt cx="849020" cy="80328"/>
          </a:xfrm>
        </p:grpSpPr>
        <p:sp>
          <p:nvSpPr>
            <p:cNvPr name="Freeform 17" id="17"/>
            <p:cNvSpPr/>
            <p:nvPr/>
          </p:nvSpPr>
          <p:spPr>
            <a:xfrm flipH="false" flipV="false" rot="0">
              <a:off x="0" y="0"/>
              <a:ext cx="848995" cy="80264"/>
            </a:xfrm>
            <a:custGeom>
              <a:avLst/>
              <a:gdLst/>
              <a:ahLst/>
              <a:cxnLst/>
              <a:rect r="r" b="b" t="t" l="l"/>
              <a:pathLst>
                <a:path h="80264" w="848995">
                  <a:moveTo>
                    <a:pt x="0" y="0"/>
                  </a:moveTo>
                  <a:lnTo>
                    <a:pt x="848995" y="0"/>
                  </a:lnTo>
                  <a:lnTo>
                    <a:pt x="848995" y="80264"/>
                  </a:lnTo>
                  <a:lnTo>
                    <a:pt x="0" y="80264"/>
                  </a:lnTo>
                  <a:close/>
                </a:path>
              </a:pathLst>
            </a:custGeom>
            <a:solidFill>
              <a:srgbClr val="F36F3B"/>
            </a:solidFill>
            <a:ln w="19065" cap="sq">
              <a:solidFill>
                <a:srgbClr val="F36F3B"/>
              </a:solidFill>
              <a:prstDash val="solid"/>
              <a:miter/>
            </a:ln>
          </p:spPr>
        </p:sp>
      </p:grpSp>
      <p:grpSp>
        <p:nvGrpSpPr>
          <p:cNvPr name="Group 18" id="18"/>
          <p:cNvGrpSpPr/>
          <p:nvPr/>
        </p:nvGrpSpPr>
        <p:grpSpPr>
          <a:xfrm rot="0">
            <a:off x="923887" y="2118112"/>
            <a:ext cx="2833040" cy="6401991"/>
            <a:chOff x="0" y="0"/>
            <a:chExt cx="3777386" cy="8535988"/>
          </a:xfrm>
        </p:grpSpPr>
        <p:sp>
          <p:nvSpPr>
            <p:cNvPr name="Freeform 19" id="19"/>
            <p:cNvSpPr/>
            <p:nvPr/>
          </p:nvSpPr>
          <p:spPr>
            <a:xfrm flipH="false" flipV="false" rot="0">
              <a:off x="0" y="0"/>
              <a:ext cx="3777488" cy="8536051"/>
            </a:xfrm>
            <a:custGeom>
              <a:avLst/>
              <a:gdLst/>
              <a:ahLst/>
              <a:cxnLst/>
              <a:rect r="r" b="b" t="t" l="l"/>
              <a:pathLst>
                <a:path h="8536051" w="3777488">
                  <a:moveTo>
                    <a:pt x="0" y="147447"/>
                  </a:moveTo>
                  <a:cubicBezTo>
                    <a:pt x="0" y="66040"/>
                    <a:pt x="66040" y="0"/>
                    <a:pt x="147447" y="0"/>
                  </a:cubicBezTo>
                  <a:lnTo>
                    <a:pt x="3630041" y="0"/>
                  </a:lnTo>
                  <a:cubicBezTo>
                    <a:pt x="3711448" y="0"/>
                    <a:pt x="3777488" y="66040"/>
                    <a:pt x="3777488" y="147447"/>
                  </a:cubicBezTo>
                  <a:lnTo>
                    <a:pt x="3777488" y="8388604"/>
                  </a:lnTo>
                  <a:cubicBezTo>
                    <a:pt x="3777488" y="8470011"/>
                    <a:pt x="3711448" y="8536051"/>
                    <a:pt x="3630041" y="8536051"/>
                  </a:cubicBezTo>
                  <a:lnTo>
                    <a:pt x="147447" y="8536051"/>
                  </a:lnTo>
                  <a:cubicBezTo>
                    <a:pt x="66040" y="8536051"/>
                    <a:pt x="0" y="8470011"/>
                    <a:pt x="0" y="8388604"/>
                  </a:cubicBezTo>
                  <a:close/>
                </a:path>
              </a:pathLst>
            </a:custGeom>
            <a:solidFill>
              <a:srgbClr val="FFFFFF"/>
            </a:solidFill>
            <a:ln w="19065" cap="sq">
              <a:solidFill>
                <a:srgbClr val="EFEFEF"/>
              </a:solidFill>
              <a:prstDash val="solid"/>
              <a:miter/>
            </a:ln>
          </p:spPr>
        </p:sp>
      </p:grpSp>
      <p:grpSp>
        <p:nvGrpSpPr>
          <p:cNvPr name="Group 20" id="20"/>
          <p:cNvGrpSpPr/>
          <p:nvPr/>
        </p:nvGrpSpPr>
        <p:grpSpPr>
          <a:xfrm rot="0">
            <a:off x="1669323" y="2561558"/>
            <a:ext cx="1342168" cy="1342168"/>
            <a:chOff x="0" y="0"/>
            <a:chExt cx="1789557" cy="1789557"/>
          </a:xfrm>
        </p:grpSpPr>
        <p:sp>
          <p:nvSpPr>
            <p:cNvPr name="Freeform 21" id="21"/>
            <p:cNvSpPr/>
            <p:nvPr/>
          </p:nvSpPr>
          <p:spPr>
            <a:xfrm flipH="false" flipV="false" rot="0">
              <a:off x="0" y="0"/>
              <a:ext cx="1789684" cy="1789684"/>
            </a:xfrm>
            <a:custGeom>
              <a:avLst/>
              <a:gdLst/>
              <a:ahLst/>
              <a:cxnLst/>
              <a:rect r="r" b="b" t="t" l="l"/>
              <a:pathLst>
                <a:path h="1789684" w="1789684">
                  <a:moveTo>
                    <a:pt x="0" y="894842"/>
                  </a:moveTo>
                  <a:cubicBezTo>
                    <a:pt x="0" y="400558"/>
                    <a:pt x="400558" y="0"/>
                    <a:pt x="894842" y="0"/>
                  </a:cubicBezTo>
                  <a:cubicBezTo>
                    <a:pt x="1389126" y="0"/>
                    <a:pt x="1789684" y="400558"/>
                    <a:pt x="1789684" y="894842"/>
                  </a:cubicBezTo>
                  <a:cubicBezTo>
                    <a:pt x="1789684" y="1389126"/>
                    <a:pt x="1389126" y="1789684"/>
                    <a:pt x="894842" y="1789684"/>
                  </a:cubicBezTo>
                  <a:cubicBezTo>
                    <a:pt x="400558" y="1789684"/>
                    <a:pt x="0" y="1388999"/>
                    <a:pt x="0" y="894842"/>
                  </a:cubicBezTo>
                  <a:close/>
                </a:path>
              </a:pathLst>
            </a:custGeom>
            <a:solidFill>
              <a:srgbClr val="FFD943"/>
            </a:solidFill>
            <a:ln w="38130" cap="sq">
              <a:solidFill>
                <a:srgbClr val="FFFFFF"/>
              </a:solidFill>
              <a:prstDash val="solid"/>
              <a:miter/>
            </a:ln>
          </p:spPr>
        </p:sp>
      </p:grpSp>
      <p:sp>
        <p:nvSpPr>
          <p:cNvPr name="TextBox 22" id="22"/>
          <p:cNvSpPr txBox="true"/>
          <p:nvPr/>
        </p:nvSpPr>
        <p:spPr>
          <a:xfrm rot="0">
            <a:off x="1689021" y="2910697"/>
            <a:ext cx="1302772" cy="542975"/>
          </a:xfrm>
          <a:prstGeom prst="rect">
            <a:avLst/>
          </a:prstGeom>
        </p:spPr>
        <p:txBody>
          <a:bodyPr anchor="t" rtlCol="false" tIns="0" lIns="0" bIns="0" rIns="0">
            <a:spAutoFit/>
          </a:bodyPr>
          <a:lstStyle/>
          <a:p>
            <a:pPr algn="ctr">
              <a:lnSpc>
                <a:spcPts val="4321"/>
              </a:lnSpc>
            </a:pPr>
            <a:r>
              <a:rPr lang="en-US" sz="3601" b="true">
                <a:solidFill>
                  <a:srgbClr val="FFFFFF"/>
                </a:solidFill>
                <a:latin typeface="Aptos Bold"/>
                <a:ea typeface="Aptos Bold"/>
                <a:cs typeface="Aptos Bold"/>
                <a:sym typeface="Aptos Bold"/>
              </a:rPr>
              <a:t>01</a:t>
            </a:r>
          </a:p>
        </p:txBody>
      </p:sp>
      <p:sp>
        <p:nvSpPr>
          <p:cNvPr name="TextBox 23" id="23"/>
          <p:cNvSpPr txBox="true"/>
          <p:nvPr/>
        </p:nvSpPr>
        <p:spPr>
          <a:xfrm rot="0">
            <a:off x="1277217" y="4118648"/>
            <a:ext cx="616429" cy="523875"/>
          </a:xfrm>
          <a:prstGeom prst="rect">
            <a:avLst/>
          </a:prstGeom>
        </p:spPr>
        <p:txBody>
          <a:bodyPr anchor="t" rtlCol="false" tIns="0" lIns="0" bIns="0" rIns="0">
            <a:spAutoFit/>
          </a:bodyPr>
          <a:lstStyle/>
          <a:p>
            <a:pPr algn="l">
              <a:lnSpc>
                <a:spcPts val="4141"/>
              </a:lnSpc>
            </a:pPr>
            <a:r>
              <a:rPr lang="en-US" sz="3451" b="true">
                <a:solidFill>
                  <a:srgbClr val="F36F3B"/>
                </a:solidFill>
                <a:latin typeface="Aptos Bold"/>
                <a:ea typeface="Aptos Bold"/>
                <a:cs typeface="Aptos Bold"/>
                <a:sym typeface="Aptos Bold"/>
              </a:rPr>
              <a:t>01</a:t>
            </a:r>
          </a:p>
        </p:txBody>
      </p:sp>
      <p:sp>
        <p:nvSpPr>
          <p:cNvPr name="TextBox 24" id="24"/>
          <p:cNvSpPr txBox="true"/>
          <p:nvPr/>
        </p:nvSpPr>
        <p:spPr>
          <a:xfrm rot="0">
            <a:off x="1277217" y="4599089"/>
            <a:ext cx="2126371" cy="381000"/>
          </a:xfrm>
          <a:prstGeom prst="rect">
            <a:avLst/>
          </a:prstGeom>
        </p:spPr>
        <p:txBody>
          <a:bodyPr anchor="t" rtlCol="false" tIns="0" lIns="0" bIns="0" rIns="0">
            <a:spAutoFit/>
          </a:bodyPr>
          <a:lstStyle/>
          <a:p>
            <a:pPr algn="l">
              <a:lnSpc>
                <a:spcPts val="3025"/>
              </a:lnSpc>
            </a:pPr>
            <a:r>
              <a:rPr lang="en-US" sz="2521" b="true">
                <a:solidFill>
                  <a:srgbClr val="1E1E1E"/>
                </a:solidFill>
                <a:latin typeface="Aptos Bold"/>
                <a:ea typeface="Aptos Bold"/>
                <a:cs typeface="Aptos Bold"/>
                <a:sym typeface="Aptos Bold"/>
              </a:rPr>
              <a:t>EDUCATE</a:t>
            </a:r>
          </a:p>
        </p:txBody>
      </p:sp>
      <p:sp>
        <p:nvSpPr>
          <p:cNvPr name="TextBox 25" id="25"/>
          <p:cNvSpPr txBox="true"/>
          <p:nvPr/>
        </p:nvSpPr>
        <p:spPr>
          <a:xfrm rot="0">
            <a:off x="1277217" y="5299148"/>
            <a:ext cx="2126371" cy="2743398"/>
          </a:xfrm>
          <a:prstGeom prst="rect">
            <a:avLst/>
          </a:prstGeom>
        </p:spPr>
        <p:txBody>
          <a:bodyPr anchor="t" rtlCol="false" tIns="0" lIns="0" bIns="0" rIns="0">
            <a:spAutoFit/>
          </a:bodyPr>
          <a:lstStyle/>
          <a:p>
            <a:pPr algn="l">
              <a:lnSpc>
                <a:spcPts val="2767"/>
              </a:lnSpc>
            </a:pPr>
            <a:r>
              <a:rPr lang="en-US" sz="2305">
                <a:solidFill>
                  <a:srgbClr val="5D5D5D"/>
                </a:solidFill>
                <a:latin typeface="Aptos"/>
                <a:ea typeface="Aptos"/>
                <a:cs typeface="Aptos"/>
                <a:sym typeface="Aptos"/>
              </a:rPr>
              <a:t>Make environmental knowledge accessible and engaging through youth-focused digital content.</a:t>
            </a:r>
          </a:p>
        </p:txBody>
      </p:sp>
      <p:grpSp>
        <p:nvGrpSpPr>
          <p:cNvPr name="Group 26" id="26"/>
          <p:cNvGrpSpPr/>
          <p:nvPr/>
        </p:nvGrpSpPr>
        <p:grpSpPr>
          <a:xfrm rot="0">
            <a:off x="4314387" y="2118112"/>
            <a:ext cx="2833040" cy="6401991"/>
            <a:chOff x="0" y="0"/>
            <a:chExt cx="3777386" cy="8535988"/>
          </a:xfrm>
        </p:grpSpPr>
        <p:sp>
          <p:nvSpPr>
            <p:cNvPr name="Freeform 27" id="27"/>
            <p:cNvSpPr/>
            <p:nvPr/>
          </p:nvSpPr>
          <p:spPr>
            <a:xfrm flipH="false" flipV="false" rot="0">
              <a:off x="0" y="0"/>
              <a:ext cx="3777488" cy="8536051"/>
            </a:xfrm>
            <a:custGeom>
              <a:avLst/>
              <a:gdLst/>
              <a:ahLst/>
              <a:cxnLst/>
              <a:rect r="r" b="b" t="t" l="l"/>
              <a:pathLst>
                <a:path h="8536051" w="3777488">
                  <a:moveTo>
                    <a:pt x="0" y="147447"/>
                  </a:moveTo>
                  <a:cubicBezTo>
                    <a:pt x="0" y="66040"/>
                    <a:pt x="66040" y="0"/>
                    <a:pt x="147447" y="0"/>
                  </a:cubicBezTo>
                  <a:lnTo>
                    <a:pt x="3630041" y="0"/>
                  </a:lnTo>
                  <a:cubicBezTo>
                    <a:pt x="3711448" y="0"/>
                    <a:pt x="3777488" y="66040"/>
                    <a:pt x="3777488" y="147447"/>
                  </a:cubicBezTo>
                  <a:lnTo>
                    <a:pt x="3777488" y="8388604"/>
                  </a:lnTo>
                  <a:cubicBezTo>
                    <a:pt x="3777488" y="8470011"/>
                    <a:pt x="3711448" y="8536051"/>
                    <a:pt x="3630041" y="8536051"/>
                  </a:cubicBezTo>
                  <a:lnTo>
                    <a:pt x="147447" y="8536051"/>
                  </a:lnTo>
                  <a:cubicBezTo>
                    <a:pt x="66040" y="8536051"/>
                    <a:pt x="0" y="8470011"/>
                    <a:pt x="0" y="8388604"/>
                  </a:cubicBezTo>
                  <a:close/>
                </a:path>
              </a:pathLst>
            </a:custGeom>
            <a:solidFill>
              <a:srgbClr val="FFFFFF"/>
            </a:solidFill>
            <a:ln w="19065" cap="sq">
              <a:solidFill>
                <a:srgbClr val="EFEFEF"/>
              </a:solidFill>
              <a:prstDash val="solid"/>
              <a:miter/>
            </a:ln>
          </p:spPr>
        </p:sp>
      </p:grpSp>
      <p:grpSp>
        <p:nvGrpSpPr>
          <p:cNvPr name="Group 28" id="28"/>
          <p:cNvGrpSpPr/>
          <p:nvPr/>
        </p:nvGrpSpPr>
        <p:grpSpPr>
          <a:xfrm rot="0">
            <a:off x="5059823" y="2561558"/>
            <a:ext cx="1342168" cy="1342168"/>
            <a:chOff x="0" y="0"/>
            <a:chExt cx="1789557" cy="1789557"/>
          </a:xfrm>
        </p:grpSpPr>
        <p:sp>
          <p:nvSpPr>
            <p:cNvPr name="Freeform 29" id="29"/>
            <p:cNvSpPr/>
            <p:nvPr/>
          </p:nvSpPr>
          <p:spPr>
            <a:xfrm flipH="false" flipV="false" rot="0">
              <a:off x="0" y="0"/>
              <a:ext cx="1789684" cy="1789684"/>
            </a:xfrm>
            <a:custGeom>
              <a:avLst/>
              <a:gdLst/>
              <a:ahLst/>
              <a:cxnLst/>
              <a:rect r="r" b="b" t="t" l="l"/>
              <a:pathLst>
                <a:path h="1789684" w="1789684">
                  <a:moveTo>
                    <a:pt x="0" y="894842"/>
                  </a:moveTo>
                  <a:cubicBezTo>
                    <a:pt x="0" y="400558"/>
                    <a:pt x="400558" y="0"/>
                    <a:pt x="894842" y="0"/>
                  </a:cubicBezTo>
                  <a:cubicBezTo>
                    <a:pt x="1389126" y="0"/>
                    <a:pt x="1789684" y="400558"/>
                    <a:pt x="1789684" y="894842"/>
                  </a:cubicBezTo>
                  <a:cubicBezTo>
                    <a:pt x="1789684" y="1389126"/>
                    <a:pt x="1389126" y="1789684"/>
                    <a:pt x="894842" y="1789684"/>
                  </a:cubicBezTo>
                  <a:cubicBezTo>
                    <a:pt x="400558" y="1789684"/>
                    <a:pt x="0" y="1388999"/>
                    <a:pt x="0" y="894842"/>
                  </a:cubicBezTo>
                  <a:close/>
                </a:path>
              </a:pathLst>
            </a:custGeom>
            <a:solidFill>
              <a:srgbClr val="F36F3B"/>
            </a:solidFill>
            <a:ln w="38130" cap="sq">
              <a:solidFill>
                <a:srgbClr val="FFFFFF"/>
              </a:solidFill>
              <a:prstDash val="solid"/>
              <a:miter/>
            </a:ln>
          </p:spPr>
        </p:sp>
      </p:grpSp>
      <p:sp>
        <p:nvSpPr>
          <p:cNvPr name="TextBox 30" id="30"/>
          <p:cNvSpPr txBox="true"/>
          <p:nvPr/>
        </p:nvSpPr>
        <p:spPr>
          <a:xfrm rot="0">
            <a:off x="5079521" y="2910697"/>
            <a:ext cx="1302772" cy="542975"/>
          </a:xfrm>
          <a:prstGeom prst="rect">
            <a:avLst/>
          </a:prstGeom>
        </p:spPr>
        <p:txBody>
          <a:bodyPr anchor="t" rtlCol="false" tIns="0" lIns="0" bIns="0" rIns="0">
            <a:spAutoFit/>
          </a:bodyPr>
          <a:lstStyle/>
          <a:p>
            <a:pPr algn="ctr">
              <a:lnSpc>
                <a:spcPts val="4321"/>
              </a:lnSpc>
            </a:pPr>
            <a:r>
              <a:rPr lang="en-US" sz="3601" b="true">
                <a:solidFill>
                  <a:srgbClr val="FFFFFF"/>
                </a:solidFill>
                <a:latin typeface="Aptos Bold"/>
                <a:ea typeface="Aptos Bold"/>
                <a:cs typeface="Aptos Bold"/>
                <a:sym typeface="Aptos Bold"/>
              </a:rPr>
              <a:t>02</a:t>
            </a:r>
          </a:p>
        </p:txBody>
      </p:sp>
      <p:sp>
        <p:nvSpPr>
          <p:cNvPr name="TextBox 31" id="31"/>
          <p:cNvSpPr txBox="true"/>
          <p:nvPr/>
        </p:nvSpPr>
        <p:spPr>
          <a:xfrm rot="0">
            <a:off x="4667717" y="4118648"/>
            <a:ext cx="616429" cy="523875"/>
          </a:xfrm>
          <a:prstGeom prst="rect">
            <a:avLst/>
          </a:prstGeom>
        </p:spPr>
        <p:txBody>
          <a:bodyPr anchor="t" rtlCol="false" tIns="0" lIns="0" bIns="0" rIns="0">
            <a:spAutoFit/>
          </a:bodyPr>
          <a:lstStyle/>
          <a:p>
            <a:pPr algn="l">
              <a:lnSpc>
                <a:spcPts val="4141"/>
              </a:lnSpc>
            </a:pPr>
            <a:r>
              <a:rPr lang="en-US" sz="3451" b="true">
                <a:solidFill>
                  <a:srgbClr val="F36F3B"/>
                </a:solidFill>
                <a:latin typeface="Aptos Bold"/>
                <a:ea typeface="Aptos Bold"/>
                <a:cs typeface="Aptos Bold"/>
                <a:sym typeface="Aptos Bold"/>
              </a:rPr>
              <a:t>02</a:t>
            </a:r>
          </a:p>
        </p:txBody>
      </p:sp>
      <p:sp>
        <p:nvSpPr>
          <p:cNvPr name="TextBox 32" id="32"/>
          <p:cNvSpPr txBox="true"/>
          <p:nvPr/>
        </p:nvSpPr>
        <p:spPr>
          <a:xfrm rot="0">
            <a:off x="4667717" y="4599089"/>
            <a:ext cx="2126371" cy="381000"/>
          </a:xfrm>
          <a:prstGeom prst="rect">
            <a:avLst/>
          </a:prstGeom>
        </p:spPr>
        <p:txBody>
          <a:bodyPr anchor="t" rtlCol="false" tIns="0" lIns="0" bIns="0" rIns="0">
            <a:spAutoFit/>
          </a:bodyPr>
          <a:lstStyle/>
          <a:p>
            <a:pPr algn="l">
              <a:lnSpc>
                <a:spcPts val="3025"/>
              </a:lnSpc>
            </a:pPr>
            <a:r>
              <a:rPr lang="en-US" sz="2521" b="true">
                <a:solidFill>
                  <a:srgbClr val="1E1E1E"/>
                </a:solidFill>
                <a:latin typeface="Aptos Bold"/>
                <a:ea typeface="Aptos Bold"/>
                <a:cs typeface="Aptos Bold"/>
                <a:sym typeface="Aptos Bold"/>
              </a:rPr>
              <a:t>ACTIVATE</a:t>
            </a:r>
          </a:p>
        </p:txBody>
      </p:sp>
      <p:sp>
        <p:nvSpPr>
          <p:cNvPr name="TextBox 33" id="33"/>
          <p:cNvSpPr txBox="true"/>
          <p:nvPr/>
        </p:nvSpPr>
        <p:spPr>
          <a:xfrm rot="0">
            <a:off x="4667717" y="5299148"/>
            <a:ext cx="2313911" cy="2743398"/>
          </a:xfrm>
          <a:prstGeom prst="rect">
            <a:avLst/>
          </a:prstGeom>
        </p:spPr>
        <p:txBody>
          <a:bodyPr anchor="t" rtlCol="false" tIns="0" lIns="0" bIns="0" rIns="0">
            <a:spAutoFit/>
          </a:bodyPr>
          <a:lstStyle/>
          <a:p>
            <a:pPr algn="l">
              <a:lnSpc>
                <a:spcPts val="2767"/>
              </a:lnSpc>
            </a:pPr>
            <a:r>
              <a:rPr lang="en-US" sz="2305">
                <a:solidFill>
                  <a:srgbClr val="5D5D5D"/>
                </a:solidFill>
                <a:latin typeface="Aptos"/>
                <a:ea typeface="Aptos"/>
                <a:cs typeface="Aptos"/>
                <a:sym typeface="Aptos"/>
              </a:rPr>
              <a:t>Transform awareness into sustainable behaviors through challenges, campaigns, and community initiatives.</a:t>
            </a:r>
          </a:p>
        </p:txBody>
      </p:sp>
      <p:grpSp>
        <p:nvGrpSpPr>
          <p:cNvPr name="Group 34" id="34"/>
          <p:cNvGrpSpPr/>
          <p:nvPr/>
        </p:nvGrpSpPr>
        <p:grpSpPr>
          <a:xfrm rot="0">
            <a:off x="7704887" y="2118112"/>
            <a:ext cx="2833040" cy="6401991"/>
            <a:chOff x="0" y="0"/>
            <a:chExt cx="3777386" cy="8535988"/>
          </a:xfrm>
        </p:grpSpPr>
        <p:sp>
          <p:nvSpPr>
            <p:cNvPr name="Freeform 35" id="35"/>
            <p:cNvSpPr/>
            <p:nvPr/>
          </p:nvSpPr>
          <p:spPr>
            <a:xfrm flipH="false" flipV="false" rot="0">
              <a:off x="0" y="0"/>
              <a:ext cx="3777488" cy="8536051"/>
            </a:xfrm>
            <a:custGeom>
              <a:avLst/>
              <a:gdLst/>
              <a:ahLst/>
              <a:cxnLst/>
              <a:rect r="r" b="b" t="t" l="l"/>
              <a:pathLst>
                <a:path h="8536051" w="3777488">
                  <a:moveTo>
                    <a:pt x="0" y="147447"/>
                  </a:moveTo>
                  <a:cubicBezTo>
                    <a:pt x="0" y="66040"/>
                    <a:pt x="66040" y="0"/>
                    <a:pt x="147447" y="0"/>
                  </a:cubicBezTo>
                  <a:lnTo>
                    <a:pt x="3630041" y="0"/>
                  </a:lnTo>
                  <a:cubicBezTo>
                    <a:pt x="3711448" y="0"/>
                    <a:pt x="3777488" y="66040"/>
                    <a:pt x="3777488" y="147447"/>
                  </a:cubicBezTo>
                  <a:lnTo>
                    <a:pt x="3777488" y="8388604"/>
                  </a:lnTo>
                  <a:cubicBezTo>
                    <a:pt x="3777488" y="8470011"/>
                    <a:pt x="3711448" y="8536051"/>
                    <a:pt x="3630041" y="8536051"/>
                  </a:cubicBezTo>
                  <a:lnTo>
                    <a:pt x="147447" y="8536051"/>
                  </a:lnTo>
                  <a:cubicBezTo>
                    <a:pt x="66040" y="8536051"/>
                    <a:pt x="0" y="8470011"/>
                    <a:pt x="0" y="8388604"/>
                  </a:cubicBezTo>
                  <a:close/>
                </a:path>
              </a:pathLst>
            </a:custGeom>
            <a:solidFill>
              <a:srgbClr val="FFFFFF"/>
            </a:solidFill>
            <a:ln w="19065" cap="sq">
              <a:solidFill>
                <a:srgbClr val="EFEFEF"/>
              </a:solidFill>
              <a:prstDash val="solid"/>
              <a:miter/>
            </a:ln>
          </p:spPr>
        </p:sp>
      </p:grpSp>
      <p:grpSp>
        <p:nvGrpSpPr>
          <p:cNvPr name="Group 36" id="36"/>
          <p:cNvGrpSpPr/>
          <p:nvPr/>
        </p:nvGrpSpPr>
        <p:grpSpPr>
          <a:xfrm rot="0">
            <a:off x="8450323" y="2561558"/>
            <a:ext cx="1342168" cy="1342168"/>
            <a:chOff x="0" y="0"/>
            <a:chExt cx="1789557" cy="1789557"/>
          </a:xfrm>
        </p:grpSpPr>
        <p:sp>
          <p:nvSpPr>
            <p:cNvPr name="Freeform 37" id="37"/>
            <p:cNvSpPr/>
            <p:nvPr/>
          </p:nvSpPr>
          <p:spPr>
            <a:xfrm flipH="false" flipV="false" rot="0">
              <a:off x="0" y="0"/>
              <a:ext cx="1789684" cy="1789684"/>
            </a:xfrm>
            <a:custGeom>
              <a:avLst/>
              <a:gdLst/>
              <a:ahLst/>
              <a:cxnLst/>
              <a:rect r="r" b="b" t="t" l="l"/>
              <a:pathLst>
                <a:path h="1789684" w="1789684">
                  <a:moveTo>
                    <a:pt x="0" y="894842"/>
                  </a:moveTo>
                  <a:cubicBezTo>
                    <a:pt x="0" y="400558"/>
                    <a:pt x="400558" y="0"/>
                    <a:pt x="894842" y="0"/>
                  </a:cubicBezTo>
                  <a:cubicBezTo>
                    <a:pt x="1389126" y="0"/>
                    <a:pt x="1789684" y="400558"/>
                    <a:pt x="1789684" y="894842"/>
                  </a:cubicBezTo>
                  <a:cubicBezTo>
                    <a:pt x="1789684" y="1389126"/>
                    <a:pt x="1389126" y="1789684"/>
                    <a:pt x="894842" y="1789684"/>
                  </a:cubicBezTo>
                  <a:cubicBezTo>
                    <a:pt x="400558" y="1789684"/>
                    <a:pt x="0" y="1388999"/>
                    <a:pt x="0" y="894842"/>
                  </a:cubicBezTo>
                  <a:close/>
                </a:path>
              </a:pathLst>
            </a:custGeom>
            <a:solidFill>
              <a:srgbClr val="FFD943"/>
            </a:solidFill>
            <a:ln w="38130" cap="sq">
              <a:solidFill>
                <a:srgbClr val="FFFFFF"/>
              </a:solidFill>
              <a:prstDash val="solid"/>
              <a:miter/>
            </a:ln>
          </p:spPr>
        </p:sp>
      </p:grpSp>
      <p:sp>
        <p:nvSpPr>
          <p:cNvPr name="TextBox 38" id="38"/>
          <p:cNvSpPr txBox="true"/>
          <p:nvPr/>
        </p:nvSpPr>
        <p:spPr>
          <a:xfrm rot="0">
            <a:off x="8470021" y="2910697"/>
            <a:ext cx="1302772" cy="542975"/>
          </a:xfrm>
          <a:prstGeom prst="rect">
            <a:avLst/>
          </a:prstGeom>
        </p:spPr>
        <p:txBody>
          <a:bodyPr anchor="t" rtlCol="false" tIns="0" lIns="0" bIns="0" rIns="0">
            <a:spAutoFit/>
          </a:bodyPr>
          <a:lstStyle/>
          <a:p>
            <a:pPr algn="ctr">
              <a:lnSpc>
                <a:spcPts val="4321"/>
              </a:lnSpc>
            </a:pPr>
            <a:r>
              <a:rPr lang="en-US" sz="3601" b="true">
                <a:solidFill>
                  <a:srgbClr val="FFFFFF"/>
                </a:solidFill>
                <a:latin typeface="Aptos Bold"/>
                <a:ea typeface="Aptos Bold"/>
                <a:cs typeface="Aptos Bold"/>
                <a:sym typeface="Aptos Bold"/>
              </a:rPr>
              <a:t>03</a:t>
            </a:r>
          </a:p>
        </p:txBody>
      </p:sp>
      <p:sp>
        <p:nvSpPr>
          <p:cNvPr name="TextBox 39" id="39"/>
          <p:cNvSpPr txBox="true"/>
          <p:nvPr/>
        </p:nvSpPr>
        <p:spPr>
          <a:xfrm rot="0">
            <a:off x="8058226" y="4118648"/>
            <a:ext cx="616429" cy="523875"/>
          </a:xfrm>
          <a:prstGeom prst="rect">
            <a:avLst/>
          </a:prstGeom>
        </p:spPr>
        <p:txBody>
          <a:bodyPr anchor="t" rtlCol="false" tIns="0" lIns="0" bIns="0" rIns="0">
            <a:spAutoFit/>
          </a:bodyPr>
          <a:lstStyle/>
          <a:p>
            <a:pPr algn="l">
              <a:lnSpc>
                <a:spcPts val="4141"/>
              </a:lnSpc>
            </a:pPr>
            <a:r>
              <a:rPr lang="en-US" sz="3451" b="true">
                <a:solidFill>
                  <a:srgbClr val="F36F3B"/>
                </a:solidFill>
                <a:latin typeface="Aptos Bold"/>
                <a:ea typeface="Aptos Bold"/>
                <a:cs typeface="Aptos Bold"/>
                <a:sym typeface="Aptos Bold"/>
              </a:rPr>
              <a:t>03</a:t>
            </a:r>
          </a:p>
        </p:txBody>
      </p:sp>
      <p:sp>
        <p:nvSpPr>
          <p:cNvPr name="TextBox 40" id="40"/>
          <p:cNvSpPr txBox="true"/>
          <p:nvPr/>
        </p:nvSpPr>
        <p:spPr>
          <a:xfrm rot="0">
            <a:off x="8058226" y="4599089"/>
            <a:ext cx="2126371" cy="381000"/>
          </a:xfrm>
          <a:prstGeom prst="rect">
            <a:avLst/>
          </a:prstGeom>
        </p:spPr>
        <p:txBody>
          <a:bodyPr anchor="t" rtlCol="false" tIns="0" lIns="0" bIns="0" rIns="0">
            <a:spAutoFit/>
          </a:bodyPr>
          <a:lstStyle/>
          <a:p>
            <a:pPr algn="l">
              <a:lnSpc>
                <a:spcPts val="3025"/>
              </a:lnSpc>
            </a:pPr>
            <a:r>
              <a:rPr lang="en-US" sz="2521" b="true">
                <a:solidFill>
                  <a:srgbClr val="1E1E1E"/>
                </a:solidFill>
                <a:latin typeface="Aptos Bold"/>
                <a:ea typeface="Aptos Bold"/>
                <a:cs typeface="Aptos Bold"/>
                <a:sym typeface="Aptos Bold"/>
              </a:rPr>
              <a:t>EMPOWER</a:t>
            </a:r>
          </a:p>
        </p:txBody>
      </p:sp>
      <p:sp>
        <p:nvSpPr>
          <p:cNvPr name="TextBox 41" id="41"/>
          <p:cNvSpPr txBox="true"/>
          <p:nvPr/>
        </p:nvSpPr>
        <p:spPr>
          <a:xfrm rot="0">
            <a:off x="8058226" y="5299148"/>
            <a:ext cx="2126371" cy="2057549"/>
          </a:xfrm>
          <a:prstGeom prst="rect">
            <a:avLst/>
          </a:prstGeom>
        </p:spPr>
        <p:txBody>
          <a:bodyPr anchor="t" rtlCol="false" tIns="0" lIns="0" bIns="0" rIns="0">
            <a:spAutoFit/>
          </a:bodyPr>
          <a:lstStyle/>
          <a:p>
            <a:pPr algn="l">
              <a:lnSpc>
                <a:spcPts val="2767"/>
              </a:lnSpc>
            </a:pPr>
            <a:r>
              <a:rPr lang="en-US" sz="2305">
                <a:solidFill>
                  <a:srgbClr val="5D5D5D"/>
                </a:solidFill>
                <a:latin typeface="Aptos"/>
                <a:ea typeface="Aptos"/>
                <a:cs typeface="Aptos"/>
                <a:sym typeface="Aptos"/>
              </a:rPr>
              <a:t>Equip young people and volunteers to become sustainability advocates.</a:t>
            </a:r>
          </a:p>
        </p:txBody>
      </p:sp>
      <p:grpSp>
        <p:nvGrpSpPr>
          <p:cNvPr name="Group 42" id="42"/>
          <p:cNvGrpSpPr/>
          <p:nvPr/>
        </p:nvGrpSpPr>
        <p:grpSpPr>
          <a:xfrm rot="0">
            <a:off x="11095387" y="2118112"/>
            <a:ext cx="2833040" cy="6401991"/>
            <a:chOff x="0" y="0"/>
            <a:chExt cx="3777386" cy="8535988"/>
          </a:xfrm>
        </p:grpSpPr>
        <p:sp>
          <p:nvSpPr>
            <p:cNvPr name="Freeform 43" id="43"/>
            <p:cNvSpPr/>
            <p:nvPr/>
          </p:nvSpPr>
          <p:spPr>
            <a:xfrm flipH="false" flipV="false" rot="0">
              <a:off x="0" y="0"/>
              <a:ext cx="3777488" cy="8536051"/>
            </a:xfrm>
            <a:custGeom>
              <a:avLst/>
              <a:gdLst/>
              <a:ahLst/>
              <a:cxnLst/>
              <a:rect r="r" b="b" t="t" l="l"/>
              <a:pathLst>
                <a:path h="8536051" w="3777488">
                  <a:moveTo>
                    <a:pt x="0" y="147447"/>
                  </a:moveTo>
                  <a:cubicBezTo>
                    <a:pt x="0" y="66040"/>
                    <a:pt x="66040" y="0"/>
                    <a:pt x="147447" y="0"/>
                  </a:cubicBezTo>
                  <a:lnTo>
                    <a:pt x="3630041" y="0"/>
                  </a:lnTo>
                  <a:cubicBezTo>
                    <a:pt x="3711448" y="0"/>
                    <a:pt x="3777488" y="66040"/>
                    <a:pt x="3777488" y="147447"/>
                  </a:cubicBezTo>
                  <a:lnTo>
                    <a:pt x="3777488" y="8388604"/>
                  </a:lnTo>
                  <a:cubicBezTo>
                    <a:pt x="3777488" y="8470011"/>
                    <a:pt x="3711448" y="8536051"/>
                    <a:pt x="3630041" y="8536051"/>
                  </a:cubicBezTo>
                  <a:lnTo>
                    <a:pt x="147447" y="8536051"/>
                  </a:lnTo>
                  <a:cubicBezTo>
                    <a:pt x="66040" y="8536051"/>
                    <a:pt x="0" y="8470011"/>
                    <a:pt x="0" y="8388604"/>
                  </a:cubicBezTo>
                  <a:close/>
                </a:path>
              </a:pathLst>
            </a:custGeom>
            <a:solidFill>
              <a:srgbClr val="FFFFFF"/>
            </a:solidFill>
            <a:ln w="19065" cap="sq">
              <a:solidFill>
                <a:srgbClr val="EFEFEF"/>
              </a:solidFill>
              <a:prstDash val="solid"/>
              <a:miter/>
            </a:ln>
          </p:spPr>
        </p:sp>
      </p:grpSp>
      <p:grpSp>
        <p:nvGrpSpPr>
          <p:cNvPr name="Group 44" id="44"/>
          <p:cNvGrpSpPr/>
          <p:nvPr/>
        </p:nvGrpSpPr>
        <p:grpSpPr>
          <a:xfrm rot="0">
            <a:off x="11840823" y="2561558"/>
            <a:ext cx="1342168" cy="1342168"/>
            <a:chOff x="0" y="0"/>
            <a:chExt cx="1789557" cy="1789557"/>
          </a:xfrm>
        </p:grpSpPr>
        <p:sp>
          <p:nvSpPr>
            <p:cNvPr name="Freeform 45" id="45"/>
            <p:cNvSpPr/>
            <p:nvPr/>
          </p:nvSpPr>
          <p:spPr>
            <a:xfrm flipH="false" flipV="false" rot="0">
              <a:off x="0" y="0"/>
              <a:ext cx="1789684" cy="1789684"/>
            </a:xfrm>
            <a:custGeom>
              <a:avLst/>
              <a:gdLst/>
              <a:ahLst/>
              <a:cxnLst/>
              <a:rect r="r" b="b" t="t" l="l"/>
              <a:pathLst>
                <a:path h="1789684" w="1789684">
                  <a:moveTo>
                    <a:pt x="0" y="894842"/>
                  </a:moveTo>
                  <a:cubicBezTo>
                    <a:pt x="0" y="400558"/>
                    <a:pt x="400558" y="0"/>
                    <a:pt x="894842" y="0"/>
                  </a:cubicBezTo>
                  <a:cubicBezTo>
                    <a:pt x="1389126" y="0"/>
                    <a:pt x="1789684" y="400558"/>
                    <a:pt x="1789684" y="894842"/>
                  </a:cubicBezTo>
                  <a:cubicBezTo>
                    <a:pt x="1789684" y="1389126"/>
                    <a:pt x="1389126" y="1789684"/>
                    <a:pt x="894842" y="1789684"/>
                  </a:cubicBezTo>
                  <a:cubicBezTo>
                    <a:pt x="400558" y="1789684"/>
                    <a:pt x="0" y="1388999"/>
                    <a:pt x="0" y="894842"/>
                  </a:cubicBezTo>
                  <a:close/>
                </a:path>
              </a:pathLst>
            </a:custGeom>
            <a:solidFill>
              <a:srgbClr val="F36F3B"/>
            </a:solidFill>
            <a:ln w="38130" cap="sq">
              <a:solidFill>
                <a:srgbClr val="FFFFFF"/>
              </a:solidFill>
              <a:prstDash val="solid"/>
              <a:miter/>
            </a:ln>
          </p:spPr>
        </p:sp>
      </p:grpSp>
      <p:sp>
        <p:nvSpPr>
          <p:cNvPr name="TextBox 46" id="46"/>
          <p:cNvSpPr txBox="true"/>
          <p:nvPr/>
        </p:nvSpPr>
        <p:spPr>
          <a:xfrm rot="0">
            <a:off x="11860520" y="2910697"/>
            <a:ext cx="1302772" cy="542975"/>
          </a:xfrm>
          <a:prstGeom prst="rect">
            <a:avLst/>
          </a:prstGeom>
        </p:spPr>
        <p:txBody>
          <a:bodyPr anchor="t" rtlCol="false" tIns="0" lIns="0" bIns="0" rIns="0">
            <a:spAutoFit/>
          </a:bodyPr>
          <a:lstStyle/>
          <a:p>
            <a:pPr algn="ctr">
              <a:lnSpc>
                <a:spcPts val="4321"/>
              </a:lnSpc>
            </a:pPr>
            <a:r>
              <a:rPr lang="en-US" sz="3601" b="true">
                <a:solidFill>
                  <a:srgbClr val="FFFFFF"/>
                </a:solidFill>
                <a:latin typeface="Aptos Bold"/>
                <a:ea typeface="Aptos Bold"/>
                <a:cs typeface="Aptos Bold"/>
                <a:sym typeface="Aptos Bold"/>
              </a:rPr>
              <a:t>04</a:t>
            </a:r>
          </a:p>
        </p:txBody>
      </p:sp>
      <p:sp>
        <p:nvSpPr>
          <p:cNvPr name="TextBox 47" id="47"/>
          <p:cNvSpPr txBox="true"/>
          <p:nvPr/>
        </p:nvSpPr>
        <p:spPr>
          <a:xfrm rot="0">
            <a:off x="11448726" y="4118648"/>
            <a:ext cx="616429" cy="523875"/>
          </a:xfrm>
          <a:prstGeom prst="rect">
            <a:avLst/>
          </a:prstGeom>
        </p:spPr>
        <p:txBody>
          <a:bodyPr anchor="t" rtlCol="false" tIns="0" lIns="0" bIns="0" rIns="0">
            <a:spAutoFit/>
          </a:bodyPr>
          <a:lstStyle/>
          <a:p>
            <a:pPr algn="l">
              <a:lnSpc>
                <a:spcPts val="4141"/>
              </a:lnSpc>
            </a:pPr>
            <a:r>
              <a:rPr lang="en-US" sz="3451" b="true">
                <a:solidFill>
                  <a:srgbClr val="F36F3B"/>
                </a:solidFill>
                <a:latin typeface="Aptos Bold"/>
                <a:ea typeface="Aptos Bold"/>
                <a:cs typeface="Aptos Bold"/>
                <a:sym typeface="Aptos Bold"/>
              </a:rPr>
              <a:t>04</a:t>
            </a:r>
          </a:p>
        </p:txBody>
      </p:sp>
      <p:sp>
        <p:nvSpPr>
          <p:cNvPr name="TextBox 48" id="48"/>
          <p:cNvSpPr txBox="true"/>
          <p:nvPr/>
        </p:nvSpPr>
        <p:spPr>
          <a:xfrm rot="0">
            <a:off x="11448726" y="4599089"/>
            <a:ext cx="2126371" cy="381000"/>
          </a:xfrm>
          <a:prstGeom prst="rect">
            <a:avLst/>
          </a:prstGeom>
        </p:spPr>
        <p:txBody>
          <a:bodyPr anchor="t" rtlCol="false" tIns="0" lIns="0" bIns="0" rIns="0">
            <a:spAutoFit/>
          </a:bodyPr>
          <a:lstStyle/>
          <a:p>
            <a:pPr algn="l">
              <a:lnSpc>
                <a:spcPts val="3025"/>
              </a:lnSpc>
            </a:pPr>
            <a:r>
              <a:rPr lang="en-US" sz="2521" b="true">
                <a:solidFill>
                  <a:srgbClr val="1E1E1E"/>
                </a:solidFill>
                <a:latin typeface="Aptos Bold"/>
                <a:ea typeface="Aptos Bold"/>
                <a:cs typeface="Aptos Bold"/>
                <a:sym typeface="Aptos Bold"/>
              </a:rPr>
              <a:t>CONNECT</a:t>
            </a:r>
          </a:p>
        </p:txBody>
      </p:sp>
      <p:sp>
        <p:nvSpPr>
          <p:cNvPr name="TextBox 49" id="49"/>
          <p:cNvSpPr txBox="true"/>
          <p:nvPr/>
        </p:nvSpPr>
        <p:spPr>
          <a:xfrm rot="0">
            <a:off x="11448726" y="5299148"/>
            <a:ext cx="2126371" cy="2400474"/>
          </a:xfrm>
          <a:prstGeom prst="rect">
            <a:avLst/>
          </a:prstGeom>
        </p:spPr>
        <p:txBody>
          <a:bodyPr anchor="t" rtlCol="false" tIns="0" lIns="0" bIns="0" rIns="0">
            <a:spAutoFit/>
          </a:bodyPr>
          <a:lstStyle/>
          <a:p>
            <a:pPr algn="l">
              <a:lnSpc>
                <a:spcPts val="2767"/>
              </a:lnSpc>
            </a:pPr>
            <a:r>
              <a:rPr lang="en-US" sz="2305">
                <a:solidFill>
                  <a:srgbClr val="5D5D5D"/>
                </a:solidFill>
                <a:latin typeface="Aptos"/>
                <a:ea typeface="Aptos"/>
                <a:cs typeface="Aptos"/>
                <a:sym typeface="Aptos"/>
              </a:rPr>
              <a:t>Build a digital community connecting youth, technology, innovation, and sustainability.</a:t>
            </a:r>
          </a:p>
        </p:txBody>
      </p:sp>
      <p:grpSp>
        <p:nvGrpSpPr>
          <p:cNvPr name="Group 50" id="50"/>
          <p:cNvGrpSpPr/>
          <p:nvPr/>
        </p:nvGrpSpPr>
        <p:grpSpPr>
          <a:xfrm rot="0">
            <a:off x="14485887" y="2118112"/>
            <a:ext cx="2833040" cy="6401991"/>
            <a:chOff x="0" y="0"/>
            <a:chExt cx="3777386" cy="8535988"/>
          </a:xfrm>
        </p:grpSpPr>
        <p:sp>
          <p:nvSpPr>
            <p:cNvPr name="Freeform 51" id="51"/>
            <p:cNvSpPr/>
            <p:nvPr/>
          </p:nvSpPr>
          <p:spPr>
            <a:xfrm flipH="false" flipV="false" rot="0">
              <a:off x="0" y="0"/>
              <a:ext cx="3777488" cy="8536051"/>
            </a:xfrm>
            <a:custGeom>
              <a:avLst/>
              <a:gdLst/>
              <a:ahLst/>
              <a:cxnLst/>
              <a:rect r="r" b="b" t="t" l="l"/>
              <a:pathLst>
                <a:path h="8536051" w="3777488">
                  <a:moveTo>
                    <a:pt x="0" y="147447"/>
                  </a:moveTo>
                  <a:cubicBezTo>
                    <a:pt x="0" y="66040"/>
                    <a:pt x="66040" y="0"/>
                    <a:pt x="147447" y="0"/>
                  </a:cubicBezTo>
                  <a:lnTo>
                    <a:pt x="3630041" y="0"/>
                  </a:lnTo>
                  <a:cubicBezTo>
                    <a:pt x="3711448" y="0"/>
                    <a:pt x="3777488" y="66040"/>
                    <a:pt x="3777488" y="147447"/>
                  </a:cubicBezTo>
                  <a:lnTo>
                    <a:pt x="3777488" y="8388604"/>
                  </a:lnTo>
                  <a:cubicBezTo>
                    <a:pt x="3777488" y="8470011"/>
                    <a:pt x="3711448" y="8536051"/>
                    <a:pt x="3630041" y="8536051"/>
                  </a:cubicBezTo>
                  <a:lnTo>
                    <a:pt x="147447" y="8536051"/>
                  </a:lnTo>
                  <a:cubicBezTo>
                    <a:pt x="66040" y="8536051"/>
                    <a:pt x="0" y="8470011"/>
                    <a:pt x="0" y="8388604"/>
                  </a:cubicBezTo>
                  <a:close/>
                </a:path>
              </a:pathLst>
            </a:custGeom>
            <a:solidFill>
              <a:srgbClr val="FFFFFF"/>
            </a:solidFill>
            <a:ln w="19065" cap="sq">
              <a:solidFill>
                <a:srgbClr val="EFEFEF"/>
              </a:solidFill>
              <a:prstDash val="solid"/>
              <a:miter/>
            </a:ln>
          </p:spPr>
        </p:sp>
      </p:grpSp>
      <p:grpSp>
        <p:nvGrpSpPr>
          <p:cNvPr name="Group 52" id="52"/>
          <p:cNvGrpSpPr/>
          <p:nvPr/>
        </p:nvGrpSpPr>
        <p:grpSpPr>
          <a:xfrm rot="0">
            <a:off x="15231323" y="2561558"/>
            <a:ext cx="1342168" cy="1342168"/>
            <a:chOff x="0" y="0"/>
            <a:chExt cx="1789557" cy="1789557"/>
          </a:xfrm>
        </p:grpSpPr>
        <p:sp>
          <p:nvSpPr>
            <p:cNvPr name="Freeform 53" id="53"/>
            <p:cNvSpPr/>
            <p:nvPr/>
          </p:nvSpPr>
          <p:spPr>
            <a:xfrm flipH="false" flipV="false" rot="0">
              <a:off x="0" y="0"/>
              <a:ext cx="1789684" cy="1789684"/>
            </a:xfrm>
            <a:custGeom>
              <a:avLst/>
              <a:gdLst/>
              <a:ahLst/>
              <a:cxnLst/>
              <a:rect r="r" b="b" t="t" l="l"/>
              <a:pathLst>
                <a:path h="1789684" w="1789684">
                  <a:moveTo>
                    <a:pt x="0" y="894842"/>
                  </a:moveTo>
                  <a:cubicBezTo>
                    <a:pt x="0" y="400558"/>
                    <a:pt x="400558" y="0"/>
                    <a:pt x="894842" y="0"/>
                  </a:cubicBezTo>
                  <a:cubicBezTo>
                    <a:pt x="1389126" y="0"/>
                    <a:pt x="1789684" y="400558"/>
                    <a:pt x="1789684" y="894842"/>
                  </a:cubicBezTo>
                  <a:cubicBezTo>
                    <a:pt x="1789684" y="1389126"/>
                    <a:pt x="1389126" y="1789684"/>
                    <a:pt x="894842" y="1789684"/>
                  </a:cubicBezTo>
                  <a:cubicBezTo>
                    <a:pt x="400558" y="1789684"/>
                    <a:pt x="0" y="1388999"/>
                    <a:pt x="0" y="894842"/>
                  </a:cubicBezTo>
                  <a:close/>
                </a:path>
              </a:pathLst>
            </a:custGeom>
            <a:solidFill>
              <a:srgbClr val="FFD943"/>
            </a:solidFill>
            <a:ln w="38130" cap="sq">
              <a:solidFill>
                <a:srgbClr val="FFFFFF"/>
              </a:solidFill>
              <a:prstDash val="solid"/>
              <a:miter/>
            </a:ln>
          </p:spPr>
        </p:sp>
      </p:grpSp>
      <p:sp>
        <p:nvSpPr>
          <p:cNvPr name="TextBox 54" id="54"/>
          <p:cNvSpPr txBox="true"/>
          <p:nvPr/>
        </p:nvSpPr>
        <p:spPr>
          <a:xfrm rot="0">
            <a:off x="15251030" y="2910697"/>
            <a:ext cx="1302772" cy="542975"/>
          </a:xfrm>
          <a:prstGeom prst="rect">
            <a:avLst/>
          </a:prstGeom>
        </p:spPr>
        <p:txBody>
          <a:bodyPr anchor="t" rtlCol="false" tIns="0" lIns="0" bIns="0" rIns="0">
            <a:spAutoFit/>
          </a:bodyPr>
          <a:lstStyle/>
          <a:p>
            <a:pPr algn="ctr">
              <a:lnSpc>
                <a:spcPts val="4321"/>
              </a:lnSpc>
            </a:pPr>
            <a:r>
              <a:rPr lang="en-US" sz="3601" b="true">
                <a:solidFill>
                  <a:srgbClr val="FFFFFF"/>
                </a:solidFill>
                <a:latin typeface="Aptos Bold"/>
                <a:ea typeface="Aptos Bold"/>
                <a:cs typeface="Aptos Bold"/>
                <a:sym typeface="Aptos Bold"/>
              </a:rPr>
              <a:t>05</a:t>
            </a:r>
          </a:p>
        </p:txBody>
      </p:sp>
      <p:sp>
        <p:nvSpPr>
          <p:cNvPr name="TextBox 55" id="55"/>
          <p:cNvSpPr txBox="true"/>
          <p:nvPr/>
        </p:nvSpPr>
        <p:spPr>
          <a:xfrm rot="0">
            <a:off x="14839226" y="4118648"/>
            <a:ext cx="616429" cy="523875"/>
          </a:xfrm>
          <a:prstGeom prst="rect">
            <a:avLst/>
          </a:prstGeom>
        </p:spPr>
        <p:txBody>
          <a:bodyPr anchor="t" rtlCol="false" tIns="0" lIns="0" bIns="0" rIns="0">
            <a:spAutoFit/>
          </a:bodyPr>
          <a:lstStyle/>
          <a:p>
            <a:pPr algn="l">
              <a:lnSpc>
                <a:spcPts val="4141"/>
              </a:lnSpc>
            </a:pPr>
            <a:r>
              <a:rPr lang="en-US" sz="3451" b="true">
                <a:solidFill>
                  <a:srgbClr val="F36F3B"/>
                </a:solidFill>
                <a:latin typeface="Aptos Bold"/>
                <a:ea typeface="Aptos Bold"/>
                <a:cs typeface="Aptos Bold"/>
                <a:sym typeface="Aptos Bold"/>
              </a:rPr>
              <a:t>05</a:t>
            </a:r>
          </a:p>
        </p:txBody>
      </p:sp>
      <p:sp>
        <p:nvSpPr>
          <p:cNvPr name="TextBox 56" id="56"/>
          <p:cNvSpPr txBox="true"/>
          <p:nvPr/>
        </p:nvSpPr>
        <p:spPr>
          <a:xfrm rot="0">
            <a:off x="14839226" y="4589564"/>
            <a:ext cx="2126371" cy="371425"/>
          </a:xfrm>
          <a:prstGeom prst="rect">
            <a:avLst/>
          </a:prstGeom>
        </p:spPr>
        <p:txBody>
          <a:bodyPr anchor="t" rtlCol="false" tIns="0" lIns="0" bIns="0" rIns="0">
            <a:spAutoFit/>
          </a:bodyPr>
          <a:lstStyle/>
          <a:p>
            <a:pPr algn="l">
              <a:lnSpc>
                <a:spcPts val="2905"/>
              </a:lnSpc>
            </a:pPr>
            <a:r>
              <a:rPr lang="en-US" sz="2421" b="true">
                <a:solidFill>
                  <a:srgbClr val="1E1E1E"/>
                </a:solidFill>
                <a:latin typeface="Aptos Bold"/>
                <a:ea typeface="Aptos Bold"/>
                <a:cs typeface="Aptos Bold"/>
                <a:sym typeface="Aptos Bold"/>
              </a:rPr>
              <a:t>COLLABORATE</a:t>
            </a:r>
          </a:p>
        </p:txBody>
      </p:sp>
      <p:sp>
        <p:nvSpPr>
          <p:cNvPr name="TextBox 57" id="57"/>
          <p:cNvSpPr txBox="true"/>
          <p:nvPr/>
        </p:nvSpPr>
        <p:spPr>
          <a:xfrm rot="0">
            <a:off x="14839226" y="5728040"/>
            <a:ext cx="2126371" cy="1714624"/>
          </a:xfrm>
          <a:prstGeom prst="rect">
            <a:avLst/>
          </a:prstGeom>
        </p:spPr>
        <p:txBody>
          <a:bodyPr anchor="t" rtlCol="false" tIns="0" lIns="0" bIns="0" rIns="0">
            <a:spAutoFit/>
          </a:bodyPr>
          <a:lstStyle/>
          <a:p>
            <a:pPr algn="l">
              <a:lnSpc>
                <a:spcPts val="2767"/>
              </a:lnSpc>
            </a:pPr>
            <a:r>
              <a:rPr lang="en-US" sz="2305">
                <a:solidFill>
                  <a:srgbClr val="5D5D5D"/>
                </a:solidFill>
                <a:latin typeface="Aptos"/>
                <a:ea typeface="Aptos"/>
                <a:cs typeface="Aptos"/>
                <a:sym typeface="Aptos"/>
              </a:rPr>
              <a:t>Develop partnerships to scale environmental impact.</a:t>
            </a:r>
          </a:p>
        </p:txBody>
      </p:sp>
      <p:grpSp>
        <p:nvGrpSpPr>
          <p:cNvPr name="Group 58" id="58"/>
          <p:cNvGrpSpPr/>
          <p:nvPr/>
        </p:nvGrpSpPr>
        <p:grpSpPr>
          <a:xfrm rot="0">
            <a:off x="4735716" y="9087088"/>
            <a:ext cx="8853735" cy="576522"/>
            <a:chOff x="0" y="0"/>
            <a:chExt cx="11804980" cy="768697"/>
          </a:xfrm>
        </p:grpSpPr>
        <p:sp>
          <p:nvSpPr>
            <p:cNvPr name="Freeform 59" id="59"/>
            <p:cNvSpPr/>
            <p:nvPr/>
          </p:nvSpPr>
          <p:spPr>
            <a:xfrm flipH="false" flipV="false" rot="0">
              <a:off x="0" y="0"/>
              <a:ext cx="11805031" cy="768735"/>
            </a:xfrm>
            <a:custGeom>
              <a:avLst/>
              <a:gdLst/>
              <a:ahLst/>
              <a:cxnLst/>
              <a:rect r="r" b="b" t="t" l="l"/>
              <a:pathLst>
                <a:path h="768735" w="11805031">
                  <a:moveTo>
                    <a:pt x="0" y="0"/>
                  </a:moveTo>
                  <a:lnTo>
                    <a:pt x="11805031" y="0"/>
                  </a:lnTo>
                  <a:lnTo>
                    <a:pt x="11805031" y="768735"/>
                  </a:lnTo>
                  <a:lnTo>
                    <a:pt x="0" y="768735"/>
                  </a:lnTo>
                  <a:close/>
                </a:path>
              </a:pathLst>
            </a:custGeom>
            <a:solidFill>
              <a:srgbClr val="416B4A"/>
            </a:solidFill>
            <a:ln cap="sq">
              <a:noFill/>
              <a:prstDash val="solid"/>
              <a:miter/>
            </a:ln>
          </p:spPr>
        </p:sp>
        <p:sp>
          <p:nvSpPr>
            <p:cNvPr name="TextBox 60" id="60"/>
            <p:cNvSpPr txBox="true"/>
            <p:nvPr/>
          </p:nvSpPr>
          <p:spPr>
            <a:xfrm>
              <a:off x="0" y="0"/>
              <a:ext cx="11804980" cy="768697"/>
            </a:xfrm>
            <a:prstGeom prst="rect">
              <a:avLst/>
            </a:prstGeom>
          </p:spPr>
          <p:txBody>
            <a:bodyPr anchor="ctr" rtlCol="false" tIns="50800" lIns="50800" bIns="50800" rIns="50800"/>
            <a:lstStyle/>
            <a:p>
              <a:pPr algn="ctr">
                <a:lnSpc>
                  <a:spcPts val="2701"/>
                </a:lnSpc>
              </a:pPr>
              <a:r>
                <a:rPr lang="en-US" sz="2251" b="true">
                  <a:solidFill>
                    <a:srgbClr val="FFFFFF"/>
                  </a:solidFill>
                  <a:latin typeface="Aptos Bold"/>
                  <a:ea typeface="Aptos Bold"/>
                  <a:cs typeface="Aptos Bold"/>
                  <a:sym typeface="Aptos Bold"/>
                </a:rPr>
                <a:t>Awareness → Engagement → Action → Measurable Impact</a:t>
              </a:r>
            </a:p>
          </p:txBody>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36F3B"/>
        </a:solidFill>
      </p:bgPr>
    </p:bg>
    <p:spTree>
      <p:nvGrpSpPr>
        <p:cNvPr id="1" name=""/>
        <p:cNvGrpSpPr/>
        <p:nvPr/>
      </p:nvGrpSpPr>
      <p:grpSpPr>
        <a:xfrm>
          <a:off x="0" y="0"/>
          <a:ext cx="0" cy="0"/>
          <a:chOff x="0" y="0"/>
          <a:chExt cx="0" cy="0"/>
        </a:xfrm>
      </p:grpSpPr>
      <p:grpSp>
        <p:nvGrpSpPr>
          <p:cNvPr name="Group 2" id="2"/>
          <p:cNvGrpSpPr/>
          <p:nvPr/>
        </p:nvGrpSpPr>
        <p:grpSpPr>
          <a:xfrm rot="0">
            <a:off x="-9535" y="-9535"/>
            <a:ext cx="18320909" cy="10314108"/>
            <a:chOff x="0" y="0"/>
            <a:chExt cx="24427878" cy="13752144"/>
          </a:xfrm>
        </p:grpSpPr>
        <p:sp>
          <p:nvSpPr>
            <p:cNvPr name="Freeform 3" id="3"/>
            <p:cNvSpPr/>
            <p:nvPr/>
          </p:nvSpPr>
          <p:spPr>
            <a:xfrm flipH="false" flipV="false" rot="0">
              <a:off x="0" y="0"/>
              <a:ext cx="24427814" cy="13752195"/>
            </a:xfrm>
            <a:custGeom>
              <a:avLst/>
              <a:gdLst/>
              <a:ahLst/>
              <a:cxnLst/>
              <a:rect r="r" b="b" t="t" l="l"/>
              <a:pathLst>
                <a:path h="13752195" w="24427814">
                  <a:moveTo>
                    <a:pt x="0" y="0"/>
                  </a:moveTo>
                  <a:lnTo>
                    <a:pt x="24427814" y="0"/>
                  </a:lnTo>
                  <a:lnTo>
                    <a:pt x="24427814" y="13752195"/>
                  </a:lnTo>
                  <a:lnTo>
                    <a:pt x="0" y="13752195"/>
                  </a:lnTo>
                  <a:close/>
                </a:path>
              </a:pathLst>
            </a:custGeom>
            <a:solidFill>
              <a:srgbClr val="FFFFFF"/>
            </a:solidFill>
            <a:ln w="19065" cap="sq">
              <a:solidFill>
                <a:srgbClr val="FFFFFF"/>
              </a:solidFill>
              <a:prstDash val="solid"/>
              <a:miter/>
            </a:ln>
          </p:spPr>
        </p:sp>
      </p:grpSp>
      <p:grpSp>
        <p:nvGrpSpPr>
          <p:cNvPr name="Group 4" id="4"/>
          <p:cNvGrpSpPr/>
          <p:nvPr/>
        </p:nvGrpSpPr>
        <p:grpSpPr>
          <a:xfrm rot="0">
            <a:off x="-9535" y="-9535"/>
            <a:ext cx="266148" cy="10314108"/>
            <a:chOff x="0" y="0"/>
            <a:chExt cx="354863" cy="13752144"/>
          </a:xfrm>
        </p:grpSpPr>
        <p:sp>
          <p:nvSpPr>
            <p:cNvPr name="Freeform 5" id="5"/>
            <p:cNvSpPr/>
            <p:nvPr/>
          </p:nvSpPr>
          <p:spPr>
            <a:xfrm flipH="false" flipV="false" rot="0">
              <a:off x="0" y="0"/>
              <a:ext cx="354838" cy="13752195"/>
            </a:xfrm>
            <a:custGeom>
              <a:avLst/>
              <a:gdLst/>
              <a:ahLst/>
              <a:cxnLst/>
              <a:rect r="r" b="b" t="t" l="l"/>
              <a:pathLst>
                <a:path h="13752195" w="354838">
                  <a:moveTo>
                    <a:pt x="0" y="0"/>
                  </a:moveTo>
                  <a:lnTo>
                    <a:pt x="354838" y="0"/>
                  </a:lnTo>
                  <a:lnTo>
                    <a:pt x="354838" y="13752195"/>
                  </a:lnTo>
                  <a:lnTo>
                    <a:pt x="0" y="13752195"/>
                  </a:lnTo>
                  <a:close/>
                </a:path>
              </a:pathLst>
            </a:custGeom>
            <a:solidFill>
              <a:srgbClr val="F36F3B"/>
            </a:solidFill>
            <a:ln w="19065" cap="sq">
              <a:solidFill>
                <a:srgbClr val="F36F3B"/>
              </a:solidFill>
              <a:prstDash val="solid"/>
              <a:miter/>
            </a:ln>
          </p:spPr>
        </p:sp>
      </p:grpSp>
      <p:grpSp>
        <p:nvGrpSpPr>
          <p:cNvPr name="Group 6" id="6"/>
          <p:cNvGrpSpPr/>
          <p:nvPr/>
        </p:nvGrpSpPr>
        <p:grpSpPr>
          <a:xfrm rot="0">
            <a:off x="237544" y="-9535"/>
            <a:ext cx="128883" cy="10314108"/>
            <a:chOff x="0" y="0"/>
            <a:chExt cx="171844" cy="13752144"/>
          </a:xfrm>
        </p:grpSpPr>
        <p:sp>
          <p:nvSpPr>
            <p:cNvPr name="Freeform 7" id="7"/>
            <p:cNvSpPr/>
            <p:nvPr/>
          </p:nvSpPr>
          <p:spPr>
            <a:xfrm flipH="false" flipV="false" rot="0">
              <a:off x="0" y="0"/>
              <a:ext cx="171831" cy="13752195"/>
            </a:xfrm>
            <a:custGeom>
              <a:avLst/>
              <a:gdLst/>
              <a:ahLst/>
              <a:cxnLst/>
              <a:rect r="r" b="b" t="t" l="l"/>
              <a:pathLst>
                <a:path h="13752195" w="171831">
                  <a:moveTo>
                    <a:pt x="0" y="0"/>
                  </a:moveTo>
                  <a:lnTo>
                    <a:pt x="171831" y="0"/>
                  </a:lnTo>
                  <a:lnTo>
                    <a:pt x="171831" y="13752195"/>
                  </a:lnTo>
                  <a:lnTo>
                    <a:pt x="0" y="13752195"/>
                  </a:lnTo>
                  <a:close/>
                </a:path>
              </a:pathLst>
            </a:custGeom>
            <a:solidFill>
              <a:srgbClr val="FFD943"/>
            </a:solidFill>
            <a:ln w="19065" cap="sq">
              <a:solidFill>
                <a:srgbClr val="FFD943"/>
              </a:solidFill>
              <a:prstDash val="solid"/>
              <a:miter/>
            </a:ln>
          </p:spPr>
        </p:sp>
      </p:grpSp>
      <p:grpSp>
        <p:nvGrpSpPr>
          <p:cNvPr name="Group 8" id="8"/>
          <p:cNvGrpSpPr/>
          <p:nvPr/>
        </p:nvGrpSpPr>
        <p:grpSpPr>
          <a:xfrm rot="0">
            <a:off x="16019088" y="301990"/>
            <a:ext cx="1441304" cy="713794"/>
            <a:chOff x="0" y="0"/>
            <a:chExt cx="1921739" cy="951725"/>
          </a:xfrm>
        </p:grpSpPr>
        <p:sp>
          <p:nvSpPr>
            <p:cNvPr name="Freeform 9" id="9" descr="/mnt/data/ppt_media/image1.png"/>
            <p:cNvSpPr/>
            <p:nvPr/>
          </p:nvSpPr>
          <p:spPr>
            <a:xfrm flipH="false" flipV="false" rot="0">
              <a:off x="0" y="0"/>
              <a:ext cx="1921764" cy="951738"/>
            </a:xfrm>
            <a:custGeom>
              <a:avLst/>
              <a:gdLst/>
              <a:ahLst/>
              <a:cxnLst/>
              <a:rect r="r" b="b" t="t" l="l"/>
              <a:pathLst>
                <a:path h="951738" w="1921764">
                  <a:moveTo>
                    <a:pt x="0" y="0"/>
                  </a:moveTo>
                  <a:lnTo>
                    <a:pt x="1921764" y="0"/>
                  </a:lnTo>
                  <a:lnTo>
                    <a:pt x="1921764" y="951738"/>
                  </a:lnTo>
                  <a:lnTo>
                    <a:pt x="0" y="951738"/>
                  </a:lnTo>
                  <a:lnTo>
                    <a:pt x="0" y="0"/>
                  </a:lnTo>
                  <a:close/>
                </a:path>
              </a:pathLst>
            </a:custGeom>
            <a:blipFill>
              <a:blip r:embed="rId3"/>
              <a:stretch>
                <a:fillRect l="0" t="-372" r="1" b="-369"/>
              </a:stretch>
            </a:blipFill>
          </p:spPr>
        </p:sp>
      </p:grpSp>
      <p:grpSp>
        <p:nvGrpSpPr>
          <p:cNvPr name="Group 10" id="10"/>
          <p:cNvGrpSpPr/>
          <p:nvPr/>
        </p:nvGrpSpPr>
        <p:grpSpPr>
          <a:xfrm rot="0">
            <a:off x="645157" y="9540069"/>
            <a:ext cx="617706" cy="378892"/>
            <a:chOff x="0" y="0"/>
            <a:chExt cx="823608" cy="505189"/>
          </a:xfrm>
        </p:grpSpPr>
        <p:sp>
          <p:nvSpPr>
            <p:cNvPr name="Freeform 11" id="11"/>
            <p:cNvSpPr/>
            <p:nvPr/>
          </p:nvSpPr>
          <p:spPr>
            <a:xfrm flipH="false" flipV="false" rot="0">
              <a:off x="0" y="0"/>
              <a:ext cx="823603" cy="505192"/>
            </a:xfrm>
            <a:custGeom>
              <a:avLst/>
              <a:gdLst/>
              <a:ahLst/>
              <a:cxnLst/>
              <a:rect r="r" b="b" t="t" l="l"/>
              <a:pathLst>
                <a:path h="505192" w="823603">
                  <a:moveTo>
                    <a:pt x="0" y="0"/>
                  </a:moveTo>
                  <a:lnTo>
                    <a:pt x="823603" y="0"/>
                  </a:lnTo>
                  <a:lnTo>
                    <a:pt x="823603" y="505192"/>
                  </a:lnTo>
                  <a:lnTo>
                    <a:pt x="0" y="505192"/>
                  </a:lnTo>
                  <a:close/>
                </a:path>
              </a:pathLst>
            </a:custGeom>
            <a:blipFill>
              <a:blip r:embed="rId4">
                <a:alphaModFix amt="0"/>
              </a:blip>
              <a:stretch>
                <a:fillRect l="-1320" t="0" r="-1321" b="34789"/>
              </a:stretch>
            </a:blipFill>
          </p:spPr>
        </p:sp>
        <p:sp>
          <p:nvSpPr>
            <p:cNvPr name="TextBox 12" id="12"/>
            <p:cNvSpPr txBox="true"/>
            <p:nvPr/>
          </p:nvSpPr>
          <p:spPr>
            <a:xfrm>
              <a:off x="0" y="-9525"/>
              <a:ext cx="823608" cy="514714"/>
            </a:xfrm>
            <a:prstGeom prst="rect">
              <a:avLst/>
            </a:prstGeom>
          </p:spPr>
          <p:txBody>
            <a:bodyPr anchor="ctr" rtlCol="false" tIns="0" lIns="0" bIns="0" rIns="0"/>
            <a:lstStyle/>
            <a:p>
              <a:pPr algn="l">
                <a:lnSpc>
                  <a:spcPts val="2400"/>
                </a:lnSpc>
              </a:pPr>
              <a:r>
                <a:rPr lang="en-US" sz="2000" b="true">
                  <a:solidFill>
                    <a:srgbClr val="F36F3B"/>
                  </a:solidFill>
                  <a:latin typeface="Aptos Bold"/>
                  <a:ea typeface="Aptos Bold"/>
                  <a:cs typeface="Aptos Bold"/>
                  <a:sym typeface="Aptos Bold"/>
                </a:rPr>
                <a:t>05</a:t>
              </a:r>
            </a:p>
          </p:txBody>
        </p:sp>
      </p:grpSp>
      <p:grpSp>
        <p:nvGrpSpPr>
          <p:cNvPr name="Group 13" id="13"/>
          <p:cNvGrpSpPr/>
          <p:nvPr/>
        </p:nvGrpSpPr>
        <p:grpSpPr>
          <a:xfrm rot="0">
            <a:off x="576520" y="576520"/>
            <a:ext cx="8236039" cy="713794"/>
            <a:chOff x="0" y="0"/>
            <a:chExt cx="10981385" cy="951725"/>
          </a:xfrm>
        </p:grpSpPr>
        <p:sp>
          <p:nvSpPr>
            <p:cNvPr name="Freeform 14" id="14"/>
            <p:cNvSpPr/>
            <p:nvPr/>
          </p:nvSpPr>
          <p:spPr>
            <a:xfrm flipH="false" flipV="false" rot="0">
              <a:off x="0" y="0"/>
              <a:ext cx="10981379" cy="951720"/>
            </a:xfrm>
            <a:custGeom>
              <a:avLst/>
              <a:gdLst/>
              <a:ahLst/>
              <a:cxnLst/>
              <a:rect r="r" b="b" t="t" l="l"/>
              <a:pathLst>
                <a:path h="951720" w="10981379">
                  <a:moveTo>
                    <a:pt x="0" y="0"/>
                  </a:moveTo>
                  <a:lnTo>
                    <a:pt x="10981379" y="0"/>
                  </a:lnTo>
                  <a:lnTo>
                    <a:pt x="10981379" y="951720"/>
                  </a:lnTo>
                  <a:lnTo>
                    <a:pt x="0" y="951720"/>
                  </a:lnTo>
                  <a:close/>
                </a:path>
              </a:pathLst>
            </a:custGeom>
            <a:blipFill>
              <a:blip r:embed="rId4">
                <a:alphaModFix amt="0"/>
              </a:blip>
              <a:stretch>
                <a:fillRect l="0" t="-174827" r="0" b="-174827"/>
              </a:stretch>
            </a:blipFill>
          </p:spPr>
        </p:sp>
        <p:sp>
          <p:nvSpPr>
            <p:cNvPr name="TextBox 15" id="15"/>
            <p:cNvSpPr txBox="true"/>
            <p:nvPr/>
          </p:nvSpPr>
          <p:spPr>
            <a:xfrm>
              <a:off x="0" y="0"/>
              <a:ext cx="10981385" cy="951725"/>
            </a:xfrm>
            <a:prstGeom prst="rect">
              <a:avLst/>
            </a:prstGeom>
          </p:spPr>
          <p:txBody>
            <a:bodyPr anchor="ctr" rtlCol="false" tIns="0" lIns="0" bIns="0" rIns="0"/>
            <a:lstStyle/>
            <a:p>
              <a:pPr algn="l">
                <a:lnSpc>
                  <a:spcPts val="5404"/>
                </a:lnSpc>
              </a:pPr>
              <a:r>
                <a:rPr lang="en-US" sz="4503" b="true">
                  <a:solidFill>
                    <a:srgbClr val="F36F3B"/>
                  </a:solidFill>
                  <a:latin typeface="Aptos Bold"/>
                  <a:ea typeface="Aptos Bold"/>
                  <a:cs typeface="Aptos Bold"/>
                  <a:sym typeface="Aptos Bold"/>
                </a:rPr>
                <a:t>Target Audience</a:t>
              </a:r>
            </a:p>
          </p:txBody>
        </p:sp>
      </p:grpSp>
      <p:grpSp>
        <p:nvGrpSpPr>
          <p:cNvPr name="Group 16" id="16"/>
          <p:cNvGrpSpPr/>
          <p:nvPr/>
        </p:nvGrpSpPr>
        <p:grpSpPr>
          <a:xfrm rot="0">
            <a:off x="566995" y="1418044"/>
            <a:ext cx="636765" cy="60246"/>
            <a:chOff x="0" y="0"/>
            <a:chExt cx="849020" cy="80328"/>
          </a:xfrm>
        </p:grpSpPr>
        <p:sp>
          <p:nvSpPr>
            <p:cNvPr name="Freeform 17" id="17"/>
            <p:cNvSpPr/>
            <p:nvPr/>
          </p:nvSpPr>
          <p:spPr>
            <a:xfrm flipH="false" flipV="false" rot="0">
              <a:off x="0" y="0"/>
              <a:ext cx="848995" cy="80264"/>
            </a:xfrm>
            <a:custGeom>
              <a:avLst/>
              <a:gdLst/>
              <a:ahLst/>
              <a:cxnLst/>
              <a:rect r="r" b="b" t="t" l="l"/>
              <a:pathLst>
                <a:path h="80264" w="848995">
                  <a:moveTo>
                    <a:pt x="0" y="0"/>
                  </a:moveTo>
                  <a:lnTo>
                    <a:pt x="848995" y="0"/>
                  </a:lnTo>
                  <a:lnTo>
                    <a:pt x="848995" y="80264"/>
                  </a:lnTo>
                  <a:lnTo>
                    <a:pt x="0" y="80264"/>
                  </a:lnTo>
                  <a:close/>
                </a:path>
              </a:pathLst>
            </a:custGeom>
            <a:solidFill>
              <a:srgbClr val="F36F3B"/>
            </a:solidFill>
            <a:ln w="19065" cap="sq">
              <a:solidFill>
                <a:srgbClr val="F36F3B"/>
              </a:solidFill>
              <a:prstDash val="solid"/>
              <a:miter/>
            </a:ln>
          </p:spPr>
        </p:sp>
      </p:grpSp>
      <p:sp>
        <p:nvSpPr>
          <p:cNvPr name="TextBox 18" id="18"/>
          <p:cNvSpPr txBox="true"/>
          <p:nvPr/>
        </p:nvSpPr>
        <p:spPr>
          <a:xfrm rot="0">
            <a:off x="892873" y="1579207"/>
            <a:ext cx="7548429" cy="520341"/>
          </a:xfrm>
          <a:prstGeom prst="rect">
            <a:avLst/>
          </a:prstGeom>
        </p:spPr>
        <p:txBody>
          <a:bodyPr anchor="t" rtlCol="false" tIns="0" lIns="0" bIns="0" rIns="0">
            <a:spAutoFit/>
          </a:bodyPr>
          <a:lstStyle/>
          <a:p>
            <a:pPr algn="l">
              <a:lnSpc>
                <a:spcPts val="3062"/>
              </a:lnSpc>
            </a:pPr>
            <a:r>
              <a:rPr lang="en-US" sz="2551" b="true">
                <a:solidFill>
                  <a:srgbClr val="1E1E1E"/>
                </a:solidFill>
                <a:latin typeface="Aptos Bold"/>
                <a:ea typeface="Aptos Bold"/>
                <a:cs typeface="Aptos Bold"/>
                <a:sym typeface="Aptos Bold"/>
              </a:rPr>
              <a:t>Young People as Drivers of Sustainable Change</a:t>
            </a:r>
          </a:p>
        </p:txBody>
      </p:sp>
      <p:grpSp>
        <p:nvGrpSpPr>
          <p:cNvPr name="Group 19" id="19"/>
          <p:cNvGrpSpPr/>
          <p:nvPr/>
        </p:nvGrpSpPr>
        <p:grpSpPr>
          <a:xfrm rot="0">
            <a:off x="1265911" y="2844479"/>
            <a:ext cx="4194277" cy="4194277"/>
            <a:chOff x="0" y="0"/>
            <a:chExt cx="5592369" cy="5592369"/>
          </a:xfrm>
        </p:grpSpPr>
        <p:sp>
          <p:nvSpPr>
            <p:cNvPr name="Freeform 20" id="20"/>
            <p:cNvSpPr/>
            <p:nvPr/>
          </p:nvSpPr>
          <p:spPr>
            <a:xfrm flipH="false" flipV="false" rot="0">
              <a:off x="0" y="0"/>
              <a:ext cx="5592318" cy="5592318"/>
            </a:xfrm>
            <a:custGeom>
              <a:avLst/>
              <a:gdLst/>
              <a:ahLst/>
              <a:cxnLst/>
              <a:rect r="r" b="b" t="t" l="l"/>
              <a:pathLst>
                <a:path h="5592318" w="5592318">
                  <a:moveTo>
                    <a:pt x="0" y="2796159"/>
                  </a:moveTo>
                  <a:cubicBezTo>
                    <a:pt x="0" y="1251839"/>
                    <a:pt x="1251839" y="0"/>
                    <a:pt x="2796159" y="0"/>
                  </a:cubicBezTo>
                  <a:cubicBezTo>
                    <a:pt x="4340479" y="0"/>
                    <a:pt x="5592318" y="1251839"/>
                    <a:pt x="5592318" y="2796159"/>
                  </a:cubicBezTo>
                  <a:cubicBezTo>
                    <a:pt x="5592318" y="4340479"/>
                    <a:pt x="4340479" y="5592318"/>
                    <a:pt x="2796159" y="5592318"/>
                  </a:cubicBezTo>
                  <a:cubicBezTo>
                    <a:pt x="1251839" y="5592318"/>
                    <a:pt x="0" y="4340479"/>
                    <a:pt x="0" y="2796159"/>
                  </a:cubicBezTo>
                  <a:close/>
                </a:path>
              </a:pathLst>
            </a:custGeom>
            <a:solidFill>
              <a:srgbClr val="FFF6D8"/>
            </a:solidFill>
            <a:ln w="76260" cap="sq">
              <a:solidFill>
                <a:srgbClr val="FFD943"/>
              </a:solidFill>
              <a:prstDash val="solid"/>
              <a:miter/>
            </a:ln>
          </p:spPr>
        </p:sp>
      </p:grpSp>
      <p:grpSp>
        <p:nvGrpSpPr>
          <p:cNvPr name="Group 21" id="21"/>
          <p:cNvGrpSpPr/>
          <p:nvPr/>
        </p:nvGrpSpPr>
        <p:grpSpPr>
          <a:xfrm rot="0">
            <a:off x="1834039" y="3412617"/>
            <a:ext cx="3058011" cy="3058011"/>
            <a:chOff x="0" y="0"/>
            <a:chExt cx="4077348" cy="4077348"/>
          </a:xfrm>
        </p:grpSpPr>
        <p:sp>
          <p:nvSpPr>
            <p:cNvPr name="Freeform 22" id="22"/>
            <p:cNvSpPr/>
            <p:nvPr/>
          </p:nvSpPr>
          <p:spPr>
            <a:xfrm flipH="false" flipV="false" rot="0">
              <a:off x="0" y="0"/>
              <a:ext cx="4077335" cy="4077335"/>
            </a:xfrm>
            <a:custGeom>
              <a:avLst/>
              <a:gdLst/>
              <a:ahLst/>
              <a:cxnLst/>
              <a:rect r="r" b="b" t="t" l="l"/>
              <a:pathLst>
                <a:path h="4077335" w="4077335">
                  <a:moveTo>
                    <a:pt x="0" y="2038731"/>
                  </a:moveTo>
                  <a:cubicBezTo>
                    <a:pt x="0" y="912749"/>
                    <a:pt x="912749" y="0"/>
                    <a:pt x="2038731" y="0"/>
                  </a:cubicBezTo>
                  <a:cubicBezTo>
                    <a:pt x="3164713" y="0"/>
                    <a:pt x="4077335" y="912749"/>
                    <a:pt x="4077335" y="2038731"/>
                  </a:cubicBezTo>
                  <a:cubicBezTo>
                    <a:pt x="4077335" y="3164713"/>
                    <a:pt x="3164586" y="4077335"/>
                    <a:pt x="2038731" y="4077335"/>
                  </a:cubicBezTo>
                  <a:cubicBezTo>
                    <a:pt x="912876" y="4077335"/>
                    <a:pt x="0" y="3164586"/>
                    <a:pt x="0" y="2038731"/>
                  </a:cubicBezTo>
                  <a:close/>
                </a:path>
              </a:pathLst>
            </a:custGeom>
            <a:solidFill>
              <a:srgbClr val="F36F3B"/>
            </a:solidFill>
            <a:ln w="38130" cap="sq">
              <a:solidFill>
                <a:srgbClr val="FFFFFF"/>
              </a:solidFill>
              <a:prstDash val="solid"/>
              <a:miter/>
            </a:ln>
          </p:spPr>
        </p:sp>
      </p:grpSp>
      <p:sp>
        <p:nvSpPr>
          <p:cNvPr name="TextBox 23" id="23"/>
          <p:cNvSpPr txBox="true"/>
          <p:nvPr/>
        </p:nvSpPr>
        <p:spPr>
          <a:xfrm rot="0">
            <a:off x="2521669" y="4390260"/>
            <a:ext cx="1682750" cy="781075"/>
          </a:xfrm>
          <a:prstGeom prst="rect">
            <a:avLst/>
          </a:prstGeom>
        </p:spPr>
        <p:txBody>
          <a:bodyPr anchor="t" rtlCol="false" tIns="0" lIns="0" bIns="0" rIns="0">
            <a:spAutoFit/>
          </a:bodyPr>
          <a:lstStyle/>
          <a:p>
            <a:pPr algn="ctr">
              <a:lnSpc>
                <a:spcPts val="6123"/>
              </a:lnSpc>
            </a:pPr>
            <a:r>
              <a:rPr lang="en-US" sz="5103" b="true">
                <a:solidFill>
                  <a:srgbClr val="FFFFFF"/>
                </a:solidFill>
                <a:latin typeface="Aptos Bold"/>
                <a:ea typeface="Aptos Bold"/>
                <a:cs typeface="Aptos Bold"/>
                <a:sym typeface="Aptos Bold"/>
              </a:rPr>
              <a:t>16–35</a:t>
            </a:r>
          </a:p>
        </p:txBody>
      </p:sp>
      <p:sp>
        <p:nvSpPr>
          <p:cNvPr name="TextBox 24" id="24"/>
          <p:cNvSpPr txBox="true"/>
          <p:nvPr/>
        </p:nvSpPr>
        <p:spPr>
          <a:xfrm rot="0">
            <a:off x="2540075" y="5171335"/>
            <a:ext cx="1645939" cy="419075"/>
          </a:xfrm>
          <a:prstGeom prst="rect">
            <a:avLst/>
          </a:prstGeom>
        </p:spPr>
        <p:txBody>
          <a:bodyPr anchor="t" rtlCol="false" tIns="0" lIns="0" bIns="0" rIns="0">
            <a:spAutoFit/>
          </a:bodyPr>
          <a:lstStyle/>
          <a:p>
            <a:pPr algn="ctr">
              <a:lnSpc>
                <a:spcPts val="3361"/>
              </a:lnSpc>
            </a:pPr>
            <a:r>
              <a:rPr lang="en-US" sz="2801">
                <a:solidFill>
                  <a:srgbClr val="FFFFFF"/>
                </a:solidFill>
                <a:latin typeface="Aptos"/>
                <a:ea typeface="Aptos"/>
                <a:cs typeface="Aptos"/>
                <a:sym typeface="Aptos"/>
              </a:rPr>
              <a:t>years old</a:t>
            </a:r>
          </a:p>
        </p:txBody>
      </p:sp>
      <p:grpSp>
        <p:nvGrpSpPr>
          <p:cNvPr name="Group 25" id="25"/>
          <p:cNvGrpSpPr/>
          <p:nvPr/>
        </p:nvGrpSpPr>
        <p:grpSpPr>
          <a:xfrm rot="0">
            <a:off x="6932000" y="2264912"/>
            <a:ext cx="2951245" cy="526249"/>
            <a:chOff x="0" y="0"/>
            <a:chExt cx="3934993" cy="701666"/>
          </a:xfrm>
        </p:grpSpPr>
        <p:sp>
          <p:nvSpPr>
            <p:cNvPr name="Freeform 26" id="26"/>
            <p:cNvSpPr/>
            <p:nvPr/>
          </p:nvSpPr>
          <p:spPr>
            <a:xfrm flipH="false" flipV="false" rot="0">
              <a:off x="0" y="0"/>
              <a:ext cx="3934968" cy="701679"/>
            </a:xfrm>
            <a:custGeom>
              <a:avLst/>
              <a:gdLst/>
              <a:ahLst/>
              <a:cxnLst/>
              <a:rect r="r" b="b" t="t" l="l"/>
              <a:pathLst>
                <a:path h="701679" w="3934968">
                  <a:moveTo>
                    <a:pt x="0" y="0"/>
                  </a:moveTo>
                  <a:lnTo>
                    <a:pt x="3934968" y="0"/>
                  </a:lnTo>
                  <a:lnTo>
                    <a:pt x="3934968" y="701679"/>
                  </a:lnTo>
                  <a:lnTo>
                    <a:pt x="0" y="701679"/>
                  </a:lnTo>
                  <a:close/>
                </a:path>
              </a:pathLst>
            </a:custGeom>
            <a:solidFill>
              <a:srgbClr val="FFD943"/>
            </a:solidFill>
            <a:ln cap="sq">
              <a:noFill/>
              <a:prstDash val="solid"/>
              <a:miter/>
            </a:ln>
          </p:spPr>
        </p:sp>
        <p:sp>
          <p:nvSpPr>
            <p:cNvPr name="TextBox 27" id="27"/>
            <p:cNvSpPr txBox="true"/>
            <p:nvPr/>
          </p:nvSpPr>
          <p:spPr>
            <a:xfrm>
              <a:off x="0" y="0"/>
              <a:ext cx="3934993" cy="701666"/>
            </a:xfrm>
            <a:prstGeom prst="rect">
              <a:avLst/>
            </a:prstGeom>
          </p:spPr>
          <p:txBody>
            <a:bodyPr anchor="ctr" rtlCol="false" tIns="50800" lIns="50800" bIns="50800" rIns="50800"/>
            <a:lstStyle/>
            <a:p>
              <a:pPr algn="ctr">
                <a:lnSpc>
                  <a:spcPts val="2857"/>
                </a:lnSpc>
              </a:pPr>
              <a:r>
                <a:rPr lang="en-US" sz="2381" b="true">
                  <a:solidFill>
                    <a:srgbClr val="1E1E1E"/>
                  </a:solidFill>
                  <a:latin typeface="Aptos Bold"/>
                  <a:ea typeface="Aptos Bold"/>
                  <a:cs typeface="Aptos Bold"/>
                  <a:sym typeface="Aptos Bold"/>
                </a:rPr>
                <a:t>Who are they?</a:t>
              </a:r>
            </a:p>
          </p:txBody>
        </p:sp>
      </p:grpSp>
      <p:grpSp>
        <p:nvGrpSpPr>
          <p:cNvPr name="Group 28" id="28"/>
          <p:cNvGrpSpPr/>
          <p:nvPr/>
        </p:nvGrpSpPr>
        <p:grpSpPr>
          <a:xfrm rot="0">
            <a:off x="10079612" y="2227926"/>
            <a:ext cx="7288985" cy="1184691"/>
            <a:chOff x="0" y="0"/>
            <a:chExt cx="9718646" cy="1579588"/>
          </a:xfrm>
        </p:grpSpPr>
        <p:sp>
          <p:nvSpPr>
            <p:cNvPr name="Freeform 29" id="29"/>
            <p:cNvSpPr/>
            <p:nvPr/>
          </p:nvSpPr>
          <p:spPr>
            <a:xfrm flipH="false" flipV="false" rot="0">
              <a:off x="0" y="0"/>
              <a:ext cx="9718587" cy="1579530"/>
            </a:xfrm>
            <a:custGeom>
              <a:avLst/>
              <a:gdLst/>
              <a:ahLst/>
              <a:cxnLst/>
              <a:rect r="r" b="b" t="t" l="l"/>
              <a:pathLst>
                <a:path h="1579530" w="9718587">
                  <a:moveTo>
                    <a:pt x="0" y="229757"/>
                  </a:moveTo>
                  <a:cubicBezTo>
                    <a:pt x="0" y="102827"/>
                    <a:pt x="78167" y="0"/>
                    <a:pt x="174657" y="0"/>
                  </a:cubicBezTo>
                  <a:lnTo>
                    <a:pt x="9543930" y="0"/>
                  </a:lnTo>
                  <a:cubicBezTo>
                    <a:pt x="9640421" y="0"/>
                    <a:pt x="9718587" y="102827"/>
                    <a:pt x="9718587" y="229757"/>
                  </a:cubicBezTo>
                  <a:lnTo>
                    <a:pt x="9718587" y="1349773"/>
                  </a:lnTo>
                  <a:cubicBezTo>
                    <a:pt x="9718587" y="1476703"/>
                    <a:pt x="9640421" y="1579530"/>
                    <a:pt x="9543930" y="1579530"/>
                  </a:cubicBezTo>
                  <a:lnTo>
                    <a:pt x="174657" y="1579530"/>
                  </a:lnTo>
                  <a:cubicBezTo>
                    <a:pt x="78167" y="1579530"/>
                    <a:pt x="0" y="1476703"/>
                    <a:pt x="0" y="1349773"/>
                  </a:cubicBezTo>
                  <a:close/>
                </a:path>
              </a:pathLst>
            </a:custGeom>
            <a:solidFill>
              <a:srgbClr val="FFFFFF"/>
            </a:solidFill>
            <a:ln w="19065" cap="sq">
              <a:solidFill>
                <a:srgbClr val="EFEFEF"/>
              </a:solidFill>
              <a:prstDash val="solid"/>
              <a:miter/>
            </a:ln>
          </p:spPr>
        </p:sp>
      </p:grpSp>
      <p:sp>
        <p:nvSpPr>
          <p:cNvPr name="TextBox 30" id="30"/>
          <p:cNvSpPr txBox="true"/>
          <p:nvPr/>
        </p:nvSpPr>
        <p:spPr>
          <a:xfrm rot="0">
            <a:off x="10364314" y="2347903"/>
            <a:ext cx="6894986" cy="1028774"/>
          </a:xfrm>
          <a:prstGeom prst="rect">
            <a:avLst/>
          </a:prstGeom>
        </p:spPr>
        <p:txBody>
          <a:bodyPr anchor="t" rtlCol="false" tIns="0" lIns="0" bIns="0" rIns="0">
            <a:spAutoFit/>
          </a:bodyPr>
          <a:lstStyle/>
          <a:p>
            <a:pPr algn="l">
              <a:lnSpc>
                <a:spcPts val="2767"/>
              </a:lnSpc>
            </a:pPr>
            <a:r>
              <a:rPr lang="en-US" sz="2305">
                <a:solidFill>
                  <a:srgbClr val="5D5D5D"/>
                </a:solidFill>
                <a:latin typeface="Aptos"/>
                <a:ea typeface="Aptos"/>
                <a:cs typeface="Aptos"/>
                <a:sym typeface="Aptos"/>
              </a:rPr>
              <a:t>Students, graduates, young professionals, volunteers, entrepreneurs, innovators, and environmentally conscious youth across Saudi Arabia.</a:t>
            </a:r>
          </a:p>
        </p:txBody>
      </p:sp>
      <p:grpSp>
        <p:nvGrpSpPr>
          <p:cNvPr name="Group 31" id="31"/>
          <p:cNvGrpSpPr/>
          <p:nvPr/>
        </p:nvGrpSpPr>
        <p:grpSpPr>
          <a:xfrm rot="0">
            <a:off x="6932000" y="3870931"/>
            <a:ext cx="2951245" cy="526249"/>
            <a:chOff x="0" y="0"/>
            <a:chExt cx="3934993" cy="701666"/>
          </a:xfrm>
        </p:grpSpPr>
        <p:sp>
          <p:nvSpPr>
            <p:cNvPr name="Freeform 32" id="32"/>
            <p:cNvSpPr/>
            <p:nvPr/>
          </p:nvSpPr>
          <p:spPr>
            <a:xfrm flipH="false" flipV="false" rot="0">
              <a:off x="0" y="0"/>
              <a:ext cx="3934968" cy="701679"/>
            </a:xfrm>
            <a:custGeom>
              <a:avLst/>
              <a:gdLst/>
              <a:ahLst/>
              <a:cxnLst/>
              <a:rect r="r" b="b" t="t" l="l"/>
              <a:pathLst>
                <a:path h="701679" w="3934968">
                  <a:moveTo>
                    <a:pt x="0" y="0"/>
                  </a:moveTo>
                  <a:lnTo>
                    <a:pt x="3934968" y="0"/>
                  </a:lnTo>
                  <a:lnTo>
                    <a:pt x="3934968" y="701679"/>
                  </a:lnTo>
                  <a:lnTo>
                    <a:pt x="0" y="701679"/>
                  </a:lnTo>
                  <a:close/>
                </a:path>
              </a:pathLst>
            </a:custGeom>
            <a:solidFill>
              <a:srgbClr val="F36F3B"/>
            </a:solidFill>
            <a:ln cap="sq">
              <a:noFill/>
              <a:prstDash val="solid"/>
              <a:miter/>
            </a:ln>
          </p:spPr>
        </p:sp>
        <p:sp>
          <p:nvSpPr>
            <p:cNvPr name="TextBox 33" id="33"/>
            <p:cNvSpPr txBox="true"/>
            <p:nvPr/>
          </p:nvSpPr>
          <p:spPr>
            <a:xfrm>
              <a:off x="0" y="0"/>
              <a:ext cx="3934993" cy="701666"/>
            </a:xfrm>
            <a:prstGeom prst="rect">
              <a:avLst/>
            </a:prstGeom>
          </p:spPr>
          <p:txBody>
            <a:bodyPr anchor="ctr" rtlCol="false" tIns="50800" lIns="50800" bIns="50800" rIns="50800"/>
            <a:lstStyle/>
            <a:p>
              <a:pPr algn="ctr">
                <a:lnSpc>
                  <a:spcPts val="2857"/>
                </a:lnSpc>
              </a:pPr>
              <a:r>
                <a:rPr lang="en-US" sz="2381" b="true">
                  <a:solidFill>
                    <a:srgbClr val="FFFFFF"/>
                  </a:solidFill>
                  <a:latin typeface="Aptos Bold"/>
                  <a:ea typeface="Aptos Bold"/>
                  <a:cs typeface="Aptos Bold"/>
                  <a:sym typeface="Aptos Bold"/>
                </a:rPr>
                <a:t>Their Problem</a:t>
              </a:r>
            </a:p>
          </p:txBody>
        </p:sp>
      </p:grpSp>
      <p:grpSp>
        <p:nvGrpSpPr>
          <p:cNvPr name="Group 34" id="34"/>
          <p:cNvGrpSpPr/>
          <p:nvPr/>
        </p:nvGrpSpPr>
        <p:grpSpPr>
          <a:xfrm rot="0">
            <a:off x="10079612" y="3833946"/>
            <a:ext cx="7288985" cy="1025004"/>
            <a:chOff x="0" y="0"/>
            <a:chExt cx="9718646" cy="1366672"/>
          </a:xfrm>
        </p:grpSpPr>
        <p:sp>
          <p:nvSpPr>
            <p:cNvPr name="Freeform 35" id="35"/>
            <p:cNvSpPr/>
            <p:nvPr/>
          </p:nvSpPr>
          <p:spPr>
            <a:xfrm flipH="false" flipV="false" rot="0">
              <a:off x="0" y="0"/>
              <a:ext cx="9718587" cy="1366622"/>
            </a:xfrm>
            <a:custGeom>
              <a:avLst/>
              <a:gdLst/>
              <a:ahLst/>
              <a:cxnLst/>
              <a:rect r="r" b="b" t="t" l="l"/>
              <a:pathLst>
                <a:path h="1366622" w="9718587">
                  <a:moveTo>
                    <a:pt x="0" y="198787"/>
                  </a:moveTo>
                  <a:cubicBezTo>
                    <a:pt x="0" y="88967"/>
                    <a:pt x="78167" y="0"/>
                    <a:pt x="174657" y="0"/>
                  </a:cubicBezTo>
                  <a:lnTo>
                    <a:pt x="9543930" y="0"/>
                  </a:lnTo>
                  <a:cubicBezTo>
                    <a:pt x="9640421" y="0"/>
                    <a:pt x="9718587" y="88967"/>
                    <a:pt x="9718587" y="198787"/>
                  </a:cubicBezTo>
                  <a:lnTo>
                    <a:pt x="9718587" y="1167835"/>
                  </a:lnTo>
                  <a:cubicBezTo>
                    <a:pt x="9718587" y="1277655"/>
                    <a:pt x="9640421" y="1366622"/>
                    <a:pt x="9543930" y="1366622"/>
                  </a:cubicBezTo>
                  <a:lnTo>
                    <a:pt x="174657" y="1366622"/>
                  </a:lnTo>
                  <a:cubicBezTo>
                    <a:pt x="78167" y="1366622"/>
                    <a:pt x="0" y="1277655"/>
                    <a:pt x="0" y="1167835"/>
                  </a:cubicBezTo>
                  <a:close/>
                </a:path>
              </a:pathLst>
            </a:custGeom>
            <a:solidFill>
              <a:srgbClr val="FFFFFF"/>
            </a:solidFill>
            <a:ln w="19065" cap="sq">
              <a:solidFill>
                <a:srgbClr val="EFEFEF"/>
              </a:solidFill>
              <a:prstDash val="solid"/>
              <a:miter/>
            </a:ln>
          </p:spPr>
        </p:sp>
      </p:grpSp>
      <p:sp>
        <p:nvSpPr>
          <p:cNvPr name="TextBox 36" id="36"/>
          <p:cNvSpPr txBox="true"/>
          <p:nvPr/>
        </p:nvSpPr>
        <p:spPr>
          <a:xfrm rot="0">
            <a:off x="10364314" y="3953932"/>
            <a:ext cx="5695321" cy="685850"/>
          </a:xfrm>
          <a:prstGeom prst="rect">
            <a:avLst/>
          </a:prstGeom>
        </p:spPr>
        <p:txBody>
          <a:bodyPr anchor="t" rtlCol="false" tIns="0" lIns="0" bIns="0" rIns="0">
            <a:spAutoFit/>
          </a:bodyPr>
          <a:lstStyle/>
          <a:p>
            <a:pPr algn="l">
              <a:lnSpc>
                <a:spcPts val="2767"/>
              </a:lnSpc>
            </a:pPr>
            <a:r>
              <a:rPr lang="en-US" sz="2305">
                <a:solidFill>
                  <a:srgbClr val="5D5D5D"/>
                </a:solidFill>
                <a:latin typeface="Aptos"/>
                <a:ea typeface="Aptos"/>
                <a:cs typeface="Aptos"/>
                <a:sym typeface="Aptos"/>
              </a:rPr>
              <a:t>They are exposed to sustainability issues, but often lack practical and relatable guidance.</a:t>
            </a:r>
          </a:p>
        </p:txBody>
      </p:sp>
      <p:grpSp>
        <p:nvGrpSpPr>
          <p:cNvPr name="Group 37" id="37"/>
          <p:cNvGrpSpPr/>
          <p:nvPr/>
        </p:nvGrpSpPr>
        <p:grpSpPr>
          <a:xfrm rot="0">
            <a:off x="6932000" y="5476961"/>
            <a:ext cx="2951245" cy="526249"/>
            <a:chOff x="0" y="0"/>
            <a:chExt cx="3934993" cy="701666"/>
          </a:xfrm>
        </p:grpSpPr>
        <p:sp>
          <p:nvSpPr>
            <p:cNvPr name="Freeform 38" id="38"/>
            <p:cNvSpPr/>
            <p:nvPr/>
          </p:nvSpPr>
          <p:spPr>
            <a:xfrm flipH="false" flipV="false" rot="0">
              <a:off x="0" y="0"/>
              <a:ext cx="3934968" cy="701679"/>
            </a:xfrm>
            <a:custGeom>
              <a:avLst/>
              <a:gdLst/>
              <a:ahLst/>
              <a:cxnLst/>
              <a:rect r="r" b="b" t="t" l="l"/>
              <a:pathLst>
                <a:path h="701679" w="3934968">
                  <a:moveTo>
                    <a:pt x="0" y="0"/>
                  </a:moveTo>
                  <a:lnTo>
                    <a:pt x="3934968" y="0"/>
                  </a:lnTo>
                  <a:lnTo>
                    <a:pt x="3934968" y="701679"/>
                  </a:lnTo>
                  <a:lnTo>
                    <a:pt x="0" y="701679"/>
                  </a:lnTo>
                  <a:close/>
                </a:path>
              </a:pathLst>
            </a:custGeom>
            <a:solidFill>
              <a:srgbClr val="FFD943"/>
            </a:solidFill>
            <a:ln cap="sq">
              <a:noFill/>
              <a:prstDash val="solid"/>
              <a:miter/>
            </a:ln>
          </p:spPr>
        </p:sp>
        <p:sp>
          <p:nvSpPr>
            <p:cNvPr name="TextBox 39" id="39"/>
            <p:cNvSpPr txBox="true"/>
            <p:nvPr/>
          </p:nvSpPr>
          <p:spPr>
            <a:xfrm>
              <a:off x="0" y="0"/>
              <a:ext cx="3934993" cy="701666"/>
            </a:xfrm>
            <a:prstGeom prst="rect">
              <a:avLst/>
            </a:prstGeom>
          </p:spPr>
          <p:txBody>
            <a:bodyPr anchor="ctr" rtlCol="false" tIns="50800" lIns="50800" bIns="50800" rIns="50800"/>
            <a:lstStyle/>
            <a:p>
              <a:pPr algn="ctr">
                <a:lnSpc>
                  <a:spcPts val="2857"/>
                </a:lnSpc>
              </a:pPr>
              <a:r>
                <a:rPr lang="en-US" sz="2381" b="true">
                  <a:solidFill>
                    <a:srgbClr val="1E1E1E"/>
                  </a:solidFill>
                  <a:latin typeface="Aptos Bold"/>
                  <a:ea typeface="Aptos Bold"/>
                  <a:cs typeface="Aptos Bold"/>
                  <a:sym typeface="Aptos Bold"/>
                </a:rPr>
                <a:t>Their Need</a:t>
              </a:r>
            </a:p>
          </p:txBody>
        </p:sp>
      </p:grpSp>
      <p:grpSp>
        <p:nvGrpSpPr>
          <p:cNvPr name="Group 40" id="40"/>
          <p:cNvGrpSpPr/>
          <p:nvPr/>
        </p:nvGrpSpPr>
        <p:grpSpPr>
          <a:xfrm rot="0">
            <a:off x="10079612" y="5439975"/>
            <a:ext cx="7288985" cy="903866"/>
            <a:chOff x="0" y="0"/>
            <a:chExt cx="9718646" cy="1205154"/>
          </a:xfrm>
        </p:grpSpPr>
        <p:sp>
          <p:nvSpPr>
            <p:cNvPr name="Freeform 41" id="41"/>
            <p:cNvSpPr/>
            <p:nvPr/>
          </p:nvSpPr>
          <p:spPr>
            <a:xfrm flipH="false" flipV="false" rot="0">
              <a:off x="0" y="0"/>
              <a:ext cx="9718587" cy="1205110"/>
            </a:xfrm>
            <a:custGeom>
              <a:avLst/>
              <a:gdLst/>
              <a:ahLst/>
              <a:cxnLst/>
              <a:rect r="r" b="b" t="t" l="l"/>
              <a:pathLst>
                <a:path h="1205110" w="9718587">
                  <a:moveTo>
                    <a:pt x="0" y="175294"/>
                  </a:moveTo>
                  <a:cubicBezTo>
                    <a:pt x="0" y="78452"/>
                    <a:pt x="78167" y="0"/>
                    <a:pt x="174657" y="0"/>
                  </a:cubicBezTo>
                  <a:lnTo>
                    <a:pt x="9543930" y="0"/>
                  </a:lnTo>
                  <a:cubicBezTo>
                    <a:pt x="9640421" y="0"/>
                    <a:pt x="9718587" y="78452"/>
                    <a:pt x="9718587" y="175294"/>
                  </a:cubicBezTo>
                  <a:lnTo>
                    <a:pt x="9718587" y="1029816"/>
                  </a:lnTo>
                  <a:cubicBezTo>
                    <a:pt x="9718587" y="1126657"/>
                    <a:pt x="9640421" y="1205110"/>
                    <a:pt x="9543930" y="1205110"/>
                  </a:cubicBezTo>
                  <a:lnTo>
                    <a:pt x="174657" y="1205110"/>
                  </a:lnTo>
                  <a:cubicBezTo>
                    <a:pt x="78167" y="1205110"/>
                    <a:pt x="0" y="1126657"/>
                    <a:pt x="0" y="1029816"/>
                  </a:cubicBezTo>
                  <a:close/>
                </a:path>
              </a:pathLst>
            </a:custGeom>
            <a:solidFill>
              <a:srgbClr val="FFFFFF"/>
            </a:solidFill>
            <a:ln w="19065" cap="sq">
              <a:solidFill>
                <a:srgbClr val="EFEFEF"/>
              </a:solidFill>
              <a:prstDash val="solid"/>
              <a:miter/>
            </a:ln>
          </p:spPr>
        </p:sp>
      </p:grpSp>
      <p:sp>
        <p:nvSpPr>
          <p:cNvPr name="TextBox 42" id="42"/>
          <p:cNvSpPr txBox="true"/>
          <p:nvPr/>
        </p:nvSpPr>
        <p:spPr>
          <a:xfrm rot="0">
            <a:off x="10364314" y="5559962"/>
            <a:ext cx="6820563" cy="685850"/>
          </a:xfrm>
          <a:prstGeom prst="rect">
            <a:avLst/>
          </a:prstGeom>
        </p:spPr>
        <p:txBody>
          <a:bodyPr anchor="t" rtlCol="false" tIns="0" lIns="0" bIns="0" rIns="0">
            <a:spAutoFit/>
          </a:bodyPr>
          <a:lstStyle/>
          <a:p>
            <a:pPr algn="l">
              <a:lnSpc>
                <a:spcPts val="2767"/>
              </a:lnSpc>
            </a:pPr>
            <a:r>
              <a:rPr lang="en-US" sz="2305">
                <a:solidFill>
                  <a:srgbClr val="5D5D5D"/>
                </a:solidFill>
                <a:latin typeface="Aptos"/>
                <a:ea typeface="Aptos"/>
                <a:cs typeface="Aptos"/>
                <a:sym typeface="Aptos"/>
              </a:rPr>
              <a:t>Accessible environmental knowledge, practical tools, communities, and opportunities to participate.</a:t>
            </a:r>
          </a:p>
        </p:txBody>
      </p:sp>
      <p:grpSp>
        <p:nvGrpSpPr>
          <p:cNvPr name="Group 43" id="43"/>
          <p:cNvGrpSpPr/>
          <p:nvPr/>
        </p:nvGrpSpPr>
        <p:grpSpPr>
          <a:xfrm rot="0">
            <a:off x="6932000" y="7082990"/>
            <a:ext cx="2951245" cy="526249"/>
            <a:chOff x="0" y="0"/>
            <a:chExt cx="3934993" cy="701666"/>
          </a:xfrm>
        </p:grpSpPr>
        <p:sp>
          <p:nvSpPr>
            <p:cNvPr name="Freeform 44" id="44"/>
            <p:cNvSpPr/>
            <p:nvPr/>
          </p:nvSpPr>
          <p:spPr>
            <a:xfrm flipH="false" flipV="false" rot="0">
              <a:off x="0" y="0"/>
              <a:ext cx="3934968" cy="701679"/>
            </a:xfrm>
            <a:custGeom>
              <a:avLst/>
              <a:gdLst/>
              <a:ahLst/>
              <a:cxnLst/>
              <a:rect r="r" b="b" t="t" l="l"/>
              <a:pathLst>
                <a:path h="701679" w="3934968">
                  <a:moveTo>
                    <a:pt x="0" y="0"/>
                  </a:moveTo>
                  <a:lnTo>
                    <a:pt x="3934968" y="0"/>
                  </a:lnTo>
                  <a:lnTo>
                    <a:pt x="3934968" y="701679"/>
                  </a:lnTo>
                  <a:lnTo>
                    <a:pt x="0" y="701679"/>
                  </a:lnTo>
                  <a:close/>
                </a:path>
              </a:pathLst>
            </a:custGeom>
            <a:solidFill>
              <a:srgbClr val="F36F3B"/>
            </a:solidFill>
            <a:ln cap="sq">
              <a:noFill/>
              <a:prstDash val="solid"/>
              <a:miter/>
            </a:ln>
          </p:spPr>
        </p:sp>
        <p:sp>
          <p:nvSpPr>
            <p:cNvPr name="TextBox 45" id="45"/>
            <p:cNvSpPr txBox="true"/>
            <p:nvPr/>
          </p:nvSpPr>
          <p:spPr>
            <a:xfrm>
              <a:off x="0" y="0"/>
              <a:ext cx="3934993" cy="701666"/>
            </a:xfrm>
            <a:prstGeom prst="rect">
              <a:avLst/>
            </a:prstGeom>
          </p:spPr>
          <p:txBody>
            <a:bodyPr anchor="ctr" rtlCol="false" tIns="50800" lIns="50800" bIns="50800" rIns="50800"/>
            <a:lstStyle/>
            <a:p>
              <a:pPr algn="ctr">
                <a:lnSpc>
                  <a:spcPts val="2857"/>
                </a:lnSpc>
              </a:pPr>
              <a:r>
                <a:rPr lang="en-US" sz="2381" b="true">
                  <a:solidFill>
                    <a:srgbClr val="FFFFFF"/>
                  </a:solidFill>
                  <a:latin typeface="Aptos Bold"/>
                  <a:ea typeface="Aptos Bold"/>
                  <a:cs typeface="Aptos Bold"/>
                  <a:sym typeface="Aptos Bold"/>
                </a:rPr>
                <a:t>Their Motivation</a:t>
              </a:r>
            </a:p>
          </p:txBody>
        </p:sp>
      </p:grpSp>
      <p:grpSp>
        <p:nvGrpSpPr>
          <p:cNvPr name="Group 46" id="46"/>
          <p:cNvGrpSpPr/>
          <p:nvPr/>
        </p:nvGrpSpPr>
        <p:grpSpPr>
          <a:xfrm rot="0">
            <a:off x="10079612" y="7046004"/>
            <a:ext cx="7288985" cy="1148751"/>
            <a:chOff x="0" y="0"/>
            <a:chExt cx="9718646" cy="1531668"/>
          </a:xfrm>
        </p:grpSpPr>
        <p:sp>
          <p:nvSpPr>
            <p:cNvPr name="Freeform 47" id="47"/>
            <p:cNvSpPr/>
            <p:nvPr/>
          </p:nvSpPr>
          <p:spPr>
            <a:xfrm flipH="false" flipV="false" rot="0">
              <a:off x="0" y="0"/>
              <a:ext cx="9718587" cy="1531612"/>
            </a:xfrm>
            <a:custGeom>
              <a:avLst/>
              <a:gdLst/>
              <a:ahLst/>
              <a:cxnLst/>
              <a:rect r="r" b="b" t="t" l="l"/>
              <a:pathLst>
                <a:path h="1531612" w="9718587">
                  <a:moveTo>
                    <a:pt x="0" y="222787"/>
                  </a:moveTo>
                  <a:cubicBezTo>
                    <a:pt x="0" y="99707"/>
                    <a:pt x="78167" y="0"/>
                    <a:pt x="174657" y="0"/>
                  </a:cubicBezTo>
                  <a:lnTo>
                    <a:pt x="9543930" y="0"/>
                  </a:lnTo>
                  <a:cubicBezTo>
                    <a:pt x="9640421" y="0"/>
                    <a:pt x="9718587" y="99707"/>
                    <a:pt x="9718587" y="222787"/>
                  </a:cubicBezTo>
                  <a:lnTo>
                    <a:pt x="9718587" y="1308825"/>
                  </a:lnTo>
                  <a:cubicBezTo>
                    <a:pt x="9718587" y="1431904"/>
                    <a:pt x="9640421" y="1531612"/>
                    <a:pt x="9543930" y="1531612"/>
                  </a:cubicBezTo>
                  <a:lnTo>
                    <a:pt x="174657" y="1531612"/>
                  </a:lnTo>
                  <a:cubicBezTo>
                    <a:pt x="78167" y="1531612"/>
                    <a:pt x="0" y="1431904"/>
                    <a:pt x="0" y="1308825"/>
                  </a:cubicBezTo>
                  <a:close/>
                </a:path>
              </a:pathLst>
            </a:custGeom>
            <a:solidFill>
              <a:srgbClr val="FFFFFF"/>
            </a:solidFill>
            <a:ln w="19065" cap="sq">
              <a:solidFill>
                <a:srgbClr val="EFEFEF"/>
              </a:solidFill>
              <a:prstDash val="solid"/>
              <a:miter/>
            </a:ln>
          </p:spPr>
        </p:sp>
      </p:grpSp>
      <p:sp>
        <p:nvSpPr>
          <p:cNvPr name="TextBox 48" id="48"/>
          <p:cNvSpPr txBox="true"/>
          <p:nvPr/>
        </p:nvSpPr>
        <p:spPr>
          <a:xfrm rot="0">
            <a:off x="10364314" y="7165981"/>
            <a:ext cx="6820563" cy="1028774"/>
          </a:xfrm>
          <a:prstGeom prst="rect">
            <a:avLst/>
          </a:prstGeom>
        </p:spPr>
        <p:txBody>
          <a:bodyPr anchor="t" rtlCol="false" tIns="0" lIns="0" bIns="0" rIns="0">
            <a:spAutoFit/>
          </a:bodyPr>
          <a:lstStyle/>
          <a:p>
            <a:pPr algn="l">
              <a:lnSpc>
                <a:spcPts val="2767"/>
              </a:lnSpc>
            </a:pPr>
            <a:r>
              <a:rPr lang="en-US" sz="2305">
                <a:solidFill>
                  <a:srgbClr val="5D5D5D"/>
                </a:solidFill>
                <a:latin typeface="Aptos"/>
                <a:ea typeface="Aptos"/>
                <a:cs typeface="Aptos"/>
                <a:sym typeface="Aptos"/>
              </a:rPr>
              <a:t>To contribute to meaningful causes, develop skills, volunteer, and join Saudi Arabia's sustainable transformation.</a:t>
            </a:r>
          </a:p>
        </p:txBody>
      </p:sp>
      <p:grpSp>
        <p:nvGrpSpPr>
          <p:cNvPr name="Group 49" id="49"/>
          <p:cNvGrpSpPr/>
          <p:nvPr/>
        </p:nvGrpSpPr>
        <p:grpSpPr>
          <a:xfrm rot="0">
            <a:off x="1225877" y="8404946"/>
            <a:ext cx="15118461" cy="1258662"/>
            <a:chOff x="0" y="0"/>
            <a:chExt cx="20157948" cy="1678216"/>
          </a:xfrm>
        </p:grpSpPr>
        <p:sp>
          <p:nvSpPr>
            <p:cNvPr name="Freeform 50" id="50"/>
            <p:cNvSpPr/>
            <p:nvPr/>
          </p:nvSpPr>
          <p:spPr>
            <a:xfrm flipH="false" flipV="false" rot="0">
              <a:off x="0" y="0"/>
              <a:ext cx="20157948" cy="1678198"/>
            </a:xfrm>
            <a:custGeom>
              <a:avLst/>
              <a:gdLst/>
              <a:ahLst/>
              <a:cxnLst/>
              <a:rect r="r" b="b" t="t" l="l"/>
              <a:pathLst>
                <a:path h="1678198" w="20157948">
                  <a:moveTo>
                    <a:pt x="0" y="216595"/>
                  </a:moveTo>
                  <a:cubicBezTo>
                    <a:pt x="0" y="96999"/>
                    <a:pt x="67056" y="0"/>
                    <a:pt x="149733" y="0"/>
                  </a:cubicBezTo>
                  <a:lnTo>
                    <a:pt x="20008214" y="0"/>
                  </a:lnTo>
                  <a:cubicBezTo>
                    <a:pt x="20090892" y="0"/>
                    <a:pt x="20157948" y="96999"/>
                    <a:pt x="20157948" y="216595"/>
                  </a:cubicBezTo>
                  <a:lnTo>
                    <a:pt x="20157948" y="1461603"/>
                  </a:lnTo>
                  <a:cubicBezTo>
                    <a:pt x="20157948" y="1581198"/>
                    <a:pt x="20090892" y="1678198"/>
                    <a:pt x="20008214" y="1678198"/>
                  </a:cubicBezTo>
                  <a:lnTo>
                    <a:pt x="149733" y="1678198"/>
                  </a:lnTo>
                  <a:cubicBezTo>
                    <a:pt x="67056" y="1678198"/>
                    <a:pt x="0" y="1581198"/>
                    <a:pt x="0" y="1461603"/>
                  </a:cubicBezTo>
                  <a:close/>
                </a:path>
              </a:pathLst>
            </a:custGeom>
            <a:solidFill>
              <a:srgbClr val="416B4A"/>
            </a:solidFill>
            <a:ln w="19065" cap="sq">
              <a:solidFill>
                <a:srgbClr val="416B4A"/>
              </a:solidFill>
              <a:prstDash val="solid"/>
              <a:miter/>
            </a:ln>
          </p:spPr>
        </p:sp>
      </p:grpSp>
      <p:sp>
        <p:nvSpPr>
          <p:cNvPr name="TextBox 51" id="51"/>
          <p:cNvSpPr txBox="true"/>
          <p:nvPr/>
        </p:nvSpPr>
        <p:spPr>
          <a:xfrm rot="0">
            <a:off x="1510579" y="8662197"/>
            <a:ext cx="14549056" cy="723801"/>
          </a:xfrm>
          <a:prstGeom prst="rect">
            <a:avLst/>
          </a:prstGeom>
        </p:spPr>
        <p:txBody>
          <a:bodyPr anchor="t" rtlCol="false" tIns="0" lIns="0" bIns="0" rIns="0">
            <a:spAutoFit/>
          </a:bodyPr>
          <a:lstStyle/>
          <a:p>
            <a:pPr algn="ctr">
              <a:lnSpc>
                <a:spcPts val="2857"/>
              </a:lnSpc>
            </a:pPr>
            <a:r>
              <a:rPr lang="en-US" sz="2381" b="true">
                <a:solidFill>
                  <a:srgbClr val="FFFFFF"/>
                </a:solidFill>
                <a:latin typeface="Aptos Bold"/>
                <a:ea typeface="Aptos Bold"/>
                <a:cs typeface="Aptos Bold"/>
                <a:sym typeface="Aptos Bold"/>
              </a:rPr>
              <a:t>Siwar turns young people from passive recipients of environmental information into informed, engaged, and active contributors to sustainability.</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36F3B"/>
        </a:solidFill>
      </p:bgPr>
    </p:bg>
    <p:spTree>
      <p:nvGrpSpPr>
        <p:cNvPr id="1" name=""/>
        <p:cNvGrpSpPr/>
        <p:nvPr/>
      </p:nvGrpSpPr>
      <p:grpSpPr>
        <a:xfrm>
          <a:off x="0" y="0"/>
          <a:ext cx="0" cy="0"/>
          <a:chOff x="0" y="0"/>
          <a:chExt cx="0" cy="0"/>
        </a:xfrm>
      </p:grpSpPr>
      <p:grpSp>
        <p:nvGrpSpPr>
          <p:cNvPr name="Group 2" id="2"/>
          <p:cNvGrpSpPr/>
          <p:nvPr/>
        </p:nvGrpSpPr>
        <p:grpSpPr>
          <a:xfrm rot="0">
            <a:off x="-9535" y="-9535"/>
            <a:ext cx="18320909" cy="10314108"/>
            <a:chOff x="0" y="0"/>
            <a:chExt cx="24427878" cy="13752144"/>
          </a:xfrm>
        </p:grpSpPr>
        <p:sp>
          <p:nvSpPr>
            <p:cNvPr name="Freeform 3" id="3"/>
            <p:cNvSpPr/>
            <p:nvPr/>
          </p:nvSpPr>
          <p:spPr>
            <a:xfrm flipH="false" flipV="false" rot="0">
              <a:off x="0" y="0"/>
              <a:ext cx="24427814" cy="13752195"/>
            </a:xfrm>
            <a:custGeom>
              <a:avLst/>
              <a:gdLst/>
              <a:ahLst/>
              <a:cxnLst/>
              <a:rect r="r" b="b" t="t" l="l"/>
              <a:pathLst>
                <a:path h="13752195" w="24427814">
                  <a:moveTo>
                    <a:pt x="0" y="0"/>
                  </a:moveTo>
                  <a:lnTo>
                    <a:pt x="24427814" y="0"/>
                  </a:lnTo>
                  <a:lnTo>
                    <a:pt x="24427814" y="13752195"/>
                  </a:lnTo>
                  <a:lnTo>
                    <a:pt x="0" y="13752195"/>
                  </a:lnTo>
                  <a:close/>
                </a:path>
              </a:pathLst>
            </a:custGeom>
            <a:solidFill>
              <a:srgbClr val="FFFFFF"/>
            </a:solidFill>
            <a:ln w="19065" cap="sq">
              <a:solidFill>
                <a:srgbClr val="FFFFFF"/>
              </a:solidFill>
              <a:prstDash val="solid"/>
              <a:miter/>
            </a:ln>
          </p:spPr>
        </p:sp>
      </p:grpSp>
      <p:grpSp>
        <p:nvGrpSpPr>
          <p:cNvPr name="Group 4" id="4"/>
          <p:cNvGrpSpPr/>
          <p:nvPr/>
        </p:nvGrpSpPr>
        <p:grpSpPr>
          <a:xfrm rot="0">
            <a:off x="-9535" y="-9535"/>
            <a:ext cx="266148" cy="10314108"/>
            <a:chOff x="0" y="0"/>
            <a:chExt cx="354863" cy="13752144"/>
          </a:xfrm>
        </p:grpSpPr>
        <p:sp>
          <p:nvSpPr>
            <p:cNvPr name="Freeform 5" id="5"/>
            <p:cNvSpPr/>
            <p:nvPr/>
          </p:nvSpPr>
          <p:spPr>
            <a:xfrm flipH="false" flipV="false" rot="0">
              <a:off x="0" y="0"/>
              <a:ext cx="354838" cy="13752195"/>
            </a:xfrm>
            <a:custGeom>
              <a:avLst/>
              <a:gdLst/>
              <a:ahLst/>
              <a:cxnLst/>
              <a:rect r="r" b="b" t="t" l="l"/>
              <a:pathLst>
                <a:path h="13752195" w="354838">
                  <a:moveTo>
                    <a:pt x="0" y="0"/>
                  </a:moveTo>
                  <a:lnTo>
                    <a:pt x="354838" y="0"/>
                  </a:lnTo>
                  <a:lnTo>
                    <a:pt x="354838" y="13752195"/>
                  </a:lnTo>
                  <a:lnTo>
                    <a:pt x="0" y="13752195"/>
                  </a:lnTo>
                  <a:close/>
                </a:path>
              </a:pathLst>
            </a:custGeom>
            <a:solidFill>
              <a:srgbClr val="F36F3B"/>
            </a:solidFill>
            <a:ln w="19065" cap="sq">
              <a:solidFill>
                <a:srgbClr val="F36F3B"/>
              </a:solidFill>
              <a:prstDash val="solid"/>
              <a:miter/>
            </a:ln>
          </p:spPr>
        </p:sp>
      </p:grpSp>
      <p:grpSp>
        <p:nvGrpSpPr>
          <p:cNvPr name="Group 6" id="6"/>
          <p:cNvGrpSpPr/>
          <p:nvPr/>
        </p:nvGrpSpPr>
        <p:grpSpPr>
          <a:xfrm rot="0">
            <a:off x="237544" y="-9535"/>
            <a:ext cx="128883" cy="10314108"/>
            <a:chOff x="0" y="0"/>
            <a:chExt cx="171844" cy="13752144"/>
          </a:xfrm>
        </p:grpSpPr>
        <p:sp>
          <p:nvSpPr>
            <p:cNvPr name="Freeform 7" id="7"/>
            <p:cNvSpPr/>
            <p:nvPr/>
          </p:nvSpPr>
          <p:spPr>
            <a:xfrm flipH="false" flipV="false" rot="0">
              <a:off x="0" y="0"/>
              <a:ext cx="171831" cy="13752195"/>
            </a:xfrm>
            <a:custGeom>
              <a:avLst/>
              <a:gdLst/>
              <a:ahLst/>
              <a:cxnLst/>
              <a:rect r="r" b="b" t="t" l="l"/>
              <a:pathLst>
                <a:path h="13752195" w="171831">
                  <a:moveTo>
                    <a:pt x="0" y="0"/>
                  </a:moveTo>
                  <a:lnTo>
                    <a:pt x="171831" y="0"/>
                  </a:lnTo>
                  <a:lnTo>
                    <a:pt x="171831" y="13752195"/>
                  </a:lnTo>
                  <a:lnTo>
                    <a:pt x="0" y="13752195"/>
                  </a:lnTo>
                  <a:close/>
                </a:path>
              </a:pathLst>
            </a:custGeom>
            <a:solidFill>
              <a:srgbClr val="FFD943"/>
            </a:solidFill>
            <a:ln w="19065" cap="sq">
              <a:solidFill>
                <a:srgbClr val="FFD943"/>
              </a:solidFill>
              <a:prstDash val="solid"/>
              <a:miter/>
            </a:ln>
          </p:spPr>
        </p:sp>
      </p:grpSp>
      <p:grpSp>
        <p:nvGrpSpPr>
          <p:cNvPr name="Group 8" id="8"/>
          <p:cNvGrpSpPr/>
          <p:nvPr/>
        </p:nvGrpSpPr>
        <p:grpSpPr>
          <a:xfrm rot="0">
            <a:off x="16019088" y="301990"/>
            <a:ext cx="1441304" cy="713794"/>
            <a:chOff x="0" y="0"/>
            <a:chExt cx="1921739" cy="951725"/>
          </a:xfrm>
        </p:grpSpPr>
        <p:sp>
          <p:nvSpPr>
            <p:cNvPr name="Freeform 9" id="9" descr="/mnt/data/ppt_media/image1.png"/>
            <p:cNvSpPr/>
            <p:nvPr/>
          </p:nvSpPr>
          <p:spPr>
            <a:xfrm flipH="false" flipV="false" rot="0">
              <a:off x="0" y="0"/>
              <a:ext cx="1921764" cy="951738"/>
            </a:xfrm>
            <a:custGeom>
              <a:avLst/>
              <a:gdLst/>
              <a:ahLst/>
              <a:cxnLst/>
              <a:rect r="r" b="b" t="t" l="l"/>
              <a:pathLst>
                <a:path h="951738" w="1921764">
                  <a:moveTo>
                    <a:pt x="0" y="0"/>
                  </a:moveTo>
                  <a:lnTo>
                    <a:pt x="1921764" y="0"/>
                  </a:lnTo>
                  <a:lnTo>
                    <a:pt x="1921764" y="951738"/>
                  </a:lnTo>
                  <a:lnTo>
                    <a:pt x="0" y="951738"/>
                  </a:lnTo>
                  <a:lnTo>
                    <a:pt x="0" y="0"/>
                  </a:lnTo>
                  <a:close/>
                </a:path>
              </a:pathLst>
            </a:custGeom>
            <a:blipFill>
              <a:blip r:embed="rId3"/>
              <a:stretch>
                <a:fillRect l="0" t="-372" r="1" b="-369"/>
              </a:stretch>
            </a:blipFill>
          </p:spPr>
        </p:sp>
      </p:grpSp>
      <p:grpSp>
        <p:nvGrpSpPr>
          <p:cNvPr name="Group 10" id="10"/>
          <p:cNvGrpSpPr/>
          <p:nvPr/>
        </p:nvGrpSpPr>
        <p:grpSpPr>
          <a:xfrm rot="0">
            <a:off x="645157" y="9540069"/>
            <a:ext cx="617706" cy="378892"/>
            <a:chOff x="0" y="0"/>
            <a:chExt cx="823608" cy="505189"/>
          </a:xfrm>
        </p:grpSpPr>
        <p:sp>
          <p:nvSpPr>
            <p:cNvPr name="Freeform 11" id="11"/>
            <p:cNvSpPr/>
            <p:nvPr/>
          </p:nvSpPr>
          <p:spPr>
            <a:xfrm flipH="false" flipV="false" rot="0">
              <a:off x="0" y="0"/>
              <a:ext cx="823603" cy="505192"/>
            </a:xfrm>
            <a:custGeom>
              <a:avLst/>
              <a:gdLst/>
              <a:ahLst/>
              <a:cxnLst/>
              <a:rect r="r" b="b" t="t" l="l"/>
              <a:pathLst>
                <a:path h="505192" w="823603">
                  <a:moveTo>
                    <a:pt x="0" y="0"/>
                  </a:moveTo>
                  <a:lnTo>
                    <a:pt x="823603" y="0"/>
                  </a:lnTo>
                  <a:lnTo>
                    <a:pt x="823603" y="505192"/>
                  </a:lnTo>
                  <a:lnTo>
                    <a:pt x="0" y="505192"/>
                  </a:lnTo>
                  <a:close/>
                </a:path>
              </a:pathLst>
            </a:custGeom>
            <a:blipFill>
              <a:blip r:embed="rId4">
                <a:alphaModFix amt="0"/>
              </a:blip>
              <a:stretch>
                <a:fillRect l="-1320" t="0" r="-1321" b="34789"/>
              </a:stretch>
            </a:blipFill>
          </p:spPr>
        </p:sp>
        <p:sp>
          <p:nvSpPr>
            <p:cNvPr name="TextBox 12" id="12"/>
            <p:cNvSpPr txBox="true"/>
            <p:nvPr/>
          </p:nvSpPr>
          <p:spPr>
            <a:xfrm>
              <a:off x="0" y="-9525"/>
              <a:ext cx="823608" cy="514714"/>
            </a:xfrm>
            <a:prstGeom prst="rect">
              <a:avLst/>
            </a:prstGeom>
          </p:spPr>
          <p:txBody>
            <a:bodyPr anchor="ctr" rtlCol="false" tIns="0" lIns="0" bIns="0" rIns="0"/>
            <a:lstStyle/>
            <a:p>
              <a:pPr algn="l">
                <a:lnSpc>
                  <a:spcPts val="2400"/>
                </a:lnSpc>
              </a:pPr>
              <a:r>
                <a:rPr lang="en-US" sz="2000" b="true">
                  <a:solidFill>
                    <a:srgbClr val="F36F3B"/>
                  </a:solidFill>
                  <a:latin typeface="Aptos Bold"/>
                  <a:ea typeface="Aptos Bold"/>
                  <a:cs typeface="Aptos Bold"/>
                  <a:sym typeface="Aptos Bold"/>
                </a:rPr>
                <a:t>06</a:t>
              </a:r>
            </a:p>
          </p:txBody>
        </p:sp>
      </p:grpSp>
      <p:grpSp>
        <p:nvGrpSpPr>
          <p:cNvPr name="Group 13" id="13"/>
          <p:cNvGrpSpPr/>
          <p:nvPr/>
        </p:nvGrpSpPr>
        <p:grpSpPr>
          <a:xfrm rot="0">
            <a:off x="576520" y="576520"/>
            <a:ext cx="9608706" cy="713794"/>
            <a:chOff x="0" y="0"/>
            <a:chExt cx="12811608" cy="951725"/>
          </a:xfrm>
        </p:grpSpPr>
        <p:sp>
          <p:nvSpPr>
            <p:cNvPr name="Freeform 14" id="14"/>
            <p:cNvSpPr/>
            <p:nvPr/>
          </p:nvSpPr>
          <p:spPr>
            <a:xfrm flipH="false" flipV="false" rot="0">
              <a:off x="0" y="0"/>
              <a:ext cx="12811609" cy="951720"/>
            </a:xfrm>
            <a:custGeom>
              <a:avLst/>
              <a:gdLst/>
              <a:ahLst/>
              <a:cxnLst/>
              <a:rect r="r" b="b" t="t" l="l"/>
              <a:pathLst>
                <a:path h="951720" w="12811609">
                  <a:moveTo>
                    <a:pt x="0" y="0"/>
                  </a:moveTo>
                  <a:lnTo>
                    <a:pt x="12811609" y="0"/>
                  </a:lnTo>
                  <a:lnTo>
                    <a:pt x="12811609" y="951720"/>
                  </a:lnTo>
                  <a:lnTo>
                    <a:pt x="0" y="951720"/>
                  </a:lnTo>
                  <a:close/>
                </a:path>
              </a:pathLst>
            </a:custGeom>
            <a:blipFill>
              <a:blip r:embed="rId4">
                <a:alphaModFix amt="0"/>
              </a:blip>
              <a:stretch>
                <a:fillRect l="0" t="-212298" r="0" b="-212298"/>
              </a:stretch>
            </a:blipFill>
          </p:spPr>
        </p:sp>
        <p:sp>
          <p:nvSpPr>
            <p:cNvPr name="TextBox 15" id="15"/>
            <p:cNvSpPr txBox="true"/>
            <p:nvPr/>
          </p:nvSpPr>
          <p:spPr>
            <a:xfrm>
              <a:off x="0" y="0"/>
              <a:ext cx="12811608" cy="951725"/>
            </a:xfrm>
            <a:prstGeom prst="rect">
              <a:avLst/>
            </a:prstGeom>
          </p:spPr>
          <p:txBody>
            <a:bodyPr anchor="ctr" rtlCol="false" tIns="0" lIns="0" bIns="0" rIns="0"/>
            <a:lstStyle/>
            <a:p>
              <a:pPr algn="l">
                <a:lnSpc>
                  <a:spcPts val="5404"/>
                </a:lnSpc>
              </a:pPr>
              <a:r>
                <a:rPr lang="en-US" sz="4503" b="true">
                  <a:solidFill>
                    <a:srgbClr val="F36F3B"/>
                  </a:solidFill>
                  <a:latin typeface="Aptos Bold"/>
                  <a:ea typeface="Aptos Bold"/>
                  <a:cs typeface="Aptos Bold"/>
                  <a:sym typeface="Aptos Bold"/>
                </a:rPr>
                <a:t>Relevance</a:t>
              </a:r>
            </a:p>
          </p:txBody>
        </p:sp>
      </p:grpSp>
      <p:grpSp>
        <p:nvGrpSpPr>
          <p:cNvPr name="Group 16" id="16"/>
          <p:cNvGrpSpPr/>
          <p:nvPr/>
        </p:nvGrpSpPr>
        <p:grpSpPr>
          <a:xfrm rot="0">
            <a:off x="566995" y="1418044"/>
            <a:ext cx="636765" cy="60246"/>
            <a:chOff x="0" y="0"/>
            <a:chExt cx="849020" cy="80328"/>
          </a:xfrm>
        </p:grpSpPr>
        <p:sp>
          <p:nvSpPr>
            <p:cNvPr name="Freeform 17" id="17"/>
            <p:cNvSpPr/>
            <p:nvPr/>
          </p:nvSpPr>
          <p:spPr>
            <a:xfrm flipH="false" flipV="false" rot="0">
              <a:off x="0" y="0"/>
              <a:ext cx="848995" cy="80264"/>
            </a:xfrm>
            <a:custGeom>
              <a:avLst/>
              <a:gdLst/>
              <a:ahLst/>
              <a:cxnLst/>
              <a:rect r="r" b="b" t="t" l="l"/>
              <a:pathLst>
                <a:path h="80264" w="848995">
                  <a:moveTo>
                    <a:pt x="0" y="0"/>
                  </a:moveTo>
                  <a:lnTo>
                    <a:pt x="848995" y="0"/>
                  </a:lnTo>
                  <a:lnTo>
                    <a:pt x="848995" y="80264"/>
                  </a:lnTo>
                  <a:lnTo>
                    <a:pt x="0" y="80264"/>
                  </a:lnTo>
                  <a:close/>
                </a:path>
              </a:pathLst>
            </a:custGeom>
            <a:solidFill>
              <a:srgbClr val="F36F3B"/>
            </a:solidFill>
            <a:ln w="19065" cap="sq">
              <a:solidFill>
                <a:srgbClr val="F36F3B"/>
              </a:solidFill>
              <a:prstDash val="solid"/>
              <a:miter/>
            </a:ln>
          </p:spPr>
        </p:sp>
      </p:grpSp>
      <p:sp>
        <p:nvSpPr>
          <p:cNvPr name="TextBox 18" id="18"/>
          <p:cNvSpPr txBox="true"/>
          <p:nvPr/>
        </p:nvSpPr>
        <p:spPr>
          <a:xfrm rot="0">
            <a:off x="892873" y="1538030"/>
            <a:ext cx="6450292" cy="520341"/>
          </a:xfrm>
          <a:prstGeom prst="rect">
            <a:avLst/>
          </a:prstGeom>
        </p:spPr>
        <p:txBody>
          <a:bodyPr anchor="t" rtlCol="false" tIns="0" lIns="0" bIns="0" rIns="0">
            <a:spAutoFit/>
          </a:bodyPr>
          <a:lstStyle/>
          <a:p>
            <a:pPr algn="l">
              <a:lnSpc>
                <a:spcPts val="3242"/>
              </a:lnSpc>
            </a:pPr>
            <a:r>
              <a:rPr lang="en-US" sz="2702" b="true">
                <a:solidFill>
                  <a:srgbClr val="1E1E1E"/>
                </a:solidFill>
                <a:latin typeface="Aptos Bold"/>
                <a:ea typeface="Aptos Bold"/>
                <a:cs typeface="Aptos Bold"/>
                <a:sym typeface="Aptos Bold"/>
              </a:rPr>
              <a:t>Why Siwar Matters</a:t>
            </a:r>
          </a:p>
        </p:txBody>
      </p:sp>
      <p:grpSp>
        <p:nvGrpSpPr>
          <p:cNvPr name="Group 19" id="19"/>
          <p:cNvGrpSpPr/>
          <p:nvPr/>
        </p:nvGrpSpPr>
        <p:grpSpPr>
          <a:xfrm rot="0">
            <a:off x="1116063" y="2351465"/>
            <a:ext cx="7088324" cy="2215344"/>
            <a:chOff x="0" y="0"/>
            <a:chExt cx="9451099" cy="2953791"/>
          </a:xfrm>
        </p:grpSpPr>
        <p:sp>
          <p:nvSpPr>
            <p:cNvPr name="Freeform 20" id="20"/>
            <p:cNvSpPr/>
            <p:nvPr/>
          </p:nvSpPr>
          <p:spPr>
            <a:xfrm flipH="false" flipV="false" rot="0">
              <a:off x="0" y="0"/>
              <a:ext cx="9451086" cy="2953766"/>
            </a:xfrm>
            <a:custGeom>
              <a:avLst/>
              <a:gdLst/>
              <a:ahLst/>
              <a:cxnLst/>
              <a:rect r="r" b="b" t="t" l="l"/>
              <a:pathLst>
                <a:path h="2953766" w="9451086">
                  <a:moveTo>
                    <a:pt x="0" y="147701"/>
                  </a:moveTo>
                  <a:cubicBezTo>
                    <a:pt x="0" y="66167"/>
                    <a:pt x="66167" y="0"/>
                    <a:pt x="147701" y="0"/>
                  </a:cubicBezTo>
                  <a:lnTo>
                    <a:pt x="9303385" y="0"/>
                  </a:lnTo>
                  <a:cubicBezTo>
                    <a:pt x="9384919" y="0"/>
                    <a:pt x="9451086" y="66167"/>
                    <a:pt x="9451086" y="147701"/>
                  </a:cubicBezTo>
                  <a:lnTo>
                    <a:pt x="9451086" y="2806065"/>
                  </a:lnTo>
                  <a:cubicBezTo>
                    <a:pt x="9451086" y="2887599"/>
                    <a:pt x="9384919" y="2953766"/>
                    <a:pt x="9303385" y="2953766"/>
                  </a:cubicBezTo>
                  <a:lnTo>
                    <a:pt x="147701" y="2953766"/>
                  </a:lnTo>
                  <a:cubicBezTo>
                    <a:pt x="66167" y="2953766"/>
                    <a:pt x="0" y="2887726"/>
                    <a:pt x="0" y="2806065"/>
                  </a:cubicBezTo>
                  <a:close/>
                </a:path>
              </a:pathLst>
            </a:custGeom>
            <a:solidFill>
              <a:srgbClr val="FFFFFF"/>
            </a:solidFill>
            <a:ln w="19065" cap="sq">
              <a:solidFill>
                <a:srgbClr val="EFEFEF"/>
              </a:solidFill>
              <a:prstDash val="solid"/>
              <a:miter/>
            </a:ln>
          </p:spPr>
        </p:sp>
      </p:grpSp>
      <p:grpSp>
        <p:nvGrpSpPr>
          <p:cNvPr name="Group 21" id="21"/>
          <p:cNvGrpSpPr/>
          <p:nvPr/>
        </p:nvGrpSpPr>
        <p:grpSpPr>
          <a:xfrm rot="0">
            <a:off x="1454458" y="2868311"/>
            <a:ext cx="1058104" cy="1058104"/>
            <a:chOff x="0" y="0"/>
            <a:chExt cx="1410805" cy="1410805"/>
          </a:xfrm>
        </p:grpSpPr>
        <p:sp>
          <p:nvSpPr>
            <p:cNvPr name="Freeform 22" id="22"/>
            <p:cNvSpPr/>
            <p:nvPr/>
          </p:nvSpPr>
          <p:spPr>
            <a:xfrm flipH="false" flipV="false" rot="0">
              <a:off x="0" y="0"/>
              <a:ext cx="1410716" cy="1410716"/>
            </a:xfrm>
            <a:custGeom>
              <a:avLst/>
              <a:gdLst/>
              <a:ahLst/>
              <a:cxnLst/>
              <a:rect r="r" b="b" t="t" l="l"/>
              <a:pathLst>
                <a:path h="1410716" w="1410716">
                  <a:moveTo>
                    <a:pt x="0" y="705358"/>
                  </a:moveTo>
                  <a:cubicBezTo>
                    <a:pt x="0" y="315849"/>
                    <a:pt x="315849" y="0"/>
                    <a:pt x="705358" y="0"/>
                  </a:cubicBezTo>
                  <a:cubicBezTo>
                    <a:pt x="1094867" y="0"/>
                    <a:pt x="1410716" y="315849"/>
                    <a:pt x="1410716" y="705358"/>
                  </a:cubicBezTo>
                  <a:cubicBezTo>
                    <a:pt x="1410716" y="1094867"/>
                    <a:pt x="1094867" y="1410716"/>
                    <a:pt x="705358" y="1410716"/>
                  </a:cubicBezTo>
                  <a:cubicBezTo>
                    <a:pt x="315849" y="1410716"/>
                    <a:pt x="0" y="1094994"/>
                    <a:pt x="0" y="705358"/>
                  </a:cubicBezTo>
                  <a:close/>
                </a:path>
              </a:pathLst>
            </a:custGeom>
            <a:solidFill>
              <a:srgbClr val="FFD943"/>
            </a:solidFill>
            <a:ln w="28597" cap="sq">
              <a:solidFill>
                <a:srgbClr val="FFFFFF"/>
              </a:solidFill>
              <a:prstDash val="solid"/>
              <a:miter/>
            </a:ln>
          </p:spPr>
        </p:sp>
      </p:grpSp>
      <p:sp>
        <p:nvSpPr>
          <p:cNvPr name="TextBox 23" id="23"/>
          <p:cNvSpPr txBox="true"/>
          <p:nvPr/>
        </p:nvSpPr>
        <p:spPr>
          <a:xfrm rot="0">
            <a:off x="1469393" y="3157785"/>
            <a:ext cx="1028233" cy="419075"/>
          </a:xfrm>
          <a:prstGeom prst="rect">
            <a:avLst/>
          </a:prstGeom>
        </p:spPr>
        <p:txBody>
          <a:bodyPr anchor="t" rtlCol="false" tIns="0" lIns="0" bIns="0" rIns="0">
            <a:spAutoFit/>
          </a:bodyPr>
          <a:lstStyle/>
          <a:p>
            <a:pPr algn="ctr">
              <a:lnSpc>
                <a:spcPts val="3361"/>
              </a:lnSpc>
            </a:pPr>
            <a:r>
              <a:rPr lang="en-US" sz="2801" b="true">
                <a:solidFill>
                  <a:srgbClr val="FFFFFF"/>
                </a:solidFill>
                <a:latin typeface="Aptos Bold"/>
                <a:ea typeface="Aptos Bold"/>
                <a:cs typeface="Aptos Bold"/>
                <a:sym typeface="Aptos Bold"/>
              </a:rPr>
              <a:t>01</a:t>
            </a:r>
          </a:p>
        </p:txBody>
      </p:sp>
      <p:sp>
        <p:nvSpPr>
          <p:cNvPr name="TextBox 24" id="24"/>
          <p:cNvSpPr txBox="true"/>
          <p:nvPr/>
        </p:nvSpPr>
        <p:spPr>
          <a:xfrm rot="0">
            <a:off x="2773432" y="2745981"/>
            <a:ext cx="4803086" cy="476250"/>
          </a:xfrm>
          <a:prstGeom prst="rect">
            <a:avLst/>
          </a:prstGeom>
        </p:spPr>
        <p:txBody>
          <a:bodyPr anchor="t" rtlCol="false" tIns="0" lIns="0" bIns="0" rIns="0">
            <a:spAutoFit/>
          </a:bodyPr>
          <a:lstStyle/>
          <a:p>
            <a:pPr algn="l">
              <a:lnSpc>
                <a:spcPts val="3793"/>
              </a:lnSpc>
            </a:pPr>
            <a:r>
              <a:rPr lang="en-US" sz="3161" b="true">
                <a:solidFill>
                  <a:srgbClr val="1E1E1E"/>
                </a:solidFill>
                <a:latin typeface="Aptos Bold"/>
                <a:ea typeface="Aptos Bold"/>
                <a:cs typeface="Aptos Bold"/>
                <a:sym typeface="Aptos Bold"/>
              </a:rPr>
              <a:t>Accessible Knowledge</a:t>
            </a:r>
          </a:p>
        </p:txBody>
      </p:sp>
      <p:sp>
        <p:nvSpPr>
          <p:cNvPr name="TextBox 25" id="25"/>
          <p:cNvSpPr txBox="true"/>
          <p:nvPr/>
        </p:nvSpPr>
        <p:spPr>
          <a:xfrm rot="0">
            <a:off x="2773432" y="3349952"/>
            <a:ext cx="4871714" cy="819051"/>
          </a:xfrm>
          <a:prstGeom prst="rect">
            <a:avLst/>
          </a:prstGeom>
        </p:spPr>
        <p:txBody>
          <a:bodyPr anchor="t" rtlCol="false" tIns="0" lIns="0" bIns="0" rIns="0">
            <a:spAutoFit/>
          </a:bodyPr>
          <a:lstStyle/>
          <a:p>
            <a:pPr algn="l">
              <a:lnSpc>
                <a:spcPts val="3253"/>
              </a:lnSpc>
            </a:pPr>
            <a:r>
              <a:rPr lang="en-US" sz="2711">
                <a:solidFill>
                  <a:srgbClr val="5D5D5D"/>
                </a:solidFill>
                <a:latin typeface="Aptos"/>
                <a:ea typeface="Aptos"/>
                <a:cs typeface="Aptos"/>
                <a:sym typeface="Aptos"/>
              </a:rPr>
              <a:t>Makes sustainability easier to understand and apply.</a:t>
            </a:r>
          </a:p>
        </p:txBody>
      </p:sp>
      <p:grpSp>
        <p:nvGrpSpPr>
          <p:cNvPr name="Group 26" id="26"/>
          <p:cNvGrpSpPr/>
          <p:nvPr/>
        </p:nvGrpSpPr>
        <p:grpSpPr>
          <a:xfrm rot="0">
            <a:off x="9736445" y="2351465"/>
            <a:ext cx="7088324" cy="2215344"/>
            <a:chOff x="0" y="0"/>
            <a:chExt cx="9451099" cy="2953791"/>
          </a:xfrm>
        </p:grpSpPr>
        <p:sp>
          <p:nvSpPr>
            <p:cNvPr name="Freeform 27" id="27"/>
            <p:cNvSpPr/>
            <p:nvPr/>
          </p:nvSpPr>
          <p:spPr>
            <a:xfrm flipH="false" flipV="false" rot="0">
              <a:off x="0" y="0"/>
              <a:ext cx="9451086" cy="2953766"/>
            </a:xfrm>
            <a:custGeom>
              <a:avLst/>
              <a:gdLst/>
              <a:ahLst/>
              <a:cxnLst/>
              <a:rect r="r" b="b" t="t" l="l"/>
              <a:pathLst>
                <a:path h="2953766" w="9451086">
                  <a:moveTo>
                    <a:pt x="0" y="147701"/>
                  </a:moveTo>
                  <a:cubicBezTo>
                    <a:pt x="0" y="66167"/>
                    <a:pt x="66167" y="0"/>
                    <a:pt x="147701" y="0"/>
                  </a:cubicBezTo>
                  <a:lnTo>
                    <a:pt x="9303385" y="0"/>
                  </a:lnTo>
                  <a:cubicBezTo>
                    <a:pt x="9384919" y="0"/>
                    <a:pt x="9451086" y="66167"/>
                    <a:pt x="9451086" y="147701"/>
                  </a:cubicBezTo>
                  <a:lnTo>
                    <a:pt x="9451086" y="2806065"/>
                  </a:lnTo>
                  <a:cubicBezTo>
                    <a:pt x="9451086" y="2887599"/>
                    <a:pt x="9384919" y="2953766"/>
                    <a:pt x="9303385" y="2953766"/>
                  </a:cubicBezTo>
                  <a:lnTo>
                    <a:pt x="147701" y="2953766"/>
                  </a:lnTo>
                  <a:cubicBezTo>
                    <a:pt x="66167" y="2953766"/>
                    <a:pt x="0" y="2887726"/>
                    <a:pt x="0" y="2806065"/>
                  </a:cubicBezTo>
                  <a:close/>
                </a:path>
              </a:pathLst>
            </a:custGeom>
            <a:solidFill>
              <a:srgbClr val="FFFFFF"/>
            </a:solidFill>
            <a:ln w="19065" cap="sq">
              <a:solidFill>
                <a:srgbClr val="EFEFEF"/>
              </a:solidFill>
              <a:prstDash val="solid"/>
              <a:miter/>
            </a:ln>
          </p:spPr>
        </p:sp>
      </p:grpSp>
      <p:grpSp>
        <p:nvGrpSpPr>
          <p:cNvPr name="Group 28" id="28"/>
          <p:cNvGrpSpPr/>
          <p:nvPr/>
        </p:nvGrpSpPr>
        <p:grpSpPr>
          <a:xfrm rot="0">
            <a:off x="10074840" y="2868311"/>
            <a:ext cx="1058104" cy="1058104"/>
            <a:chOff x="0" y="0"/>
            <a:chExt cx="1410805" cy="1410805"/>
          </a:xfrm>
        </p:grpSpPr>
        <p:sp>
          <p:nvSpPr>
            <p:cNvPr name="Freeform 29" id="29"/>
            <p:cNvSpPr/>
            <p:nvPr/>
          </p:nvSpPr>
          <p:spPr>
            <a:xfrm flipH="false" flipV="false" rot="0">
              <a:off x="0" y="0"/>
              <a:ext cx="1410716" cy="1410716"/>
            </a:xfrm>
            <a:custGeom>
              <a:avLst/>
              <a:gdLst/>
              <a:ahLst/>
              <a:cxnLst/>
              <a:rect r="r" b="b" t="t" l="l"/>
              <a:pathLst>
                <a:path h="1410716" w="1410716">
                  <a:moveTo>
                    <a:pt x="0" y="705358"/>
                  </a:moveTo>
                  <a:cubicBezTo>
                    <a:pt x="0" y="315849"/>
                    <a:pt x="315849" y="0"/>
                    <a:pt x="705358" y="0"/>
                  </a:cubicBezTo>
                  <a:cubicBezTo>
                    <a:pt x="1094867" y="0"/>
                    <a:pt x="1410716" y="315849"/>
                    <a:pt x="1410716" y="705358"/>
                  </a:cubicBezTo>
                  <a:cubicBezTo>
                    <a:pt x="1410716" y="1094867"/>
                    <a:pt x="1094867" y="1410716"/>
                    <a:pt x="705358" y="1410716"/>
                  </a:cubicBezTo>
                  <a:cubicBezTo>
                    <a:pt x="315849" y="1410716"/>
                    <a:pt x="0" y="1094994"/>
                    <a:pt x="0" y="705358"/>
                  </a:cubicBezTo>
                  <a:close/>
                </a:path>
              </a:pathLst>
            </a:custGeom>
            <a:solidFill>
              <a:srgbClr val="F36F3B"/>
            </a:solidFill>
            <a:ln w="28597" cap="sq">
              <a:solidFill>
                <a:srgbClr val="FFFFFF"/>
              </a:solidFill>
              <a:prstDash val="solid"/>
              <a:miter/>
            </a:ln>
          </p:spPr>
        </p:sp>
      </p:grpSp>
      <p:sp>
        <p:nvSpPr>
          <p:cNvPr name="TextBox 30" id="30"/>
          <p:cNvSpPr txBox="true"/>
          <p:nvPr/>
        </p:nvSpPr>
        <p:spPr>
          <a:xfrm rot="0">
            <a:off x="10089775" y="3157785"/>
            <a:ext cx="1028233" cy="419075"/>
          </a:xfrm>
          <a:prstGeom prst="rect">
            <a:avLst/>
          </a:prstGeom>
        </p:spPr>
        <p:txBody>
          <a:bodyPr anchor="t" rtlCol="false" tIns="0" lIns="0" bIns="0" rIns="0">
            <a:spAutoFit/>
          </a:bodyPr>
          <a:lstStyle/>
          <a:p>
            <a:pPr algn="ctr">
              <a:lnSpc>
                <a:spcPts val="3361"/>
              </a:lnSpc>
            </a:pPr>
            <a:r>
              <a:rPr lang="en-US" sz="2801" b="true">
                <a:solidFill>
                  <a:srgbClr val="FFFFFF"/>
                </a:solidFill>
                <a:latin typeface="Aptos Bold"/>
                <a:ea typeface="Aptos Bold"/>
                <a:cs typeface="Aptos Bold"/>
                <a:sym typeface="Aptos Bold"/>
              </a:rPr>
              <a:t>02</a:t>
            </a:r>
          </a:p>
        </p:txBody>
      </p:sp>
      <p:sp>
        <p:nvSpPr>
          <p:cNvPr name="TextBox 31" id="31"/>
          <p:cNvSpPr txBox="true"/>
          <p:nvPr/>
        </p:nvSpPr>
        <p:spPr>
          <a:xfrm rot="0">
            <a:off x="11393815" y="2745981"/>
            <a:ext cx="5430955" cy="476250"/>
          </a:xfrm>
          <a:prstGeom prst="rect">
            <a:avLst/>
          </a:prstGeom>
        </p:spPr>
        <p:txBody>
          <a:bodyPr anchor="t" rtlCol="false" tIns="0" lIns="0" bIns="0" rIns="0">
            <a:spAutoFit/>
          </a:bodyPr>
          <a:lstStyle/>
          <a:p>
            <a:pPr algn="l">
              <a:lnSpc>
                <a:spcPts val="3793"/>
              </a:lnSpc>
            </a:pPr>
            <a:r>
              <a:rPr lang="en-US" sz="3161" b="true">
                <a:solidFill>
                  <a:srgbClr val="1E1E1E"/>
                </a:solidFill>
                <a:latin typeface="Aptos Bold"/>
                <a:ea typeface="Aptos Bold"/>
                <a:cs typeface="Aptos Bold"/>
                <a:sym typeface="Aptos Bold"/>
              </a:rPr>
              <a:t>Technology for Sustainability</a:t>
            </a:r>
          </a:p>
        </p:txBody>
      </p:sp>
      <p:sp>
        <p:nvSpPr>
          <p:cNvPr name="TextBox 32" id="32"/>
          <p:cNvSpPr txBox="true"/>
          <p:nvPr/>
        </p:nvSpPr>
        <p:spPr>
          <a:xfrm rot="0">
            <a:off x="11393815" y="3349952"/>
            <a:ext cx="4871714" cy="1228576"/>
          </a:xfrm>
          <a:prstGeom prst="rect">
            <a:avLst/>
          </a:prstGeom>
        </p:spPr>
        <p:txBody>
          <a:bodyPr anchor="t" rtlCol="false" tIns="0" lIns="0" bIns="0" rIns="0">
            <a:spAutoFit/>
          </a:bodyPr>
          <a:lstStyle/>
          <a:p>
            <a:pPr algn="l">
              <a:lnSpc>
                <a:spcPts val="3253"/>
              </a:lnSpc>
            </a:pPr>
            <a:r>
              <a:rPr lang="en-US" sz="2711">
                <a:solidFill>
                  <a:srgbClr val="5D5D5D"/>
                </a:solidFill>
                <a:latin typeface="Aptos"/>
                <a:ea typeface="Aptos"/>
                <a:cs typeface="Aptos"/>
                <a:sym typeface="Aptos"/>
              </a:rPr>
              <a:t>Shows youth how technology can become a tool for positive environmental impact.</a:t>
            </a:r>
          </a:p>
        </p:txBody>
      </p:sp>
      <p:grpSp>
        <p:nvGrpSpPr>
          <p:cNvPr name="Group 33" id="33"/>
          <p:cNvGrpSpPr/>
          <p:nvPr/>
        </p:nvGrpSpPr>
        <p:grpSpPr>
          <a:xfrm rot="0">
            <a:off x="1116063" y="5549789"/>
            <a:ext cx="7088324" cy="2215344"/>
            <a:chOff x="0" y="0"/>
            <a:chExt cx="9451099" cy="2953791"/>
          </a:xfrm>
        </p:grpSpPr>
        <p:sp>
          <p:nvSpPr>
            <p:cNvPr name="Freeform 34" id="34"/>
            <p:cNvSpPr/>
            <p:nvPr/>
          </p:nvSpPr>
          <p:spPr>
            <a:xfrm flipH="false" flipV="false" rot="0">
              <a:off x="0" y="0"/>
              <a:ext cx="9451086" cy="2953766"/>
            </a:xfrm>
            <a:custGeom>
              <a:avLst/>
              <a:gdLst/>
              <a:ahLst/>
              <a:cxnLst/>
              <a:rect r="r" b="b" t="t" l="l"/>
              <a:pathLst>
                <a:path h="2953766" w="9451086">
                  <a:moveTo>
                    <a:pt x="0" y="147701"/>
                  </a:moveTo>
                  <a:cubicBezTo>
                    <a:pt x="0" y="66167"/>
                    <a:pt x="66167" y="0"/>
                    <a:pt x="147701" y="0"/>
                  </a:cubicBezTo>
                  <a:lnTo>
                    <a:pt x="9303385" y="0"/>
                  </a:lnTo>
                  <a:cubicBezTo>
                    <a:pt x="9384919" y="0"/>
                    <a:pt x="9451086" y="66167"/>
                    <a:pt x="9451086" y="147701"/>
                  </a:cubicBezTo>
                  <a:lnTo>
                    <a:pt x="9451086" y="2806065"/>
                  </a:lnTo>
                  <a:cubicBezTo>
                    <a:pt x="9451086" y="2887599"/>
                    <a:pt x="9384919" y="2953766"/>
                    <a:pt x="9303385" y="2953766"/>
                  </a:cubicBezTo>
                  <a:lnTo>
                    <a:pt x="147701" y="2953766"/>
                  </a:lnTo>
                  <a:cubicBezTo>
                    <a:pt x="66167" y="2953766"/>
                    <a:pt x="0" y="2887726"/>
                    <a:pt x="0" y="2806065"/>
                  </a:cubicBezTo>
                  <a:close/>
                </a:path>
              </a:pathLst>
            </a:custGeom>
            <a:solidFill>
              <a:srgbClr val="FFFFFF"/>
            </a:solidFill>
            <a:ln w="19065" cap="sq">
              <a:solidFill>
                <a:srgbClr val="EFEFEF"/>
              </a:solidFill>
              <a:prstDash val="solid"/>
              <a:miter/>
            </a:ln>
          </p:spPr>
        </p:sp>
      </p:grpSp>
      <p:grpSp>
        <p:nvGrpSpPr>
          <p:cNvPr name="Group 35" id="35"/>
          <p:cNvGrpSpPr/>
          <p:nvPr/>
        </p:nvGrpSpPr>
        <p:grpSpPr>
          <a:xfrm rot="0">
            <a:off x="1454458" y="6066644"/>
            <a:ext cx="1058104" cy="1058104"/>
            <a:chOff x="0" y="0"/>
            <a:chExt cx="1410805" cy="1410805"/>
          </a:xfrm>
        </p:grpSpPr>
        <p:sp>
          <p:nvSpPr>
            <p:cNvPr name="Freeform 36" id="36"/>
            <p:cNvSpPr/>
            <p:nvPr/>
          </p:nvSpPr>
          <p:spPr>
            <a:xfrm flipH="false" flipV="false" rot="0">
              <a:off x="0" y="0"/>
              <a:ext cx="1410716" cy="1410716"/>
            </a:xfrm>
            <a:custGeom>
              <a:avLst/>
              <a:gdLst/>
              <a:ahLst/>
              <a:cxnLst/>
              <a:rect r="r" b="b" t="t" l="l"/>
              <a:pathLst>
                <a:path h="1410716" w="1410716">
                  <a:moveTo>
                    <a:pt x="0" y="705358"/>
                  </a:moveTo>
                  <a:cubicBezTo>
                    <a:pt x="0" y="315849"/>
                    <a:pt x="315849" y="0"/>
                    <a:pt x="705358" y="0"/>
                  </a:cubicBezTo>
                  <a:cubicBezTo>
                    <a:pt x="1094867" y="0"/>
                    <a:pt x="1410716" y="315849"/>
                    <a:pt x="1410716" y="705358"/>
                  </a:cubicBezTo>
                  <a:cubicBezTo>
                    <a:pt x="1410716" y="1094867"/>
                    <a:pt x="1094867" y="1410716"/>
                    <a:pt x="705358" y="1410716"/>
                  </a:cubicBezTo>
                  <a:cubicBezTo>
                    <a:pt x="315849" y="1410716"/>
                    <a:pt x="0" y="1094994"/>
                    <a:pt x="0" y="705358"/>
                  </a:cubicBezTo>
                  <a:close/>
                </a:path>
              </a:pathLst>
            </a:custGeom>
            <a:solidFill>
              <a:srgbClr val="FFD943"/>
            </a:solidFill>
            <a:ln w="28597" cap="sq">
              <a:solidFill>
                <a:srgbClr val="FFFFFF"/>
              </a:solidFill>
              <a:prstDash val="solid"/>
              <a:miter/>
            </a:ln>
          </p:spPr>
        </p:sp>
      </p:grpSp>
      <p:sp>
        <p:nvSpPr>
          <p:cNvPr name="TextBox 37" id="37"/>
          <p:cNvSpPr txBox="true"/>
          <p:nvPr/>
        </p:nvSpPr>
        <p:spPr>
          <a:xfrm rot="0">
            <a:off x="1469393" y="6356109"/>
            <a:ext cx="1028233" cy="419075"/>
          </a:xfrm>
          <a:prstGeom prst="rect">
            <a:avLst/>
          </a:prstGeom>
        </p:spPr>
        <p:txBody>
          <a:bodyPr anchor="t" rtlCol="false" tIns="0" lIns="0" bIns="0" rIns="0">
            <a:spAutoFit/>
          </a:bodyPr>
          <a:lstStyle/>
          <a:p>
            <a:pPr algn="ctr">
              <a:lnSpc>
                <a:spcPts val="3361"/>
              </a:lnSpc>
            </a:pPr>
            <a:r>
              <a:rPr lang="en-US" sz="2801" b="true">
                <a:solidFill>
                  <a:srgbClr val="FFFFFF"/>
                </a:solidFill>
                <a:latin typeface="Aptos Bold"/>
                <a:ea typeface="Aptos Bold"/>
                <a:cs typeface="Aptos Bold"/>
                <a:sym typeface="Aptos Bold"/>
              </a:rPr>
              <a:t>03</a:t>
            </a:r>
          </a:p>
        </p:txBody>
      </p:sp>
      <p:sp>
        <p:nvSpPr>
          <p:cNvPr name="TextBox 38" id="38"/>
          <p:cNvSpPr txBox="true"/>
          <p:nvPr/>
        </p:nvSpPr>
        <p:spPr>
          <a:xfrm rot="0">
            <a:off x="2773432" y="5944305"/>
            <a:ext cx="5598728" cy="476250"/>
          </a:xfrm>
          <a:prstGeom prst="rect">
            <a:avLst/>
          </a:prstGeom>
        </p:spPr>
        <p:txBody>
          <a:bodyPr anchor="t" rtlCol="false" tIns="0" lIns="0" bIns="0" rIns="0">
            <a:spAutoFit/>
          </a:bodyPr>
          <a:lstStyle/>
          <a:p>
            <a:pPr algn="l">
              <a:lnSpc>
                <a:spcPts val="3793"/>
              </a:lnSpc>
            </a:pPr>
            <a:r>
              <a:rPr lang="en-US" sz="3161" b="true">
                <a:solidFill>
                  <a:srgbClr val="1E1E1E"/>
                </a:solidFill>
                <a:latin typeface="Aptos Bold"/>
                <a:ea typeface="Aptos Bold"/>
                <a:cs typeface="Aptos Bold"/>
                <a:sym typeface="Aptos Bold"/>
              </a:rPr>
              <a:t>Community &amp; Participation</a:t>
            </a:r>
          </a:p>
        </p:txBody>
      </p:sp>
      <p:sp>
        <p:nvSpPr>
          <p:cNvPr name="TextBox 39" id="39"/>
          <p:cNvSpPr txBox="true"/>
          <p:nvPr/>
        </p:nvSpPr>
        <p:spPr>
          <a:xfrm rot="0">
            <a:off x="2773432" y="6548285"/>
            <a:ext cx="4871714" cy="819051"/>
          </a:xfrm>
          <a:prstGeom prst="rect">
            <a:avLst/>
          </a:prstGeom>
        </p:spPr>
        <p:txBody>
          <a:bodyPr anchor="t" rtlCol="false" tIns="0" lIns="0" bIns="0" rIns="0">
            <a:spAutoFit/>
          </a:bodyPr>
          <a:lstStyle/>
          <a:p>
            <a:pPr algn="l">
              <a:lnSpc>
                <a:spcPts val="3253"/>
              </a:lnSpc>
            </a:pPr>
            <a:r>
              <a:rPr lang="en-US" sz="2711">
                <a:solidFill>
                  <a:srgbClr val="5D5D5D"/>
                </a:solidFill>
                <a:latin typeface="Aptos"/>
                <a:ea typeface="Aptos"/>
                <a:cs typeface="Aptos"/>
                <a:sym typeface="Aptos"/>
              </a:rPr>
              <a:t>Moves youth from awareness toward participation and action.</a:t>
            </a:r>
          </a:p>
        </p:txBody>
      </p:sp>
      <p:grpSp>
        <p:nvGrpSpPr>
          <p:cNvPr name="Group 40" id="40"/>
          <p:cNvGrpSpPr/>
          <p:nvPr/>
        </p:nvGrpSpPr>
        <p:grpSpPr>
          <a:xfrm rot="0">
            <a:off x="9736445" y="5549789"/>
            <a:ext cx="7088324" cy="2215344"/>
            <a:chOff x="0" y="0"/>
            <a:chExt cx="9451099" cy="2953791"/>
          </a:xfrm>
        </p:grpSpPr>
        <p:sp>
          <p:nvSpPr>
            <p:cNvPr name="Freeform 41" id="41"/>
            <p:cNvSpPr/>
            <p:nvPr/>
          </p:nvSpPr>
          <p:spPr>
            <a:xfrm flipH="false" flipV="false" rot="0">
              <a:off x="0" y="0"/>
              <a:ext cx="9451086" cy="2953766"/>
            </a:xfrm>
            <a:custGeom>
              <a:avLst/>
              <a:gdLst/>
              <a:ahLst/>
              <a:cxnLst/>
              <a:rect r="r" b="b" t="t" l="l"/>
              <a:pathLst>
                <a:path h="2953766" w="9451086">
                  <a:moveTo>
                    <a:pt x="0" y="147701"/>
                  </a:moveTo>
                  <a:cubicBezTo>
                    <a:pt x="0" y="66167"/>
                    <a:pt x="66167" y="0"/>
                    <a:pt x="147701" y="0"/>
                  </a:cubicBezTo>
                  <a:lnTo>
                    <a:pt x="9303385" y="0"/>
                  </a:lnTo>
                  <a:cubicBezTo>
                    <a:pt x="9384919" y="0"/>
                    <a:pt x="9451086" y="66167"/>
                    <a:pt x="9451086" y="147701"/>
                  </a:cubicBezTo>
                  <a:lnTo>
                    <a:pt x="9451086" y="2806065"/>
                  </a:lnTo>
                  <a:cubicBezTo>
                    <a:pt x="9451086" y="2887599"/>
                    <a:pt x="9384919" y="2953766"/>
                    <a:pt x="9303385" y="2953766"/>
                  </a:cubicBezTo>
                  <a:lnTo>
                    <a:pt x="147701" y="2953766"/>
                  </a:lnTo>
                  <a:cubicBezTo>
                    <a:pt x="66167" y="2953766"/>
                    <a:pt x="0" y="2887726"/>
                    <a:pt x="0" y="2806065"/>
                  </a:cubicBezTo>
                  <a:close/>
                </a:path>
              </a:pathLst>
            </a:custGeom>
            <a:solidFill>
              <a:srgbClr val="FFFFFF"/>
            </a:solidFill>
            <a:ln w="19065" cap="sq">
              <a:solidFill>
                <a:srgbClr val="EFEFEF"/>
              </a:solidFill>
              <a:prstDash val="solid"/>
              <a:miter/>
            </a:ln>
          </p:spPr>
        </p:sp>
      </p:grpSp>
      <p:grpSp>
        <p:nvGrpSpPr>
          <p:cNvPr name="Group 42" id="42"/>
          <p:cNvGrpSpPr/>
          <p:nvPr/>
        </p:nvGrpSpPr>
        <p:grpSpPr>
          <a:xfrm rot="0">
            <a:off x="10074840" y="6066644"/>
            <a:ext cx="1058104" cy="1058104"/>
            <a:chOff x="0" y="0"/>
            <a:chExt cx="1410805" cy="1410805"/>
          </a:xfrm>
        </p:grpSpPr>
        <p:sp>
          <p:nvSpPr>
            <p:cNvPr name="Freeform 43" id="43"/>
            <p:cNvSpPr/>
            <p:nvPr/>
          </p:nvSpPr>
          <p:spPr>
            <a:xfrm flipH="false" flipV="false" rot="0">
              <a:off x="0" y="0"/>
              <a:ext cx="1410716" cy="1410716"/>
            </a:xfrm>
            <a:custGeom>
              <a:avLst/>
              <a:gdLst/>
              <a:ahLst/>
              <a:cxnLst/>
              <a:rect r="r" b="b" t="t" l="l"/>
              <a:pathLst>
                <a:path h="1410716" w="1410716">
                  <a:moveTo>
                    <a:pt x="0" y="705358"/>
                  </a:moveTo>
                  <a:cubicBezTo>
                    <a:pt x="0" y="315849"/>
                    <a:pt x="315849" y="0"/>
                    <a:pt x="705358" y="0"/>
                  </a:cubicBezTo>
                  <a:cubicBezTo>
                    <a:pt x="1094867" y="0"/>
                    <a:pt x="1410716" y="315849"/>
                    <a:pt x="1410716" y="705358"/>
                  </a:cubicBezTo>
                  <a:cubicBezTo>
                    <a:pt x="1410716" y="1094867"/>
                    <a:pt x="1094867" y="1410716"/>
                    <a:pt x="705358" y="1410716"/>
                  </a:cubicBezTo>
                  <a:cubicBezTo>
                    <a:pt x="315849" y="1410716"/>
                    <a:pt x="0" y="1094994"/>
                    <a:pt x="0" y="705358"/>
                  </a:cubicBezTo>
                  <a:close/>
                </a:path>
              </a:pathLst>
            </a:custGeom>
            <a:solidFill>
              <a:srgbClr val="F36F3B"/>
            </a:solidFill>
            <a:ln w="28597" cap="sq">
              <a:solidFill>
                <a:srgbClr val="FFFFFF"/>
              </a:solidFill>
              <a:prstDash val="solid"/>
              <a:miter/>
            </a:ln>
          </p:spPr>
        </p:sp>
      </p:grpSp>
      <p:sp>
        <p:nvSpPr>
          <p:cNvPr name="TextBox 44" id="44"/>
          <p:cNvSpPr txBox="true"/>
          <p:nvPr/>
        </p:nvSpPr>
        <p:spPr>
          <a:xfrm rot="0">
            <a:off x="10089775" y="6356109"/>
            <a:ext cx="1028233" cy="419075"/>
          </a:xfrm>
          <a:prstGeom prst="rect">
            <a:avLst/>
          </a:prstGeom>
        </p:spPr>
        <p:txBody>
          <a:bodyPr anchor="t" rtlCol="false" tIns="0" lIns="0" bIns="0" rIns="0">
            <a:spAutoFit/>
          </a:bodyPr>
          <a:lstStyle/>
          <a:p>
            <a:pPr algn="ctr">
              <a:lnSpc>
                <a:spcPts val="3361"/>
              </a:lnSpc>
            </a:pPr>
            <a:r>
              <a:rPr lang="en-US" sz="2801" b="true">
                <a:solidFill>
                  <a:srgbClr val="FFFFFF"/>
                </a:solidFill>
                <a:latin typeface="Aptos Bold"/>
                <a:ea typeface="Aptos Bold"/>
                <a:cs typeface="Aptos Bold"/>
                <a:sym typeface="Aptos Bold"/>
              </a:rPr>
              <a:t>04</a:t>
            </a:r>
          </a:p>
        </p:txBody>
      </p:sp>
      <p:sp>
        <p:nvSpPr>
          <p:cNvPr name="TextBox 45" id="45"/>
          <p:cNvSpPr txBox="true"/>
          <p:nvPr/>
        </p:nvSpPr>
        <p:spPr>
          <a:xfrm rot="0">
            <a:off x="11393815" y="5944305"/>
            <a:ext cx="4803086" cy="476250"/>
          </a:xfrm>
          <a:prstGeom prst="rect">
            <a:avLst/>
          </a:prstGeom>
        </p:spPr>
        <p:txBody>
          <a:bodyPr anchor="t" rtlCol="false" tIns="0" lIns="0" bIns="0" rIns="0">
            <a:spAutoFit/>
          </a:bodyPr>
          <a:lstStyle/>
          <a:p>
            <a:pPr algn="l">
              <a:lnSpc>
                <a:spcPts val="3793"/>
              </a:lnSpc>
            </a:pPr>
            <a:r>
              <a:rPr lang="en-US" sz="3161" b="true">
                <a:solidFill>
                  <a:srgbClr val="1E1E1E"/>
                </a:solidFill>
                <a:latin typeface="Aptos Bold"/>
                <a:ea typeface="Aptos Bold"/>
                <a:cs typeface="Aptos Bold"/>
                <a:sym typeface="Aptos Bold"/>
              </a:rPr>
              <a:t>Sustainable Ecosystem</a:t>
            </a:r>
          </a:p>
        </p:txBody>
      </p:sp>
      <p:sp>
        <p:nvSpPr>
          <p:cNvPr name="TextBox 46" id="46"/>
          <p:cNvSpPr txBox="true"/>
          <p:nvPr/>
        </p:nvSpPr>
        <p:spPr>
          <a:xfrm rot="0">
            <a:off x="11393815" y="6548285"/>
            <a:ext cx="4871714" cy="1228576"/>
          </a:xfrm>
          <a:prstGeom prst="rect">
            <a:avLst/>
          </a:prstGeom>
        </p:spPr>
        <p:txBody>
          <a:bodyPr anchor="t" rtlCol="false" tIns="0" lIns="0" bIns="0" rIns="0">
            <a:spAutoFit/>
          </a:bodyPr>
          <a:lstStyle/>
          <a:p>
            <a:pPr algn="l">
              <a:lnSpc>
                <a:spcPts val="3253"/>
              </a:lnSpc>
            </a:pPr>
            <a:r>
              <a:rPr lang="en-US" sz="2711">
                <a:solidFill>
                  <a:srgbClr val="5D5D5D"/>
                </a:solidFill>
                <a:latin typeface="Aptos"/>
                <a:ea typeface="Aptos"/>
                <a:cs typeface="Aptos"/>
                <a:sym typeface="Aptos"/>
              </a:rPr>
              <a:t>Creates opportunities for collaboration and long-term impact.</a:t>
            </a:r>
          </a:p>
        </p:txBody>
      </p:sp>
      <p:grpSp>
        <p:nvGrpSpPr>
          <p:cNvPr name="Group 47" id="47"/>
          <p:cNvGrpSpPr/>
          <p:nvPr/>
        </p:nvGrpSpPr>
        <p:grpSpPr>
          <a:xfrm rot="0">
            <a:off x="8204387" y="4251372"/>
            <a:ext cx="1397452" cy="1397452"/>
            <a:chOff x="0" y="0"/>
            <a:chExt cx="1394028" cy="1394028"/>
          </a:xfrm>
        </p:grpSpPr>
        <p:sp>
          <p:nvSpPr>
            <p:cNvPr name="Freeform 48" id="48"/>
            <p:cNvSpPr/>
            <p:nvPr/>
          </p:nvSpPr>
          <p:spPr>
            <a:xfrm flipH="false" flipV="false" rot="0">
              <a:off x="0" y="0"/>
              <a:ext cx="1393952" cy="1393952"/>
            </a:xfrm>
            <a:custGeom>
              <a:avLst/>
              <a:gdLst/>
              <a:ahLst/>
              <a:cxnLst/>
              <a:rect r="r" b="b" t="t" l="l"/>
              <a:pathLst>
                <a:path h="1393952" w="1393952">
                  <a:moveTo>
                    <a:pt x="0" y="696976"/>
                  </a:moveTo>
                  <a:cubicBezTo>
                    <a:pt x="0" y="312039"/>
                    <a:pt x="312039" y="0"/>
                    <a:pt x="696976" y="0"/>
                  </a:cubicBezTo>
                  <a:cubicBezTo>
                    <a:pt x="1081913" y="0"/>
                    <a:pt x="1393952" y="312039"/>
                    <a:pt x="1393952" y="696976"/>
                  </a:cubicBezTo>
                  <a:cubicBezTo>
                    <a:pt x="1393952" y="1081913"/>
                    <a:pt x="1081913" y="1393952"/>
                    <a:pt x="696976" y="1393952"/>
                  </a:cubicBezTo>
                  <a:cubicBezTo>
                    <a:pt x="312039" y="1393952"/>
                    <a:pt x="0" y="1081913"/>
                    <a:pt x="0" y="696976"/>
                  </a:cubicBezTo>
                  <a:close/>
                </a:path>
              </a:pathLst>
            </a:custGeom>
            <a:solidFill>
              <a:srgbClr val="F36F3B"/>
            </a:solidFill>
            <a:ln w="57195" cap="sq">
              <a:solidFill>
                <a:srgbClr val="FFFFFF"/>
              </a:solidFill>
              <a:prstDash val="solid"/>
              <a:miter/>
            </a:ln>
          </p:spPr>
        </p:sp>
      </p:grpSp>
      <p:sp>
        <p:nvSpPr>
          <p:cNvPr name="TextBox 49" id="49"/>
          <p:cNvSpPr txBox="true"/>
          <p:nvPr/>
        </p:nvSpPr>
        <p:spPr>
          <a:xfrm rot="0">
            <a:off x="8462768" y="4750048"/>
            <a:ext cx="880690" cy="400100"/>
          </a:xfrm>
          <a:prstGeom prst="rect">
            <a:avLst/>
          </a:prstGeom>
        </p:spPr>
        <p:txBody>
          <a:bodyPr anchor="t" rtlCol="false" tIns="0" lIns="0" bIns="0" rIns="0">
            <a:spAutoFit/>
          </a:bodyPr>
          <a:lstStyle/>
          <a:p>
            <a:pPr algn="ctr">
              <a:lnSpc>
                <a:spcPts val="3217"/>
              </a:lnSpc>
            </a:pPr>
            <a:r>
              <a:rPr lang="en-US" sz="2681" b="true">
                <a:solidFill>
                  <a:srgbClr val="FFFFFF"/>
                </a:solidFill>
                <a:latin typeface="Aptos Bold"/>
                <a:ea typeface="Aptos Bold"/>
                <a:cs typeface="Aptos Bold"/>
                <a:sym typeface="Aptos Bold"/>
              </a:rPr>
              <a:t>GOAL</a:t>
            </a:r>
          </a:p>
        </p:txBody>
      </p:sp>
      <p:sp>
        <p:nvSpPr>
          <p:cNvPr name="TextBox 50" id="50"/>
          <p:cNvSpPr txBox="true"/>
          <p:nvPr/>
        </p:nvSpPr>
        <p:spPr>
          <a:xfrm rot="0">
            <a:off x="4461824" y="8854373"/>
            <a:ext cx="9470174" cy="857250"/>
          </a:xfrm>
          <a:prstGeom prst="rect">
            <a:avLst/>
          </a:prstGeom>
        </p:spPr>
        <p:txBody>
          <a:bodyPr anchor="t" rtlCol="false" tIns="0" lIns="0" bIns="0" rIns="0">
            <a:spAutoFit/>
          </a:bodyPr>
          <a:lstStyle/>
          <a:p>
            <a:pPr algn="ctr">
              <a:lnSpc>
                <a:spcPts val="3391"/>
              </a:lnSpc>
            </a:pPr>
            <a:r>
              <a:rPr lang="en-US" sz="2826" b="true">
                <a:solidFill>
                  <a:srgbClr val="F36F3B"/>
                </a:solidFill>
                <a:latin typeface="Aptos Bold"/>
                <a:ea typeface="Aptos Bold"/>
                <a:cs typeface="Aptos Bold"/>
                <a:sym typeface="Aptos Bold"/>
              </a:rPr>
              <a:t>Siwar addresses not only an information gap, but an engagement and action gap.</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36F3B"/>
        </a:solidFill>
      </p:bgPr>
    </p:bg>
    <p:spTree>
      <p:nvGrpSpPr>
        <p:cNvPr id="1" name=""/>
        <p:cNvGrpSpPr/>
        <p:nvPr/>
      </p:nvGrpSpPr>
      <p:grpSpPr>
        <a:xfrm>
          <a:off x="0" y="0"/>
          <a:ext cx="0" cy="0"/>
          <a:chOff x="0" y="0"/>
          <a:chExt cx="0" cy="0"/>
        </a:xfrm>
      </p:grpSpPr>
      <p:grpSp>
        <p:nvGrpSpPr>
          <p:cNvPr name="Group 2" id="2"/>
          <p:cNvGrpSpPr/>
          <p:nvPr/>
        </p:nvGrpSpPr>
        <p:grpSpPr>
          <a:xfrm rot="0">
            <a:off x="-9535" y="-9535"/>
            <a:ext cx="18320909" cy="10314108"/>
            <a:chOff x="0" y="0"/>
            <a:chExt cx="24427878" cy="13752144"/>
          </a:xfrm>
        </p:grpSpPr>
        <p:sp>
          <p:nvSpPr>
            <p:cNvPr name="Freeform 3" id="3"/>
            <p:cNvSpPr/>
            <p:nvPr/>
          </p:nvSpPr>
          <p:spPr>
            <a:xfrm flipH="false" flipV="false" rot="0">
              <a:off x="0" y="0"/>
              <a:ext cx="24427814" cy="13752195"/>
            </a:xfrm>
            <a:custGeom>
              <a:avLst/>
              <a:gdLst/>
              <a:ahLst/>
              <a:cxnLst/>
              <a:rect r="r" b="b" t="t" l="l"/>
              <a:pathLst>
                <a:path h="13752195" w="24427814">
                  <a:moveTo>
                    <a:pt x="0" y="0"/>
                  </a:moveTo>
                  <a:lnTo>
                    <a:pt x="24427814" y="0"/>
                  </a:lnTo>
                  <a:lnTo>
                    <a:pt x="24427814" y="13752195"/>
                  </a:lnTo>
                  <a:lnTo>
                    <a:pt x="0" y="13752195"/>
                  </a:lnTo>
                  <a:close/>
                </a:path>
              </a:pathLst>
            </a:custGeom>
            <a:solidFill>
              <a:srgbClr val="416B4A"/>
            </a:solidFill>
            <a:ln w="19065" cap="sq">
              <a:solidFill>
                <a:srgbClr val="416B4A"/>
              </a:solidFill>
              <a:prstDash val="solid"/>
              <a:miter/>
            </a:ln>
          </p:spPr>
        </p:sp>
      </p:grpSp>
      <p:grpSp>
        <p:nvGrpSpPr>
          <p:cNvPr name="Group 4" id="4"/>
          <p:cNvGrpSpPr/>
          <p:nvPr/>
        </p:nvGrpSpPr>
        <p:grpSpPr>
          <a:xfrm rot="0">
            <a:off x="16019088" y="301990"/>
            <a:ext cx="1441304" cy="713794"/>
            <a:chOff x="0" y="0"/>
            <a:chExt cx="1921739" cy="951725"/>
          </a:xfrm>
        </p:grpSpPr>
        <p:sp>
          <p:nvSpPr>
            <p:cNvPr name="Freeform 5" id="5" descr="/mnt/data/ppt_media/image5.png"/>
            <p:cNvSpPr/>
            <p:nvPr/>
          </p:nvSpPr>
          <p:spPr>
            <a:xfrm flipH="false" flipV="false" rot="0">
              <a:off x="0" y="0"/>
              <a:ext cx="1921764" cy="951738"/>
            </a:xfrm>
            <a:custGeom>
              <a:avLst/>
              <a:gdLst/>
              <a:ahLst/>
              <a:cxnLst/>
              <a:rect r="r" b="b" t="t" l="l"/>
              <a:pathLst>
                <a:path h="951738" w="1921764">
                  <a:moveTo>
                    <a:pt x="0" y="0"/>
                  </a:moveTo>
                  <a:lnTo>
                    <a:pt x="1921764" y="0"/>
                  </a:lnTo>
                  <a:lnTo>
                    <a:pt x="1921764" y="951738"/>
                  </a:lnTo>
                  <a:lnTo>
                    <a:pt x="0" y="951738"/>
                  </a:lnTo>
                  <a:lnTo>
                    <a:pt x="0" y="0"/>
                  </a:lnTo>
                  <a:close/>
                </a:path>
              </a:pathLst>
            </a:custGeom>
            <a:blipFill>
              <a:blip r:embed="rId3"/>
              <a:stretch>
                <a:fillRect l="0" t="-372" r="1" b="-369"/>
              </a:stretch>
            </a:blipFill>
          </p:spPr>
        </p:sp>
      </p:grpSp>
      <p:grpSp>
        <p:nvGrpSpPr>
          <p:cNvPr name="Group 6" id="6"/>
          <p:cNvGrpSpPr/>
          <p:nvPr/>
        </p:nvGrpSpPr>
        <p:grpSpPr>
          <a:xfrm rot="0">
            <a:off x="645157" y="9540069"/>
            <a:ext cx="617706" cy="378892"/>
            <a:chOff x="0" y="0"/>
            <a:chExt cx="823608" cy="505189"/>
          </a:xfrm>
        </p:grpSpPr>
        <p:sp>
          <p:nvSpPr>
            <p:cNvPr name="Freeform 7" id="7"/>
            <p:cNvSpPr/>
            <p:nvPr/>
          </p:nvSpPr>
          <p:spPr>
            <a:xfrm flipH="false" flipV="false" rot="0">
              <a:off x="0" y="0"/>
              <a:ext cx="823603" cy="505192"/>
            </a:xfrm>
            <a:custGeom>
              <a:avLst/>
              <a:gdLst/>
              <a:ahLst/>
              <a:cxnLst/>
              <a:rect r="r" b="b" t="t" l="l"/>
              <a:pathLst>
                <a:path h="505192" w="823603">
                  <a:moveTo>
                    <a:pt x="0" y="0"/>
                  </a:moveTo>
                  <a:lnTo>
                    <a:pt x="823603" y="0"/>
                  </a:lnTo>
                  <a:lnTo>
                    <a:pt x="823603" y="505192"/>
                  </a:lnTo>
                  <a:lnTo>
                    <a:pt x="0" y="505192"/>
                  </a:lnTo>
                  <a:close/>
                </a:path>
              </a:pathLst>
            </a:custGeom>
            <a:blipFill>
              <a:blip r:embed="rId4">
                <a:alphaModFix amt="0"/>
              </a:blip>
              <a:stretch>
                <a:fillRect l="-1320" t="0" r="-1321" b="34789"/>
              </a:stretch>
            </a:blipFill>
          </p:spPr>
        </p:sp>
        <p:sp>
          <p:nvSpPr>
            <p:cNvPr name="TextBox 8" id="8"/>
            <p:cNvSpPr txBox="true"/>
            <p:nvPr/>
          </p:nvSpPr>
          <p:spPr>
            <a:xfrm>
              <a:off x="0" y="-9525"/>
              <a:ext cx="823608" cy="514714"/>
            </a:xfrm>
            <a:prstGeom prst="rect">
              <a:avLst/>
            </a:prstGeom>
          </p:spPr>
          <p:txBody>
            <a:bodyPr anchor="ctr" rtlCol="false" tIns="0" lIns="0" bIns="0" rIns="0"/>
            <a:lstStyle/>
            <a:p>
              <a:pPr algn="l">
                <a:lnSpc>
                  <a:spcPts val="2400"/>
                </a:lnSpc>
              </a:pPr>
              <a:r>
                <a:rPr lang="en-US" sz="2000" b="true">
                  <a:solidFill>
                    <a:srgbClr val="FFFFFF"/>
                  </a:solidFill>
                  <a:latin typeface="Aptos Bold"/>
                  <a:ea typeface="Aptos Bold"/>
                  <a:cs typeface="Aptos Bold"/>
                  <a:sym typeface="Aptos Bold"/>
                </a:rPr>
                <a:t>07</a:t>
              </a:r>
            </a:p>
          </p:txBody>
        </p:sp>
      </p:grpSp>
      <p:grpSp>
        <p:nvGrpSpPr>
          <p:cNvPr name="Group 9" id="9"/>
          <p:cNvGrpSpPr/>
          <p:nvPr/>
        </p:nvGrpSpPr>
        <p:grpSpPr>
          <a:xfrm rot="0">
            <a:off x="576520" y="576520"/>
            <a:ext cx="10295039" cy="713794"/>
            <a:chOff x="0" y="0"/>
            <a:chExt cx="13726719" cy="951725"/>
          </a:xfrm>
        </p:grpSpPr>
        <p:sp>
          <p:nvSpPr>
            <p:cNvPr name="Freeform 10" id="10"/>
            <p:cNvSpPr/>
            <p:nvPr/>
          </p:nvSpPr>
          <p:spPr>
            <a:xfrm flipH="false" flipV="false" rot="0">
              <a:off x="0" y="0"/>
              <a:ext cx="13726723" cy="951720"/>
            </a:xfrm>
            <a:custGeom>
              <a:avLst/>
              <a:gdLst/>
              <a:ahLst/>
              <a:cxnLst/>
              <a:rect r="r" b="b" t="t" l="l"/>
              <a:pathLst>
                <a:path h="951720" w="13726723">
                  <a:moveTo>
                    <a:pt x="0" y="0"/>
                  </a:moveTo>
                  <a:lnTo>
                    <a:pt x="13726723" y="0"/>
                  </a:lnTo>
                  <a:lnTo>
                    <a:pt x="13726723" y="951720"/>
                  </a:lnTo>
                  <a:lnTo>
                    <a:pt x="0" y="951720"/>
                  </a:lnTo>
                  <a:close/>
                </a:path>
              </a:pathLst>
            </a:custGeom>
            <a:blipFill>
              <a:blip r:embed="rId4">
                <a:alphaModFix amt="0"/>
              </a:blip>
              <a:stretch>
                <a:fillRect l="0" t="-231033" r="0" b="-231034"/>
              </a:stretch>
            </a:blipFill>
          </p:spPr>
        </p:sp>
        <p:sp>
          <p:nvSpPr>
            <p:cNvPr name="TextBox 11" id="11"/>
            <p:cNvSpPr txBox="true"/>
            <p:nvPr/>
          </p:nvSpPr>
          <p:spPr>
            <a:xfrm>
              <a:off x="0" y="0"/>
              <a:ext cx="13726719" cy="951725"/>
            </a:xfrm>
            <a:prstGeom prst="rect">
              <a:avLst/>
            </a:prstGeom>
          </p:spPr>
          <p:txBody>
            <a:bodyPr anchor="ctr" rtlCol="false" tIns="0" lIns="0" bIns="0" rIns="0"/>
            <a:lstStyle/>
            <a:p>
              <a:pPr algn="l">
                <a:lnSpc>
                  <a:spcPts val="5043"/>
                </a:lnSpc>
              </a:pPr>
              <a:r>
                <a:rPr lang="en-US" sz="4203" b="true">
                  <a:solidFill>
                    <a:srgbClr val="FFFFFF"/>
                  </a:solidFill>
                  <a:latin typeface="Aptos Bold"/>
                  <a:ea typeface="Aptos Bold"/>
                  <a:cs typeface="Aptos Bold"/>
                  <a:sym typeface="Aptos Bold"/>
                </a:rPr>
                <a:t>Involvement of Volunteers</a:t>
              </a:r>
            </a:p>
          </p:txBody>
        </p:sp>
      </p:grpSp>
      <p:grpSp>
        <p:nvGrpSpPr>
          <p:cNvPr name="Group 12" id="12"/>
          <p:cNvGrpSpPr/>
          <p:nvPr/>
        </p:nvGrpSpPr>
        <p:grpSpPr>
          <a:xfrm rot="0">
            <a:off x="566995" y="1418044"/>
            <a:ext cx="636765" cy="60246"/>
            <a:chOff x="0" y="0"/>
            <a:chExt cx="849020" cy="80328"/>
          </a:xfrm>
        </p:grpSpPr>
        <p:sp>
          <p:nvSpPr>
            <p:cNvPr name="Freeform 13" id="13"/>
            <p:cNvSpPr/>
            <p:nvPr/>
          </p:nvSpPr>
          <p:spPr>
            <a:xfrm flipH="false" flipV="false" rot="0">
              <a:off x="0" y="0"/>
              <a:ext cx="848995" cy="80264"/>
            </a:xfrm>
            <a:custGeom>
              <a:avLst/>
              <a:gdLst/>
              <a:ahLst/>
              <a:cxnLst/>
              <a:rect r="r" b="b" t="t" l="l"/>
              <a:pathLst>
                <a:path h="80264" w="848995">
                  <a:moveTo>
                    <a:pt x="0" y="0"/>
                  </a:moveTo>
                  <a:lnTo>
                    <a:pt x="848995" y="0"/>
                  </a:lnTo>
                  <a:lnTo>
                    <a:pt x="848995" y="80264"/>
                  </a:lnTo>
                  <a:lnTo>
                    <a:pt x="0" y="80264"/>
                  </a:lnTo>
                  <a:close/>
                </a:path>
              </a:pathLst>
            </a:custGeom>
            <a:solidFill>
              <a:srgbClr val="FFFFFF"/>
            </a:solidFill>
            <a:ln w="19065" cap="sq">
              <a:solidFill>
                <a:srgbClr val="FFFFFF"/>
              </a:solidFill>
              <a:prstDash val="solid"/>
              <a:miter/>
            </a:ln>
          </p:spPr>
        </p:sp>
      </p:grpSp>
      <p:grpSp>
        <p:nvGrpSpPr>
          <p:cNvPr name="Group 14" id="14"/>
          <p:cNvGrpSpPr/>
          <p:nvPr/>
        </p:nvGrpSpPr>
        <p:grpSpPr>
          <a:xfrm rot="0">
            <a:off x="1912054" y="1675190"/>
            <a:ext cx="9280631" cy="7583110"/>
            <a:chOff x="0" y="0"/>
            <a:chExt cx="11006798" cy="8993543"/>
          </a:xfrm>
        </p:grpSpPr>
        <p:sp>
          <p:nvSpPr>
            <p:cNvPr name="Freeform 15" id="15"/>
            <p:cNvSpPr/>
            <p:nvPr/>
          </p:nvSpPr>
          <p:spPr>
            <a:xfrm flipH="false" flipV="false" rot="0">
              <a:off x="0" y="0"/>
              <a:ext cx="11006709" cy="8993505"/>
            </a:xfrm>
            <a:custGeom>
              <a:avLst/>
              <a:gdLst/>
              <a:ahLst/>
              <a:cxnLst/>
              <a:rect r="r" b="b" t="t" l="l"/>
              <a:pathLst>
                <a:path h="8993505" w="11006709">
                  <a:moveTo>
                    <a:pt x="0" y="146812"/>
                  </a:moveTo>
                  <a:cubicBezTo>
                    <a:pt x="0" y="65786"/>
                    <a:pt x="65786" y="0"/>
                    <a:pt x="146812" y="0"/>
                  </a:cubicBezTo>
                  <a:lnTo>
                    <a:pt x="10859897" y="0"/>
                  </a:lnTo>
                  <a:cubicBezTo>
                    <a:pt x="10941050" y="0"/>
                    <a:pt x="11006709" y="65786"/>
                    <a:pt x="11006709" y="146812"/>
                  </a:cubicBezTo>
                  <a:lnTo>
                    <a:pt x="11006709" y="8846693"/>
                  </a:lnTo>
                  <a:cubicBezTo>
                    <a:pt x="11006709" y="8927847"/>
                    <a:pt x="10940923" y="8993505"/>
                    <a:pt x="10859897" y="8993505"/>
                  </a:cubicBezTo>
                  <a:lnTo>
                    <a:pt x="146812" y="8993505"/>
                  </a:lnTo>
                  <a:cubicBezTo>
                    <a:pt x="65786" y="8993505"/>
                    <a:pt x="0" y="8927846"/>
                    <a:pt x="0" y="8846693"/>
                  </a:cubicBezTo>
                  <a:close/>
                </a:path>
              </a:pathLst>
            </a:custGeom>
            <a:solidFill>
              <a:srgbClr val="FFFFFF">
                <a:alpha val="92157"/>
              </a:srgbClr>
            </a:solidFill>
            <a:ln w="19065" cap="sq">
              <a:solidFill>
                <a:srgbClr val="FFFFFF"/>
              </a:solidFill>
              <a:prstDash val="solid"/>
              <a:miter/>
            </a:ln>
          </p:spPr>
        </p:sp>
      </p:grpSp>
      <p:grpSp>
        <p:nvGrpSpPr>
          <p:cNvPr name="Group 16" id="16"/>
          <p:cNvGrpSpPr/>
          <p:nvPr/>
        </p:nvGrpSpPr>
        <p:grpSpPr>
          <a:xfrm rot="0">
            <a:off x="2297863" y="8202923"/>
            <a:ext cx="8431870" cy="912854"/>
            <a:chOff x="0" y="0"/>
            <a:chExt cx="10000170" cy="1082642"/>
          </a:xfrm>
        </p:grpSpPr>
        <p:sp>
          <p:nvSpPr>
            <p:cNvPr name="Freeform 17" id="17"/>
            <p:cNvSpPr/>
            <p:nvPr/>
          </p:nvSpPr>
          <p:spPr>
            <a:xfrm flipH="false" flipV="false" rot="0">
              <a:off x="0" y="0"/>
              <a:ext cx="10000107" cy="1082655"/>
            </a:xfrm>
            <a:custGeom>
              <a:avLst/>
              <a:gdLst/>
              <a:ahLst/>
              <a:cxnLst/>
              <a:rect r="r" b="b" t="t" l="l"/>
              <a:pathLst>
                <a:path h="1082655" w="10000107">
                  <a:moveTo>
                    <a:pt x="0" y="206213"/>
                  </a:moveTo>
                  <a:cubicBezTo>
                    <a:pt x="0" y="92285"/>
                    <a:pt x="67691" y="0"/>
                    <a:pt x="151257" y="0"/>
                  </a:cubicBezTo>
                  <a:lnTo>
                    <a:pt x="9848850" y="0"/>
                  </a:lnTo>
                  <a:cubicBezTo>
                    <a:pt x="9932416" y="0"/>
                    <a:pt x="10000107" y="92285"/>
                    <a:pt x="10000107" y="206213"/>
                  </a:cubicBezTo>
                  <a:lnTo>
                    <a:pt x="10000107" y="876447"/>
                  </a:lnTo>
                  <a:cubicBezTo>
                    <a:pt x="10000107" y="990374"/>
                    <a:pt x="9932416" y="1082655"/>
                    <a:pt x="9848850" y="1082655"/>
                  </a:cubicBezTo>
                  <a:lnTo>
                    <a:pt x="151257" y="1082655"/>
                  </a:lnTo>
                  <a:cubicBezTo>
                    <a:pt x="67691" y="1082655"/>
                    <a:pt x="0" y="990374"/>
                    <a:pt x="0" y="876447"/>
                  </a:cubicBezTo>
                  <a:close/>
                </a:path>
              </a:pathLst>
            </a:custGeom>
            <a:solidFill>
              <a:srgbClr val="FFF6D8"/>
            </a:solidFill>
            <a:ln w="19065" cap="sq">
              <a:solidFill>
                <a:srgbClr val="FFF6D8"/>
              </a:solidFill>
              <a:prstDash val="solid"/>
              <a:miter/>
            </a:ln>
          </p:spPr>
        </p:sp>
      </p:grpSp>
      <p:grpSp>
        <p:nvGrpSpPr>
          <p:cNvPr name="Group 18" id="18"/>
          <p:cNvGrpSpPr>
            <a:grpSpLocks noChangeAspect="true"/>
          </p:cNvGrpSpPr>
          <p:nvPr/>
        </p:nvGrpSpPr>
        <p:grpSpPr>
          <a:xfrm rot="0">
            <a:off x="11436270" y="4990781"/>
            <a:ext cx="9999633" cy="7153992"/>
            <a:chOff x="0" y="0"/>
            <a:chExt cx="4584192" cy="3279648"/>
          </a:xfrm>
        </p:grpSpPr>
        <p:sp>
          <p:nvSpPr>
            <p:cNvPr name="Freeform 19" id="19"/>
            <p:cNvSpPr/>
            <p:nvPr/>
          </p:nvSpPr>
          <p:spPr>
            <a:xfrm flipH="false" flipV="false" rot="0">
              <a:off x="0" y="0"/>
              <a:ext cx="4584192" cy="3279648"/>
            </a:xfrm>
            <a:custGeom>
              <a:avLst/>
              <a:gdLst/>
              <a:ahLst/>
              <a:cxnLst/>
              <a:rect r="r" b="b" t="t" l="l"/>
              <a:pathLst>
                <a:path h="3279648" w="4584192">
                  <a:moveTo>
                    <a:pt x="4584192" y="3279648"/>
                  </a:moveTo>
                  <a:lnTo>
                    <a:pt x="0" y="3279648"/>
                  </a:lnTo>
                  <a:lnTo>
                    <a:pt x="0" y="0"/>
                  </a:lnTo>
                  <a:lnTo>
                    <a:pt x="4584192" y="0"/>
                  </a:lnTo>
                  <a:lnTo>
                    <a:pt x="4584192" y="3279648"/>
                  </a:lnTo>
                  <a:close/>
                </a:path>
              </a:pathLst>
            </a:custGeom>
            <a:blipFill>
              <a:blip r:embed="rId5"/>
              <a:stretch>
                <a:fillRect l="-29" t="0" r="-29" b="0"/>
              </a:stretch>
            </a:blipFill>
          </p:spPr>
        </p:sp>
        <p:sp>
          <p:nvSpPr>
            <p:cNvPr name="Freeform 20" id="20" descr="/mnt/data/a_bright_warm_glossy_3d_cgi_illustration_of_a_vo.png"/>
            <p:cNvSpPr/>
            <p:nvPr/>
          </p:nvSpPr>
          <p:spPr>
            <a:xfrm flipH="false" flipV="false" rot="0">
              <a:off x="86981" y="54264"/>
              <a:ext cx="4416333" cy="3114276"/>
            </a:xfrm>
            <a:custGeom>
              <a:avLst/>
              <a:gdLst/>
              <a:ahLst/>
              <a:cxnLst/>
              <a:rect r="r" b="b" t="t" l="l"/>
              <a:pathLst>
                <a:path h="3114276" w="4416333">
                  <a:moveTo>
                    <a:pt x="1660721" y="160428"/>
                  </a:moveTo>
                  <a:cubicBezTo>
                    <a:pt x="1607585" y="182322"/>
                    <a:pt x="1555237" y="205918"/>
                    <a:pt x="1503817" y="230866"/>
                  </a:cubicBezTo>
                  <a:cubicBezTo>
                    <a:pt x="1331652" y="314401"/>
                    <a:pt x="1161945" y="372973"/>
                    <a:pt x="967616" y="352385"/>
                  </a:cubicBezTo>
                  <a:cubicBezTo>
                    <a:pt x="716284" y="325758"/>
                    <a:pt x="425732" y="298863"/>
                    <a:pt x="246969" y="477536"/>
                  </a:cubicBezTo>
                  <a:cubicBezTo>
                    <a:pt x="115853" y="608587"/>
                    <a:pt x="90724" y="812907"/>
                    <a:pt x="109069" y="997382"/>
                  </a:cubicBezTo>
                  <a:cubicBezTo>
                    <a:pt x="127413" y="1181858"/>
                    <a:pt x="181487" y="1363010"/>
                    <a:pt x="179567" y="1548386"/>
                  </a:cubicBezTo>
                  <a:cubicBezTo>
                    <a:pt x="177121" y="1784605"/>
                    <a:pt x="84384" y="2009209"/>
                    <a:pt x="32442" y="2239660"/>
                  </a:cubicBezTo>
                  <a:cubicBezTo>
                    <a:pt x="-19501" y="2470110"/>
                    <a:pt x="-23001" y="2734683"/>
                    <a:pt x="127409" y="2916836"/>
                  </a:cubicBezTo>
                  <a:cubicBezTo>
                    <a:pt x="327029" y="3158587"/>
                    <a:pt x="704374" y="3148484"/>
                    <a:pt x="1000316" y="3045021"/>
                  </a:cubicBezTo>
                  <a:cubicBezTo>
                    <a:pt x="1296259" y="2941557"/>
                    <a:pt x="1573861" y="2765925"/>
                    <a:pt x="1886476" y="2742313"/>
                  </a:cubicBezTo>
                  <a:cubicBezTo>
                    <a:pt x="2366120" y="2706084"/>
                    <a:pt x="2810276" y="3035185"/>
                    <a:pt x="3291270" y="3031046"/>
                  </a:cubicBezTo>
                  <a:cubicBezTo>
                    <a:pt x="3899470" y="3025814"/>
                    <a:pt x="4404848" y="2433888"/>
                    <a:pt x="4416105" y="1825740"/>
                  </a:cubicBezTo>
                  <a:cubicBezTo>
                    <a:pt x="4427361" y="1217592"/>
                    <a:pt x="4020929" y="651254"/>
                    <a:pt x="3487130" y="359705"/>
                  </a:cubicBezTo>
                  <a:cubicBezTo>
                    <a:pt x="3207876" y="207183"/>
                    <a:pt x="2919565" y="58358"/>
                    <a:pt x="2600517" y="13759"/>
                  </a:cubicBezTo>
                  <a:cubicBezTo>
                    <a:pt x="2279292" y="-31145"/>
                    <a:pt x="1957718" y="38055"/>
                    <a:pt x="1660721" y="160428"/>
                  </a:cubicBezTo>
                  <a:close/>
                </a:path>
              </a:pathLst>
            </a:custGeom>
            <a:blipFill>
              <a:blip r:embed="rId6"/>
              <a:stretch>
                <a:fillRect l="-12648" t="0" r="-12648" b="0"/>
              </a:stretch>
            </a:blipFill>
          </p:spPr>
        </p:sp>
      </p:grpSp>
      <p:sp>
        <p:nvSpPr>
          <p:cNvPr name="TextBox 21" id="21"/>
          <p:cNvSpPr txBox="true"/>
          <p:nvPr/>
        </p:nvSpPr>
        <p:spPr>
          <a:xfrm rot="0">
            <a:off x="2432745" y="2195870"/>
            <a:ext cx="8254691" cy="524678"/>
          </a:xfrm>
          <a:prstGeom prst="rect">
            <a:avLst/>
          </a:prstGeom>
        </p:spPr>
        <p:txBody>
          <a:bodyPr anchor="t" rtlCol="false" tIns="0" lIns="0" bIns="0" rIns="0">
            <a:spAutoFit/>
          </a:bodyPr>
          <a:lstStyle/>
          <a:p>
            <a:pPr algn="l">
              <a:lnSpc>
                <a:spcPts val="4150"/>
              </a:lnSpc>
            </a:pPr>
            <a:r>
              <a:rPr lang="en-US" sz="3459" b="true">
                <a:solidFill>
                  <a:srgbClr val="F36F3B"/>
                </a:solidFill>
                <a:latin typeface="Aptos Bold"/>
                <a:ea typeface="Aptos Bold"/>
                <a:cs typeface="Aptos Bold"/>
                <a:sym typeface="Aptos Bold"/>
              </a:rPr>
              <a:t>Youth Volunteering at the Heart of Siwar</a:t>
            </a:r>
          </a:p>
        </p:txBody>
      </p:sp>
      <p:sp>
        <p:nvSpPr>
          <p:cNvPr name="TextBox 22" id="22"/>
          <p:cNvSpPr txBox="true"/>
          <p:nvPr/>
        </p:nvSpPr>
        <p:spPr>
          <a:xfrm rot="0">
            <a:off x="2432745" y="2890314"/>
            <a:ext cx="8254691" cy="1456216"/>
          </a:xfrm>
          <a:prstGeom prst="rect">
            <a:avLst/>
          </a:prstGeom>
        </p:spPr>
        <p:txBody>
          <a:bodyPr anchor="t" rtlCol="false" tIns="0" lIns="0" bIns="0" rIns="0">
            <a:spAutoFit/>
          </a:bodyPr>
          <a:lstStyle/>
          <a:p>
            <a:pPr algn="l">
              <a:lnSpc>
                <a:spcPts val="2942"/>
              </a:lnSpc>
            </a:pPr>
            <a:r>
              <a:rPr lang="en-US" sz="2452">
                <a:solidFill>
                  <a:srgbClr val="1E1E1E"/>
                </a:solidFill>
                <a:latin typeface="Aptos"/>
                <a:ea typeface="Aptos"/>
                <a:cs typeface="Aptos"/>
                <a:sym typeface="Aptos"/>
              </a:rPr>
              <a:t>Siwar is built on a youth-led and volunteer-driven model. Volunteers contribute professional skills, creativity, and time to make environmental knowledge more accessible and engaging for young people.</a:t>
            </a:r>
          </a:p>
        </p:txBody>
      </p:sp>
      <p:sp>
        <p:nvSpPr>
          <p:cNvPr name="TextBox 23" id="23"/>
          <p:cNvSpPr txBox="true"/>
          <p:nvPr/>
        </p:nvSpPr>
        <p:spPr>
          <a:xfrm rot="0">
            <a:off x="2432745" y="4464379"/>
            <a:ext cx="2699175" cy="299776"/>
          </a:xfrm>
          <a:prstGeom prst="rect">
            <a:avLst/>
          </a:prstGeom>
        </p:spPr>
        <p:txBody>
          <a:bodyPr anchor="t" rtlCol="false" tIns="0" lIns="0" bIns="0" rIns="0">
            <a:spAutoFit/>
          </a:bodyPr>
          <a:lstStyle/>
          <a:p>
            <a:pPr algn="l">
              <a:lnSpc>
                <a:spcPts val="2389"/>
              </a:lnSpc>
            </a:pPr>
            <a:r>
              <a:rPr lang="en-US" sz="1990" b="true">
                <a:solidFill>
                  <a:srgbClr val="F36F3B"/>
                </a:solidFill>
                <a:latin typeface="Aptos Bold"/>
                <a:ea typeface="Aptos Bold"/>
                <a:cs typeface="Aptos Bold"/>
                <a:sym typeface="Aptos Bold"/>
              </a:rPr>
              <a:t>Content &amp; Research</a:t>
            </a:r>
          </a:p>
        </p:txBody>
      </p:sp>
      <p:sp>
        <p:nvSpPr>
          <p:cNvPr name="TextBox 24" id="24"/>
          <p:cNvSpPr txBox="true"/>
          <p:nvPr/>
        </p:nvSpPr>
        <p:spPr>
          <a:xfrm rot="0">
            <a:off x="5395687" y="4464379"/>
            <a:ext cx="5612957" cy="578359"/>
          </a:xfrm>
          <a:prstGeom prst="rect">
            <a:avLst/>
          </a:prstGeom>
        </p:spPr>
        <p:txBody>
          <a:bodyPr anchor="t" rtlCol="false" tIns="0" lIns="0" bIns="0" rIns="0">
            <a:spAutoFit/>
          </a:bodyPr>
          <a:lstStyle/>
          <a:p>
            <a:pPr algn="l">
              <a:lnSpc>
                <a:spcPts val="2348"/>
              </a:lnSpc>
            </a:pPr>
            <a:r>
              <a:rPr lang="en-US" sz="1957">
                <a:solidFill>
                  <a:srgbClr val="1E1E1E"/>
                </a:solidFill>
                <a:latin typeface="Aptos"/>
                <a:ea typeface="Aptos"/>
                <a:cs typeface="Aptos"/>
                <a:sym typeface="Aptos"/>
              </a:rPr>
              <a:t>Researching environmental topics and transforming them into accessible educational content.</a:t>
            </a:r>
          </a:p>
        </p:txBody>
      </p:sp>
      <p:sp>
        <p:nvSpPr>
          <p:cNvPr name="TextBox 25" id="25"/>
          <p:cNvSpPr txBox="true"/>
          <p:nvPr/>
        </p:nvSpPr>
        <p:spPr>
          <a:xfrm rot="0">
            <a:off x="2432745" y="5127951"/>
            <a:ext cx="2699175" cy="299776"/>
          </a:xfrm>
          <a:prstGeom prst="rect">
            <a:avLst/>
          </a:prstGeom>
        </p:spPr>
        <p:txBody>
          <a:bodyPr anchor="t" rtlCol="false" tIns="0" lIns="0" bIns="0" rIns="0">
            <a:spAutoFit/>
          </a:bodyPr>
          <a:lstStyle/>
          <a:p>
            <a:pPr algn="l">
              <a:lnSpc>
                <a:spcPts val="2389"/>
              </a:lnSpc>
            </a:pPr>
            <a:r>
              <a:rPr lang="en-US" sz="1990" b="true">
                <a:solidFill>
                  <a:srgbClr val="F36F3B"/>
                </a:solidFill>
                <a:latin typeface="Aptos Bold"/>
                <a:ea typeface="Aptos Bold"/>
                <a:cs typeface="Aptos Bold"/>
                <a:sym typeface="Aptos Bold"/>
              </a:rPr>
              <a:t>Design &amp; Creativity</a:t>
            </a:r>
          </a:p>
        </p:txBody>
      </p:sp>
      <p:sp>
        <p:nvSpPr>
          <p:cNvPr name="TextBox 26" id="26"/>
          <p:cNvSpPr txBox="true"/>
          <p:nvPr/>
        </p:nvSpPr>
        <p:spPr>
          <a:xfrm rot="0">
            <a:off x="5395687" y="5127951"/>
            <a:ext cx="5121991" cy="578359"/>
          </a:xfrm>
          <a:prstGeom prst="rect">
            <a:avLst/>
          </a:prstGeom>
        </p:spPr>
        <p:txBody>
          <a:bodyPr anchor="t" rtlCol="false" tIns="0" lIns="0" bIns="0" rIns="0">
            <a:spAutoFit/>
          </a:bodyPr>
          <a:lstStyle/>
          <a:p>
            <a:pPr algn="l">
              <a:lnSpc>
                <a:spcPts val="2348"/>
              </a:lnSpc>
            </a:pPr>
            <a:r>
              <a:rPr lang="en-US" sz="1957">
                <a:solidFill>
                  <a:srgbClr val="5D5D5D"/>
                </a:solidFill>
                <a:latin typeface="Aptos"/>
                <a:ea typeface="Aptos"/>
                <a:cs typeface="Aptos"/>
                <a:sym typeface="Aptos"/>
              </a:rPr>
              <a:t>Developing visual materials and campaigns that communicate sustainability effectively.</a:t>
            </a:r>
          </a:p>
        </p:txBody>
      </p:sp>
      <p:sp>
        <p:nvSpPr>
          <p:cNvPr name="TextBox 27" id="27"/>
          <p:cNvSpPr txBox="true"/>
          <p:nvPr/>
        </p:nvSpPr>
        <p:spPr>
          <a:xfrm rot="0">
            <a:off x="2432745" y="5791533"/>
            <a:ext cx="2699175" cy="299776"/>
          </a:xfrm>
          <a:prstGeom prst="rect">
            <a:avLst/>
          </a:prstGeom>
        </p:spPr>
        <p:txBody>
          <a:bodyPr anchor="t" rtlCol="false" tIns="0" lIns="0" bIns="0" rIns="0">
            <a:spAutoFit/>
          </a:bodyPr>
          <a:lstStyle/>
          <a:p>
            <a:pPr algn="l">
              <a:lnSpc>
                <a:spcPts val="2389"/>
              </a:lnSpc>
            </a:pPr>
            <a:r>
              <a:rPr lang="en-US" sz="1990" b="true">
                <a:solidFill>
                  <a:srgbClr val="F36F3B"/>
                </a:solidFill>
                <a:latin typeface="Aptos Bold"/>
                <a:ea typeface="Aptos Bold"/>
                <a:cs typeface="Aptos Bold"/>
                <a:sym typeface="Aptos Bold"/>
              </a:rPr>
              <a:t>Technology</a:t>
            </a:r>
          </a:p>
        </p:txBody>
      </p:sp>
      <p:sp>
        <p:nvSpPr>
          <p:cNvPr name="TextBox 28" id="28"/>
          <p:cNvSpPr txBox="true"/>
          <p:nvPr/>
        </p:nvSpPr>
        <p:spPr>
          <a:xfrm rot="0">
            <a:off x="5395687" y="5791533"/>
            <a:ext cx="5612957" cy="578359"/>
          </a:xfrm>
          <a:prstGeom prst="rect">
            <a:avLst/>
          </a:prstGeom>
        </p:spPr>
        <p:txBody>
          <a:bodyPr anchor="t" rtlCol="false" tIns="0" lIns="0" bIns="0" rIns="0">
            <a:spAutoFit/>
          </a:bodyPr>
          <a:lstStyle/>
          <a:p>
            <a:pPr algn="l">
              <a:lnSpc>
                <a:spcPts val="2348"/>
              </a:lnSpc>
            </a:pPr>
            <a:r>
              <a:rPr lang="en-US" sz="1957">
                <a:solidFill>
                  <a:srgbClr val="1E1E1E"/>
                </a:solidFill>
                <a:latin typeface="Aptos"/>
                <a:ea typeface="Aptos"/>
                <a:cs typeface="Aptos"/>
                <a:sym typeface="Aptos"/>
              </a:rPr>
              <a:t>Supporting Siwar's website, digital tools, and online presence.</a:t>
            </a:r>
          </a:p>
        </p:txBody>
      </p:sp>
      <p:sp>
        <p:nvSpPr>
          <p:cNvPr name="TextBox 29" id="29"/>
          <p:cNvSpPr txBox="true"/>
          <p:nvPr/>
        </p:nvSpPr>
        <p:spPr>
          <a:xfrm rot="0">
            <a:off x="2432745" y="6455105"/>
            <a:ext cx="3329923" cy="299776"/>
          </a:xfrm>
          <a:prstGeom prst="rect">
            <a:avLst/>
          </a:prstGeom>
        </p:spPr>
        <p:txBody>
          <a:bodyPr anchor="t" rtlCol="false" tIns="0" lIns="0" bIns="0" rIns="0">
            <a:spAutoFit/>
          </a:bodyPr>
          <a:lstStyle/>
          <a:p>
            <a:pPr algn="l">
              <a:lnSpc>
                <a:spcPts val="2389"/>
              </a:lnSpc>
            </a:pPr>
            <a:r>
              <a:rPr lang="en-US" sz="1990" b="true">
                <a:solidFill>
                  <a:srgbClr val="F36F3B"/>
                </a:solidFill>
                <a:latin typeface="Aptos Bold"/>
                <a:ea typeface="Aptos Bold"/>
                <a:cs typeface="Aptos Bold"/>
                <a:sym typeface="Aptos Bold"/>
              </a:rPr>
              <a:t>Community Engagement</a:t>
            </a:r>
          </a:p>
        </p:txBody>
      </p:sp>
      <p:sp>
        <p:nvSpPr>
          <p:cNvPr name="TextBox 30" id="30"/>
          <p:cNvSpPr txBox="true"/>
          <p:nvPr/>
        </p:nvSpPr>
        <p:spPr>
          <a:xfrm rot="0">
            <a:off x="5395687" y="6455105"/>
            <a:ext cx="5449302" cy="578359"/>
          </a:xfrm>
          <a:prstGeom prst="rect">
            <a:avLst/>
          </a:prstGeom>
        </p:spPr>
        <p:txBody>
          <a:bodyPr anchor="t" rtlCol="false" tIns="0" lIns="0" bIns="0" rIns="0">
            <a:spAutoFit/>
          </a:bodyPr>
          <a:lstStyle/>
          <a:p>
            <a:pPr algn="l">
              <a:lnSpc>
                <a:spcPts val="2348"/>
              </a:lnSpc>
            </a:pPr>
            <a:r>
              <a:rPr lang="en-US" sz="1957">
                <a:solidFill>
                  <a:srgbClr val="5D5D5D"/>
                </a:solidFill>
                <a:latin typeface="Aptos"/>
                <a:ea typeface="Aptos"/>
                <a:cs typeface="Aptos"/>
                <a:sym typeface="Aptos"/>
              </a:rPr>
              <a:t>Managing communities, campaigns, beneficiaries, and participation.</a:t>
            </a:r>
          </a:p>
        </p:txBody>
      </p:sp>
      <p:sp>
        <p:nvSpPr>
          <p:cNvPr name="TextBox 31" id="31"/>
          <p:cNvSpPr txBox="true"/>
          <p:nvPr/>
        </p:nvSpPr>
        <p:spPr>
          <a:xfrm rot="0">
            <a:off x="2432745" y="7118687"/>
            <a:ext cx="2699175" cy="299776"/>
          </a:xfrm>
          <a:prstGeom prst="rect">
            <a:avLst/>
          </a:prstGeom>
        </p:spPr>
        <p:txBody>
          <a:bodyPr anchor="t" rtlCol="false" tIns="0" lIns="0" bIns="0" rIns="0">
            <a:spAutoFit/>
          </a:bodyPr>
          <a:lstStyle/>
          <a:p>
            <a:pPr algn="l">
              <a:lnSpc>
                <a:spcPts val="2389"/>
              </a:lnSpc>
            </a:pPr>
            <a:r>
              <a:rPr lang="en-US" sz="1990" b="true">
                <a:solidFill>
                  <a:srgbClr val="F36F3B"/>
                </a:solidFill>
                <a:latin typeface="Aptos Bold"/>
                <a:ea typeface="Aptos Bold"/>
                <a:cs typeface="Aptos Bold"/>
                <a:sym typeface="Aptos Bold"/>
              </a:rPr>
              <a:t>Initiatives &amp; Events</a:t>
            </a:r>
          </a:p>
        </p:txBody>
      </p:sp>
      <p:sp>
        <p:nvSpPr>
          <p:cNvPr name="TextBox 32" id="32"/>
          <p:cNvSpPr txBox="true"/>
          <p:nvPr/>
        </p:nvSpPr>
        <p:spPr>
          <a:xfrm rot="0">
            <a:off x="5395687" y="7118687"/>
            <a:ext cx="5121991" cy="578359"/>
          </a:xfrm>
          <a:prstGeom prst="rect">
            <a:avLst/>
          </a:prstGeom>
        </p:spPr>
        <p:txBody>
          <a:bodyPr anchor="t" rtlCol="false" tIns="0" lIns="0" bIns="0" rIns="0">
            <a:spAutoFit/>
          </a:bodyPr>
          <a:lstStyle/>
          <a:p>
            <a:pPr algn="l">
              <a:lnSpc>
                <a:spcPts val="2348"/>
              </a:lnSpc>
            </a:pPr>
            <a:r>
              <a:rPr lang="en-US" sz="1957">
                <a:solidFill>
                  <a:srgbClr val="1E1E1E"/>
                </a:solidFill>
                <a:latin typeface="Aptos"/>
                <a:ea typeface="Aptos"/>
                <a:cs typeface="Aptos"/>
                <a:sym typeface="Aptos"/>
              </a:rPr>
              <a:t>Supporting planning and implementation of challenges and awareness activities.</a:t>
            </a:r>
          </a:p>
        </p:txBody>
      </p:sp>
      <p:sp>
        <p:nvSpPr>
          <p:cNvPr name="TextBox 33" id="33"/>
          <p:cNvSpPr txBox="true"/>
          <p:nvPr/>
        </p:nvSpPr>
        <p:spPr>
          <a:xfrm rot="0">
            <a:off x="2617934" y="8399538"/>
            <a:ext cx="7791729" cy="578359"/>
          </a:xfrm>
          <a:prstGeom prst="rect">
            <a:avLst/>
          </a:prstGeom>
        </p:spPr>
        <p:txBody>
          <a:bodyPr anchor="t" rtlCol="false" tIns="0" lIns="0" bIns="0" rIns="0">
            <a:spAutoFit/>
          </a:bodyPr>
          <a:lstStyle/>
          <a:p>
            <a:pPr algn="ctr">
              <a:lnSpc>
                <a:spcPts val="2328"/>
              </a:lnSpc>
            </a:pPr>
            <a:r>
              <a:rPr lang="en-US" sz="1940">
                <a:solidFill>
                  <a:srgbClr val="1E1E1E"/>
                </a:solidFill>
                <a:latin typeface="Aptos"/>
                <a:ea typeface="Aptos"/>
                <a:cs typeface="Aptos"/>
                <a:sym typeface="Aptos"/>
              </a:rPr>
              <a:t>Named contributors: Abdullah Abu Muala — Mechanical Engineer | Ahmed Mohammed — Web Development</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36F3B"/>
        </a:solidFill>
      </p:bgPr>
    </p:bg>
    <p:spTree>
      <p:nvGrpSpPr>
        <p:cNvPr id="1" name=""/>
        <p:cNvGrpSpPr/>
        <p:nvPr/>
      </p:nvGrpSpPr>
      <p:grpSpPr>
        <a:xfrm>
          <a:off x="0" y="0"/>
          <a:ext cx="0" cy="0"/>
          <a:chOff x="0" y="0"/>
          <a:chExt cx="0" cy="0"/>
        </a:xfrm>
      </p:grpSpPr>
      <p:grpSp>
        <p:nvGrpSpPr>
          <p:cNvPr name="Group 2" id="2"/>
          <p:cNvGrpSpPr/>
          <p:nvPr/>
        </p:nvGrpSpPr>
        <p:grpSpPr>
          <a:xfrm rot="0">
            <a:off x="-9535" y="-9535"/>
            <a:ext cx="18320909" cy="10314108"/>
            <a:chOff x="0" y="0"/>
            <a:chExt cx="24427878" cy="13752144"/>
          </a:xfrm>
        </p:grpSpPr>
        <p:sp>
          <p:nvSpPr>
            <p:cNvPr name="Freeform 3" id="3"/>
            <p:cNvSpPr/>
            <p:nvPr/>
          </p:nvSpPr>
          <p:spPr>
            <a:xfrm flipH="false" flipV="false" rot="0">
              <a:off x="0" y="0"/>
              <a:ext cx="24427814" cy="13752195"/>
            </a:xfrm>
            <a:custGeom>
              <a:avLst/>
              <a:gdLst/>
              <a:ahLst/>
              <a:cxnLst/>
              <a:rect r="r" b="b" t="t" l="l"/>
              <a:pathLst>
                <a:path h="13752195" w="24427814">
                  <a:moveTo>
                    <a:pt x="0" y="0"/>
                  </a:moveTo>
                  <a:lnTo>
                    <a:pt x="24427814" y="0"/>
                  </a:lnTo>
                  <a:lnTo>
                    <a:pt x="24427814" y="13752195"/>
                  </a:lnTo>
                  <a:lnTo>
                    <a:pt x="0" y="13752195"/>
                  </a:lnTo>
                  <a:close/>
                </a:path>
              </a:pathLst>
            </a:custGeom>
            <a:solidFill>
              <a:srgbClr val="FFFFFF"/>
            </a:solidFill>
            <a:ln w="19065" cap="sq">
              <a:solidFill>
                <a:srgbClr val="FFFFFF"/>
              </a:solidFill>
              <a:prstDash val="solid"/>
              <a:miter/>
            </a:ln>
          </p:spPr>
        </p:sp>
      </p:grpSp>
      <p:grpSp>
        <p:nvGrpSpPr>
          <p:cNvPr name="Group 4" id="4"/>
          <p:cNvGrpSpPr/>
          <p:nvPr/>
        </p:nvGrpSpPr>
        <p:grpSpPr>
          <a:xfrm rot="0">
            <a:off x="-9535" y="-9535"/>
            <a:ext cx="266148" cy="10314108"/>
            <a:chOff x="0" y="0"/>
            <a:chExt cx="354863" cy="13752144"/>
          </a:xfrm>
        </p:grpSpPr>
        <p:sp>
          <p:nvSpPr>
            <p:cNvPr name="Freeform 5" id="5"/>
            <p:cNvSpPr/>
            <p:nvPr/>
          </p:nvSpPr>
          <p:spPr>
            <a:xfrm flipH="false" flipV="false" rot="0">
              <a:off x="0" y="0"/>
              <a:ext cx="354838" cy="13752195"/>
            </a:xfrm>
            <a:custGeom>
              <a:avLst/>
              <a:gdLst/>
              <a:ahLst/>
              <a:cxnLst/>
              <a:rect r="r" b="b" t="t" l="l"/>
              <a:pathLst>
                <a:path h="13752195" w="354838">
                  <a:moveTo>
                    <a:pt x="0" y="0"/>
                  </a:moveTo>
                  <a:lnTo>
                    <a:pt x="354838" y="0"/>
                  </a:lnTo>
                  <a:lnTo>
                    <a:pt x="354838" y="13752195"/>
                  </a:lnTo>
                  <a:lnTo>
                    <a:pt x="0" y="13752195"/>
                  </a:lnTo>
                  <a:close/>
                </a:path>
              </a:pathLst>
            </a:custGeom>
            <a:solidFill>
              <a:srgbClr val="F36F3B"/>
            </a:solidFill>
            <a:ln w="19065" cap="sq">
              <a:solidFill>
                <a:srgbClr val="F36F3B"/>
              </a:solidFill>
              <a:prstDash val="solid"/>
              <a:miter/>
            </a:ln>
          </p:spPr>
        </p:sp>
      </p:grpSp>
      <p:grpSp>
        <p:nvGrpSpPr>
          <p:cNvPr name="Group 6" id="6"/>
          <p:cNvGrpSpPr/>
          <p:nvPr/>
        </p:nvGrpSpPr>
        <p:grpSpPr>
          <a:xfrm rot="0">
            <a:off x="237544" y="-9535"/>
            <a:ext cx="128883" cy="10314108"/>
            <a:chOff x="0" y="0"/>
            <a:chExt cx="171844" cy="13752144"/>
          </a:xfrm>
        </p:grpSpPr>
        <p:sp>
          <p:nvSpPr>
            <p:cNvPr name="Freeform 7" id="7"/>
            <p:cNvSpPr/>
            <p:nvPr/>
          </p:nvSpPr>
          <p:spPr>
            <a:xfrm flipH="false" flipV="false" rot="0">
              <a:off x="0" y="0"/>
              <a:ext cx="171831" cy="13752195"/>
            </a:xfrm>
            <a:custGeom>
              <a:avLst/>
              <a:gdLst/>
              <a:ahLst/>
              <a:cxnLst/>
              <a:rect r="r" b="b" t="t" l="l"/>
              <a:pathLst>
                <a:path h="13752195" w="171831">
                  <a:moveTo>
                    <a:pt x="0" y="0"/>
                  </a:moveTo>
                  <a:lnTo>
                    <a:pt x="171831" y="0"/>
                  </a:lnTo>
                  <a:lnTo>
                    <a:pt x="171831" y="13752195"/>
                  </a:lnTo>
                  <a:lnTo>
                    <a:pt x="0" y="13752195"/>
                  </a:lnTo>
                  <a:close/>
                </a:path>
              </a:pathLst>
            </a:custGeom>
            <a:solidFill>
              <a:srgbClr val="FFD943"/>
            </a:solidFill>
            <a:ln w="19065" cap="sq">
              <a:solidFill>
                <a:srgbClr val="FFD943"/>
              </a:solidFill>
              <a:prstDash val="solid"/>
              <a:miter/>
            </a:ln>
          </p:spPr>
        </p:sp>
      </p:grpSp>
      <p:grpSp>
        <p:nvGrpSpPr>
          <p:cNvPr name="Group 8" id="8"/>
          <p:cNvGrpSpPr/>
          <p:nvPr/>
        </p:nvGrpSpPr>
        <p:grpSpPr>
          <a:xfrm rot="0">
            <a:off x="16019088" y="301990"/>
            <a:ext cx="1441304" cy="713794"/>
            <a:chOff x="0" y="0"/>
            <a:chExt cx="1921739" cy="951725"/>
          </a:xfrm>
        </p:grpSpPr>
        <p:sp>
          <p:nvSpPr>
            <p:cNvPr name="Freeform 9" id="9" descr="/mnt/data/ppt_media/image1.png"/>
            <p:cNvSpPr/>
            <p:nvPr/>
          </p:nvSpPr>
          <p:spPr>
            <a:xfrm flipH="false" flipV="false" rot="0">
              <a:off x="0" y="0"/>
              <a:ext cx="1921764" cy="951738"/>
            </a:xfrm>
            <a:custGeom>
              <a:avLst/>
              <a:gdLst/>
              <a:ahLst/>
              <a:cxnLst/>
              <a:rect r="r" b="b" t="t" l="l"/>
              <a:pathLst>
                <a:path h="951738" w="1921764">
                  <a:moveTo>
                    <a:pt x="0" y="0"/>
                  </a:moveTo>
                  <a:lnTo>
                    <a:pt x="1921764" y="0"/>
                  </a:lnTo>
                  <a:lnTo>
                    <a:pt x="1921764" y="951738"/>
                  </a:lnTo>
                  <a:lnTo>
                    <a:pt x="0" y="951738"/>
                  </a:lnTo>
                  <a:lnTo>
                    <a:pt x="0" y="0"/>
                  </a:lnTo>
                  <a:close/>
                </a:path>
              </a:pathLst>
            </a:custGeom>
            <a:blipFill>
              <a:blip r:embed="rId3"/>
              <a:stretch>
                <a:fillRect l="0" t="-372" r="1" b="-369"/>
              </a:stretch>
            </a:blipFill>
          </p:spPr>
        </p:sp>
      </p:grpSp>
      <p:grpSp>
        <p:nvGrpSpPr>
          <p:cNvPr name="Group 10" id="10"/>
          <p:cNvGrpSpPr/>
          <p:nvPr/>
        </p:nvGrpSpPr>
        <p:grpSpPr>
          <a:xfrm rot="0">
            <a:off x="645157" y="9540069"/>
            <a:ext cx="617706" cy="378892"/>
            <a:chOff x="0" y="0"/>
            <a:chExt cx="823608" cy="505189"/>
          </a:xfrm>
        </p:grpSpPr>
        <p:sp>
          <p:nvSpPr>
            <p:cNvPr name="Freeform 11" id="11"/>
            <p:cNvSpPr/>
            <p:nvPr/>
          </p:nvSpPr>
          <p:spPr>
            <a:xfrm flipH="false" flipV="false" rot="0">
              <a:off x="0" y="0"/>
              <a:ext cx="823603" cy="505192"/>
            </a:xfrm>
            <a:custGeom>
              <a:avLst/>
              <a:gdLst/>
              <a:ahLst/>
              <a:cxnLst/>
              <a:rect r="r" b="b" t="t" l="l"/>
              <a:pathLst>
                <a:path h="505192" w="823603">
                  <a:moveTo>
                    <a:pt x="0" y="0"/>
                  </a:moveTo>
                  <a:lnTo>
                    <a:pt x="823603" y="0"/>
                  </a:lnTo>
                  <a:lnTo>
                    <a:pt x="823603" y="505192"/>
                  </a:lnTo>
                  <a:lnTo>
                    <a:pt x="0" y="505192"/>
                  </a:lnTo>
                  <a:close/>
                </a:path>
              </a:pathLst>
            </a:custGeom>
            <a:blipFill>
              <a:blip r:embed="rId4">
                <a:alphaModFix amt="0"/>
              </a:blip>
              <a:stretch>
                <a:fillRect l="-1320" t="0" r="-1321" b="34789"/>
              </a:stretch>
            </a:blipFill>
          </p:spPr>
        </p:sp>
        <p:sp>
          <p:nvSpPr>
            <p:cNvPr name="TextBox 12" id="12"/>
            <p:cNvSpPr txBox="true"/>
            <p:nvPr/>
          </p:nvSpPr>
          <p:spPr>
            <a:xfrm>
              <a:off x="0" y="-9525"/>
              <a:ext cx="823608" cy="514714"/>
            </a:xfrm>
            <a:prstGeom prst="rect">
              <a:avLst/>
            </a:prstGeom>
          </p:spPr>
          <p:txBody>
            <a:bodyPr anchor="ctr" rtlCol="false" tIns="0" lIns="0" bIns="0" rIns="0"/>
            <a:lstStyle/>
            <a:p>
              <a:pPr algn="l">
                <a:lnSpc>
                  <a:spcPts val="2400"/>
                </a:lnSpc>
              </a:pPr>
              <a:r>
                <a:rPr lang="en-US" sz="2000" b="true">
                  <a:solidFill>
                    <a:srgbClr val="F36F3B"/>
                  </a:solidFill>
                  <a:latin typeface="Aptos Bold"/>
                  <a:ea typeface="Aptos Bold"/>
                  <a:cs typeface="Aptos Bold"/>
                  <a:sym typeface="Aptos Bold"/>
                </a:rPr>
                <a:t>08</a:t>
              </a:r>
            </a:p>
          </p:txBody>
        </p:sp>
      </p:grpSp>
      <p:grpSp>
        <p:nvGrpSpPr>
          <p:cNvPr name="Group 13" id="13"/>
          <p:cNvGrpSpPr/>
          <p:nvPr/>
        </p:nvGrpSpPr>
        <p:grpSpPr>
          <a:xfrm rot="0">
            <a:off x="576520" y="576520"/>
            <a:ext cx="9334176" cy="713794"/>
            <a:chOff x="0" y="0"/>
            <a:chExt cx="12445568" cy="951725"/>
          </a:xfrm>
        </p:grpSpPr>
        <p:sp>
          <p:nvSpPr>
            <p:cNvPr name="Freeform 14" id="14"/>
            <p:cNvSpPr/>
            <p:nvPr/>
          </p:nvSpPr>
          <p:spPr>
            <a:xfrm flipH="false" flipV="false" rot="0">
              <a:off x="0" y="0"/>
              <a:ext cx="12445563" cy="951720"/>
            </a:xfrm>
            <a:custGeom>
              <a:avLst/>
              <a:gdLst/>
              <a:ahLst/>
              <a:cxnLst/>
              <a:rect r="r" b="b" t="t" l="l"/>
              <a:pathLst>
                <a:path h="951720" w="12445563">
                  <a:moveTo>
                    <a:pt x="0" y="0"/>
                  </a:moveTo>
                  <a:lnTo>
                    <a:pt x="12445563" y="0"/>
                  </a:lnTo>
                  <a:lnTo>
                    <a:pt x="12445563" y="951720"/>
                  </a:lnTo>
                  <a:lnTo>
                    <a:pt x="0" y="951720"/>
                  </a:lnTo>
                  <a:close/>
                </a:path>
              </a:pathLst>
            </a:custGeom>
            <a:blipFill>
              <a:blip r:embed="rId4">
                <a:alphaModFix amt="0"/>
              </a:blip>
              <a:stretch>
                <a:fillRect l="0" t="-204804" r="0" b="-204804"/>
              </a:stretch>
            </a:blipFill>
          </p:spPr>
        </p:sp>
        <p:sp>
          <p:nvSpPr>
            <p:cNvPr name="TextBox 15" id="15"/>
            <p:cNvSpPr txBox="true"/>
            <p:nvPr/>
          </p:nvSpPr>
          <p:spPr>
            <a:xfrm>
              <a:off x="0" y="0"/>
              <a:ext cx="12445568" cy="951725"/>
            </a:xfrm>
            <a:prstGeom prst="rect">
              <a:avLst/>
            </a:prstGeom>
          </p:spPr>
          <p:txBody>
            <a:bodyPr anchor="ctr" rtlCol="false" tIns="0" lIns="0" bIns="0" rIns="0"/>
            <a:lstStyle/>
            <a:p>
              <a:pPr algn="l">
                <a:lnSpc>
                  <a:spcPts val="5404"/>
                </a:lnSpc>
              </a:pPr>
              <a:r>
                <a:rPr lang="en-US" sz="4503" b="true">
                  <a:solidFill>
                    <a:srgbClr val="F36F3B"/>
                  </a:solidFill>
                  <a:latin typeface="Aptos Bold"/>
                  <a:ea typeface="Aptos Bold"/>
                  <a:cs typeface="Aptos Bold"/>
                  <a:sym typeface="Aptos Bold"/>
                </a:rPr>
                <a:t>Results and Impact</a:t>
              </a:r>
            </a:p>
          </p:txBody>
        </p:sp>
      </p:grpSp>
      <p:grpSp>
        <p:nvGrpSpPr>
          <p:cNvPr name="Group 16" id="16"/>
          <p:cNvGrpSpPr/>
          <p:nvPr/>
        </p:nvGrpSpPr>
        <p:grpSpPr>
          <a:xfrm rot="0">
            <a:off x="566995" y="1418044"/>
            <a:ext cx="636765" cy="60246"/>
            <a:chOff x="0" y="0"/>
            <a:chExt cx="849020" cy="80328"/>
          </a:xfrm>
        </p:grpSpPr>
        <p:sp>
          <p:nvSpPr>
            <p:cNvPr name="Freeform 17" id="17"/>
            <p:cNvSpPr/>
            <p:nvPr/>
          </p:nvSpPr>
          <p:spPr>
            <a:xfrm flipH="false" flipV="false" rot="0">
              <a:off x="0" y="0"/>
              <a:ext cx="848995" cy="80264"/>
            </a:xfrm>
            <a:custGeom>
              <a:avLst/>
              <a:gdLst/>
              <a:ahLst/>
              <a:cxnLst/>
              <a:rect r="r" b="b" t="t" l="l"/>
              <a:pathLst>
                <a:path h="80264" w="848995">
                  <a:moveTo>
                    <a:pt x="0" y="0"/>
                  </a:moveTo>
                  <a:lnTo>
                    <a:pt x="848995" y="0"/>
                  </a:lnTo>
                  <a:lnTo>
                    <a:pt x="848995" y="80264"/>
                  </a:lnTo>
                  <a:lnTo>
                    <a:pt x="0" y="80264"/>
                  </a:lnTo>
                  <a:close/>
                </a:path>
              </a:pathLst>
            </a:custGeom>
            <a:solidFill>
              <a:srgbClr val="F36F3B"/>
            </a:solidFill>
            <a:ln w="19065" cap="sq">
              <a:solidFill>
                <a:srgbClr val="F36F3B"/>
              </a:solidFill>
              <a:prstDash val="solid"/>
              <a:miter/>
            </a:ln>
          </p:spPr>
        </p:sp>
      </p:grpSp>
      <p:grpSp>
        <p:nvGrpSpPr>
          <p:cNvPr name="Group 18" id="18"/>
          <p:cNvGrpSpPr/>
          <p:nvPr/>
        </p:nvGrpSpPr>
        <p:grpSpPr>
          <a:xfrm rot="0">
            <a:off x="1019975" y="2214201"/>
            <a:ext cx="3793912" cy="4823422"/>
            <a:chOff x="0" y="0"/>
            <a:chExt cx="5058550" cy="6431229"/>
          </a:xfrm>
        </p:grpSpPr>
        <p:sp>
          <p:nvSpPr>
            <p:cNvPr name="Freeform 19" id="19"/>
            <p:cNvSpPr/>
            <p:nvPr/>
          </p:nvSpPr>
          <p:spPr>
            <a:xfrm flipH="false" flipV="false" rot="0">
              <a:off x="0" y="0"/>
              <a:ext cx="5058537" cy="6431280"/>
            </a:xfrm>
            <a:custGeom>
              <a:avLst/>
              <a:gdLst/>
              <a:ahLst/>
              <a:cxnLst/>
              <a:rect r="r" b="b" t="t" l="l"/>
              <a:pathLst>
                <a:path h="6431280" w="5058537">
                  <a:moveTo>
                    <a:pt x="0" y="147193"/>
                  </a:moveTo>
                  <a:cubicBezTo>
                    <a:pt x="0" y="65913"/>
                    <a:pt x="65913" y="0"/>
                    <a:pt x="147193" y="0"/>
                  </a:cubicBezTo>
                  <a:lnTo>
                    <a:pt x="4911344" y="0"/>
                  </a:lnTo>
                  <a:cubicBezTo>
                    <a:pt x="4992624" y="0"/>
                    <a:pt x="5058537" y="65913"/>
                    <a:pt x="5058537" y="147193"/>
                  </a:cubicBezTo>
                  <a:lnTo>
                    <a:pt x="5058537" y="6284087"/>
                  </a:lnTo>
                  <a:cubicBezTo>
                    <a:pt x="5058537" y="6365367"/>
                    <a:pt x="4992624" y="6431280"/>
                    <a:pt x="4911344" y="6431280"/>
                  </a:cubicBezTo>
                  <a:lnTo>
                    <a:pt x="147193" y="6431280"/>
                  </a:lnTo>
                  <a:cubicBezTo>
                    <a:pt x="65913" y="6431280"/>
                    <a:pt x="0" y="6365367"/>
                    <a:pt x="0" y="6284087"/>
                  </a:cubicBezTo>
                  <a:close/>
                </a:path>
              </a:pathLst>
            </a:custGeom>
            <a:solidFill>
              <a:srgbClr val="FFFFFF"/>
            </a:solidFill>
            <a:ln w="19065" cap="sq">
              <a:solidFill>
                <a:srgbClr val="EFEFEF"/>
              </a:solidFill>
              <a:prstDash val="solid"/>
              <a:miter/>
            </a:ln>
          </p:spPr>
        </p:sp>
      </p:grpSp>
      <p:grpSp>
        <p:nvGrpSpPr>
          <p:cNvPr name="Group 20" id="20"/>
          <p:cNvGrpSpPr/>
          <p:nvPr/>
        </p:nvGrpSpPr>
        <p:grpSpPr>
          <a:xfrm rot="0">
            <a:off x="1019975" y="2214201"/>
            <a:ext cx="3793912" cy="128883"/>
            <a:chOff x="0" y="0"/>
            <a:chExt cx="5058550" cy="171844"/>
          </a:xfrm>
        </p:grpSpPr>
        <p:sp>
          <p:nvSpPr>
            <p:cNvPr name="Freeform 21" id="21"/>
            <p:cNvSpPr/>
            <p:nvPr/>
          </p:nvSpPr>
          <p:spPr>
            <a:xfrm flipH="false" flipV="false" rot="0">
              <a:off x="0" y="0"/>
              <a:ext cx="5058537" cy="171831"/>
            </a:xfrm>
            <a:custGeom>
              <a:avLst/>
              <a:gdLst/>
              <a:ahLst/>
              <a:cxnLst/>
              <a:rect r="r" b="b" t="t" l="l"/>
              <a:pathLst>
                <a:path h="171831" w="5058537">
                  <a:moveTo>
                    <a:pt x="0" y="0"/>
                  </a:moveTo>
                  <a:lnTo>
                    <a:pt x="5058537" y="0"/>
                  </a:lnTo>
                  <a:lnTo>
                    <a:pt x="5058537" y="171831"/>
                  </a:lnTo>
                  <a:lnTo>
                    <a:pt x="0" y="171831"/>
                  </a:lnTo>
                  <a:close/>
                </a:path>
              </a:pathLst>
            </a:custGeom>
            <a:solidFill>
              <a:srgbClr val="F36F3B"/>
            </a:solidFill>
            <a:ln w="19065" cap="sq">
              <a:solidFill>
                <a:srgbClr val="F36F3B"/>
              </a:solidFill>
              <a:prstDash val="solid"/>
              <a:miter/>
            </a:ln>
          </p:spPr>
        </p:sp>
      </p:grpSp>
      <p:sp>
        <p:nvSpPr>
          <p:cNvPr name="TextBox 22" id="22"/>
          <p:cNvSpPr txBox="true"/>
          <p:nvPr/>
        </p:nvSpPr>
        <p:spPr>
          <a:xfrm rot="0">
            <a:off x="1332128" y="2567530"/>
            <a:ext cx="3169606" cy="685850"/>
          </a:xfrm>
          <a:prstGeom prst="rect">
            <a:avLst/>
          </a:prstGeom>
        </p:spPr>
        <p:txBody>
          <a:bodyPr anchor="t" rtlCol="false" tIns="0" lIns="0" bIns="0" rIns="0">
            <a:spAutoFit/>
          </a:bodyPr>
          <a:lstStyle/>
          <a:p>
            <a:pPr algn="l">
              <a:lnSpc>
                <a:spcPts val="5463"/>
              </a:lnSpc>
            </a:pPr>
            <a:r>
              <a:rPr lang="en-US" sz="4552" b="true">
                <a:solidFill>
                  <a:srgbClr val="F36F3B"/>
                </a:solidFill>
                <a:latin typeface="Aptos Bold"/>
                <a:ea typeface="Aptos Bold"/>
                <a:cs typeface="Aptos Bold"/>
                <a:sym typeface="Aptos Bold"/>
              </a:rPr>
              <a:t>4,450+</a:t>
            </a:r>
          </a:p>
        </p:txBody>
      </p:sp>
      <p:sp>
        <p:nvSpPr>
          <p:cNvPr name="TextBox 23" id="23"/>
          <p:cNvSpPr txBox="true"/>
          <p:nvPr/>
        </p:nvSpPr>
        <p:spPr>
          <a:xfrm rot="0">
            <a:off x="1332128" y="3281324"/>
            <a:ext cx="3169606" cy="381000"/>
          </a:xfrm>
          <a:prstGeom prst="rect">
            <a:avLst/>
          </a:prstGeom>
        </p:spPr>
        <p:txBody>
          <a:bodyPr anchor="t" rtlCol="false" tIns="0" lIns="0" bIns="0" rIns="0">
            <a:spAutoFit/>
          </a:bodyPr>
          <a:lstStyle/>
          <a:p>
            <a:pPr algn="l">
              <a:lnSpc>
                <a:spcPts val="3031"/>
              </a:lnSpc>
            </a:pPr>
            <a:r>
              <a:rPr lang="en-US" sz="2526" b="true">
                <a:solidFill>
                  <a:srgbClr val="1E1E1E"/>
                </a:solidFill>
                <a:latin typeface="Aptos Bold"/>
                <a:ea typeface="Aptos Bold"/>
                <a:cs typeface="Aptos Bold"/>
                <a:sym typeface="Aptos Bold"/>
              </a:rPr>
              <a:t>Beneficiaries</a:t>
            </a:r>
          </a:p>
        </p:txBody>
      </p:sp>
      <p:sp>
        <p:nvSpPr>
          <p:cNvPr name="TextBox 24" id="24"/>
          <p:cNvSpPr txBox="true"/>
          <p:nvPr/>
        </p:nvSpPr>
        <p:spPr>
          <a:xfrm rot="0">
            <a:off x="1332128" y="3812467"/>
            <a:ext cx="3169606" cy="1847726"/>
          </a:xfrm>
          <a:prstGeom prst="rect">
            <a:avLst/>
          </a:prstGeom>
        </p:spPr>
        <p:txBody>
          <a:bodyPr anchor="t" rtlCol="false" tIns="0" lIns="0" bIns="0" rIns="0">
            <a:spAutoFit/>
          </a:bodyPr>
          <a:lstStyle/>
          <a:p>
            <a:pPr algn="l">
              <a:lnSpc>
                <a:spcPts val="2995"/>
              </a:lnSpc>
            </a:pPr>
            <a:r>
              <a:rPr lang="en-US" sz="2496">
                <a:solidFill>
                  <a:srgbClr val="5D5D5D"/>
                </a:solidFill>
                <a:latin typeface="Aptos"/>
                <a:ea typeface="Aptos"/>
                <a:cs typeface="Aptos"/>
                <a:sym typeface="Aptos"/>
              </a:rPr>
              <a:t>A growing youth community reached through social media platforms and digital communities.</a:t>
            </a:r>
          </a:p>
        </p:txBody>
      </p:sp>
      <p:grpSp>
        <p:nvGrpSpPr>
          <p:cNvPr name="Group 25" id="25"/>
          <p:cNvGrpSpPr/>
          <p:nvPr/>
        </p:nvGrpSpPr>
        <p:grpSpPr>
          <a:xfrm rot="0">
            <a:off x="5179171" y="2214201"/>
            <a:ext cx="3793912" cy="4823422"/>
            <a:chOff x="0" y="0"/>
            <a:chExt cx="5058550" cy="6431229"/>
          </a:xfrm>
        </p:grpSpPr>
        <p:sp>
          <p:nvSpPr>
            <p:cNvPr name="Freeform 26" id="26"/>
            <p:cNvSpPr/>
            <p:nvPr/>
          </p:nvSpPr>
          <p:spPr>
            <a:xfrm flipH="false" flipV="false" rot="0">
              <a:off x="0" y="0"/>
              <a:ext cx="5058537" cy="6431280"/>
            </a:xfrm>
            <a:custGeom>
              <a:avLst/>
              <a:gdLst/>
              <a:ahLst/>
              <a:cxnLst/>
              <a:rect r="r" b="b" t="t" l="l"/>
              <a:pathLst>
                <a:path h="6431280" w="5058537">
                  <a:moveTo>
                    <a:pt x="0" y="147193"/>
                  </a:moveTo>
                  <a:cubicBezTo>
                    <a:pt x="0" y="65913"/>
                    <a:pt x="65913" y="0"/>
                    <a:pt x="147193" y="0"/>
                  </a:cubicBezTo>
                  <a:lnTo>
                    <a:pt x="4911344" y="0"/>
                  </a:lnTo>
                  <a:cubicBezTo>
                    <a:pt x="4992624" y="0"/>
                    <a:pt x="5058537" y="65913"/>
                    <a:pt x="5058537" y="147193"/>
                  </a:cubicBezTo>
                  <a:lnTo>
                    <a:pt x="5058537" y="6284087"/>
                  </a:lnTo>
                  <a:cubicBezTo>
                    <a:pt x="5058537" y="6365367"/>
                    <a:pt x="4992624" y="6431280"/>
                    <a:pt x="4911344" y="6431280"/>
                  </a:cubicBezTo>
                  <a:lnTo>
                    <a:pt x="147193" y="6431280"/>
                  </a:lnTo>
                  <a:cubicBezTo>
                    <a:pt x="65913" y="6431280"/>
                    <a:pt x="0" y="6365367"/>
                    <a:pt x="0" y="6284087"/>
                  </a:cubicBezTo>
                  <a:close/>
                </a:path>
              </a:pathLst>
            </a:custGeom>
            <a:solidFill>
              <a:srgbClr val="FFFFFF"/>
            </a:solidFill>
            <a:ln w="19065" cap="sq">
              <a:solidFill>
                <a:srgbClr val="EFEFEF"/>
              </a:solidFill>
              <a:prstDash val="solid"/>
              <a:miter/>
            </a:ln>
          </p:spPr>
        </p:sp>
      </p:grpSp>
      <p:grpSp>
        <p:nvGrpSpPr>
          <p:cNvPr name="Group 27" id="27"/>
          <p:cNvGrpSpPr/>
          <p:nvPr/>
        </p:nvGrpSpPr>
        <p:grpSpPr>
          <a:xfrm rot="0">
            <a:off x="5179171" y="2214201"/>
            <a:ext cx="3793912" cy="128883"/>
            <a:chOff x="0" y="0"/>
            <a:chExt cx="5058550" cy="171844"/>
          </a:xfrm>
        </p:grpSpPr>
        <p:sp>
          <p:nvSpPr>
            <p:cNvPr name="Freeform 28" id="28"/>
            <p:cNvSpPr/>
            <p:nvPr/>
          </p:nvSpPr>
          <p:spPr>
            <a:xfrm flipH="false" flipV="false" rot="0">
              <a:off x="0" y="0"/>
              <a:ext cx="5058537" cy="171831"/>
            </a:xfrm>
            <a:custGeom>
              <a:avLst/>
              <a:gdLst/>
              <a:ahLst/>
              <a:cxnLst/>
              <a:rect r="r" b="b" t="t" l="l"/>
              <a:pathLst>
                <a:path h="171831" w="5058537">
                  <a:moveTo>
                    <a:pt x="0" y="0"/>
                  </a:moveTo>
                  <a:lnTo>
                    <a:pt x="5058537" y="0"/>
                  </a:lnTo>
                  <a:lnTo>
                    <a:pt x="5058537" y="171831"/>
                  </a:lnTo>
                  <a:lnTo>
                    <a:pt x="0" y="171831"/>
                  </a:lnTo>
                  <a:close/>
                </a:path>
              </a:pathLst>
            </a:custGeom>
            <a:solidFill>
              <a:srgbClr val="FFC744"/>
            </a:solidFill>
            <a:ln w="19065" cap="sq">
              <a:solidFill>
                <a:srgbClr val="FFC744"/>
              </a:solidFill>
              <a:prstDash val="solid"/>
              <a:miter/>
            </a:ln>
          </p:spPr>
        </p:sp>
      </p:grpSp>
      <p:sp>
        <p:nvSpPr>
          <p:cNvPr name="TextBox 29" id="29"/>
          <p:cNvSpPr txBox="true"/>
          <p:nvPr/>
        </p:nvSpPr>
        <p:spPr>
          <a:xfrm rot="0">
            <a:off x="5491324" y="2567530"/>
            <a:ext cx="3169606" cy="685850"/>
          </a:xfrm>
          <a:prstGeom prst="rect">
            <a:avLst/>
          </a:prstGeom>
        </p:spPr>
        <p:txBody>
          <a:bodyPr anchor="t" rtlCol="false" tIns="0" lIns="0" bIns="0" rIns="0">
            <a:spAutoFit/>
          </a:bodyPr>
          <a:lstStyle/>
          <a:p>
            <a:pPr algn="l">
              <a:lnSpc>
                <a:spcPts val="5463"/>
              </a:lnSpc>
            </a:pPr>
            <a:r>
              <a:rPr lang="en-US" sz="4552" b="true">
                <a:solidFill>
                  <a:srgbClr val="FFC744"/>
                </a:solidFill>
                <a:latin typeface="Aptos Bold"/>
                <a:ea typeface="Aptos Bold"/>
                <a:cs typeface="Aptos Bold"/>
                <a:sym typeface="Aptos Bold"/>
              </a:rPr>
              <a:t>100,000+</a:t>
            </a:r>
          </a:p>
        </p:txBody>
      </p:sp>
      <p:sp>
        <p:nvSpPr>
          <p:cNvPr name="TextBox 30" id="30"/>
          <p:cNvSpPr txBox="true"/>
          <p:nvPr/>
        </p:nvSpPr>
        <p:spPr>
          <a:xfrm rot="0">
            <a:off x="5491324" y="3281324"/>
            <a:ext cx="3169606" cy="381000"/>
          </a:xfrm>
          <a:prstGeom prst="rect">
            <a:avLst/>
          </a:prstGeom>
        </p:spPr>
        <p:txBody>
          <a:bodyPr anchor="t" rtlCol="false" tIns="0" lIns="0" bIns="0" rIns="0">
            <a:spAutoFit/>
          </a:bodyPr>
          <a:lstStyle/>
          <a:p>
            <a:pPr algn="l">
              <a:lnSpc>
                <a:spcPts val="3031"/>
              </a:lnSpc>
            </a:pPr>
            <a:r>
              <a:rPr lang="en-US" sz="2526" b="true">
                <a:solidFill>
                  <a:srgbClr val="1E1E1E"/>
                </a:solidFill>
                <a:latin typeface="Aptos Bold"/>
                <a:ea typeface="Aptos Bold"/>
                <a:cs typeface="Aptos Bold"/>
                <a:sym typeface="Aptos Bold"/>
              </a:rPr>
              <a:t>Views</a:t>
            </a:r>
          </a:p>
        </p:txBody>
      </p:sp>
      <p:sp>
        <p:nvSpPr>
          <p:cNvPr name="TextBox 31" id="31"/>
          <p:cNvSpPr txBox="true"/>
          <p:nvPr/>
        </p:nvSpPr>
        <p:spPr>
          <a:xfrm rot="0">
            <a:off x="5491324" y="3812467"/>
            <a:ext cx="3169606" cy="2219176"/>
          </a:xfrm>
          <a:prstGeom prst="rect">
            <a:avLst/>
          </a:prstGeom>
        </p:spPr>
        <p:txBody>
          <a:bodyPr anchor="t" rtlCol="false" tIns="0" lIns="0" bIns="0" rIns="0">
            <a:spAutoFit/>
          </a:bodyPr>
          <a:lstStyle/>
          <a:p>
            <a:pPr algn="l">
              <a:lnSpc>
                <a:spcPts val="2995"/>
              </a:lnSpc>
            </a:pPr>
            <a:r>
              <a:rPr lang="en-US" sz="2496">
                <a:solidFill>
                  <a:srgbClr val="5D5D5D"/>
                </a:solidFill>
                <a:latin typeface="Aptos"/>
                <a:ea typeface="Aptos"/>
                <a:cs typeface="Aptos"/>
                <a:sym typeface="Aptos"/>
              </a:rPr>
              <a:t>Digital content views achieved across platforms within one month, demonstrating growing public engagement.</a:t>
            </a:r>
          </a:p>
        </p:txBody>
      </p:sp>
      <p:grpSp>
        <p:nvGrpSpPr>
          <p:cNvPr name="Group 32" id="32"/>
          <p:cNvGrpSpPr/>
          <p:nvPr/>
        </p:nvGrpSpPr>
        <p:grpSpPr>
          <a:xfrm rot="0">
            <a:off x="9338367" y="2214201"/>
            <a:ext cx="3793912" cy="4823422"/>
            <a:chOff x="0" y="0"/>
            <a:chExt cx="5058550" cy="6431229"/>
          </a:xfrm>
        </p:grpSpPr>
        <p:sp>
          <p:nvSpPr>
            <p:cNvPr name="Freeform 33" id="33"/>
            <p:cNvSpPr/>
            <p:nvPr/>
          </p:nvSpPr>
          <p:spPr>
            <a:xfrm flipH="false" flipV="false" rot="0">
              <a:off x="0" y="0"/>
              <a:ext cx="5058537" cy="6431280"/>
            </a:xfrm>
            <a:custGeom>
              <a:avLst/>
              <a:gdLst/>
              <a:ahLst/>
              <a:cxnLst/>
              <a:rect r="r" b="b" t="t" l="l"/>
              <a:pathLst>
                <a:path h="6431280" w="5058537">
                  <a:moveTo>
                    <a:pt x="0" y="147193"/>
                  </a:moveTo>
                  <a:cubicBezTo>
                    <a:pt x="0" y="65913"/>
                    <a:pt x="65913" y="0"/>
                    <a:pt x="147193" y="0"/>
                  </a:cubicBezTo>
                  <a:lnTo>
                    <a:pt x="4911344" y="0"/>
                  </a:lnTo>
                  <a:cubicBezTo>
                    <a:pt x="4992624" y="0"/>
                    <a:pt x="5058537" y="65913"/>
                    <a:pt x="5058537" y="147193"/>
                  </a:cubicBezTo>
                  <a:lnTo>
                    <a:pt x="5058537" y="6284087"/>
                  </a:lnTo>
                  <a:cubicBezTo>
                    <a:pt x="5058537" y="6365367"/>
                    <a:pt x="4992624" y="6431280"/>
                    <a:pt x="4911344" y="6431280"/>
                  </a:cubicBezTo>
                  <a:lnTo>
                    <a:pt x="147193" y="6431280"/>
                  </a:lnTo>
                  <a:cubicBezTo>
                    <a:pt x="65913" y="6431280"/>
                    <a:pt x="0" y="6365367"/>
                    <a:pt x="0" y="6284087"/>
                  </a:cubicBezTo>
                  <a:close/>
                </a:path>
              </a:pathLst>
            </a:custGeom>
            <a:solidFill>
              <a:srgbClr val="FFFFFF"/>
            </a:solidFill>
            <a:ln w="19065" cap="sq">
              <a:solidFill>
                <a:srgbClr val="EFEFEF"/>
              </a:solidFill>
              <a:prstDash val="solid"/>
              <a:miter/>
            </a:ln>
          </p:spPr>
        </p:sp>
      </p:grpSp>
      <p:grpSp>
        <p:nvGrpSpPr>
          <p:cNvPr name="Group 34" id="34"/>
          <p:cNvGrpSpPr/>
          <p:nvPr/>
        </p:nvGrpSpPr>
        <p:grpSpPr>
          <a:xfrm rot="0">
            <a:off x="9338367" y="2214201"/>
            <a:ext cx="3793912" cy="128883"/>
            <a:chOff x="0" y="0"/>
            <a:chExt cx="5058550" cy="171844"/>
          </a:xfrm>
        </p:grpSpPr>
        <p:sp>
          <p:nvSpPr>
            <p:cNvPr name="Freeform 35" id="35"/>
            <p:cNvSpPr/>
            <p:nvPr/>
          </p:nvSpPr>
          <p:spPr>
            <a:xfrm flipH="false" flipV="false" rot="0">
              <a:off x="0" y="0"/>
              <a:ext cx="5058537" cy="171831"/>
            </a:xfrm>
            <a:custGeom>
              <a:avLst/>
              <a:gdLst/>
              <a:ahLst/>
              <a:cxnLst/>
              <a:rect r="r" b="b" t="t" l="l"/>
              <a:pathLst>
                <a:path h="171831" w="5058537">
                  <a:moveTo>
                    <a:pt x="0" y="0"/>
                  </a:moveTo>
                  <a:lnTo>
                    <a:pt x="5058537" y="0"/>
                  </a:lnTo>
                  <a:lnTo>
                    <a:pt x="5058537" y="171831"/>
                  </a:lnTo>
                  <a:lnTo>
                    <a:pt x="0" y="171831"/>
                  </a:lnTo>
                  <a:close/>
                </a:path>
              </a:pathLst>
            </a:custGeom>
            <a:solidFill>
              <a:srgbClr val="F98A4C"/>
            </a:solidFill>
            <a:ln w="19065" cap="sq">
              <a:solidFill>
                <a:srgbClr val="F98A4C"/>
              </a:solidFill>
              <a:prstDash val="solid"/>
              <a:miter/>
            </a:ln>
          </p:spPr>
        </p:sp>
      </p:grpSp>
      <p:sp>
        <p:nvSpPr>
          <p:cNvPr name="TextBox 36" id="36"/>
          <p:cNvSpPr txBox="true"/>
          <p:nvPr/>
        </p:nvSpPr>
        <p:spPr>
          <a:xfrm rot="0">
            <a:off x="9650520" y="2567530"/>
            <a:ext cx="3169606" cy="685850"/>
          </a:xfrm>
          <a:prstGeom prst="rect">
            <a:avLst/>
          </a:prstGeom>
        </p:spPr>
        <p:txBody>
          <a:bodyPr anchor="t" rtlCol="false" tIns="0" lIns="0" bIns="0" rIns="0">
            <a:spAutoFit/>
          </a:bodyPr>
          <a:lstStyle/>
          <a:p>
            <a:pPr algn="l">
              <a:lnSpc>
                <a:spcPts val="5463"/>
              </a:lnSpc>
            </a:pPr>
            <a:r>
              <a:rPr lang="en-US" sz="4552" b="true">
                <a:solidFill>
                  <a:srgbClr val="F98A4C"/>
                </a:solidFill>
                <a:latin typeface="Aptos Bold"/>
                <a:ea typeface="Aptos Bold"/>
                <a:cs typeface="Aptos Bold"/>
                <a:sym typeface="Aptos Bold"/>
              </a:rPr>
              <a:t>55+</a:t>
            </a:r>
          </a:p>
        </p:txBody>
      </p:sp>
      <p:sp>
        <p:nvSpPr>
          <p:cNvPr name="TextBox 37" id="37"/>
          <p:cNvSpPr txBox="true"/>
          <p:nvPr/>
        </p:nvSpPr>
        <p:spPr>
          <a:xfrm rot="0">
            <a:off x="9650520" y="3281324"/>
            <a:ext cx="3169606" cy="381000"/>
          </a:xfrm>
          <a:prstGeom prst="rect">
            <a:avLst/>
          </a:prstGeom>
        </p:spPr>
        <p:txBody>
          <a:bodyPr anchor="t" rtlCol="false" tIns="0" lIns="0" bIns="0" rIns="0">
            <a:spAutoFit/>
          </a:bodyPr>
          <a:lstStyle/>
          <a:p>
            <a:pPr algn="l">
              <a:lnSpc>
                <a:spcPts val="3031"/>
              </a:lnSpc>
            </a:pPr>
            <a:r>
              <a:rPr lang="en-US" sz="2526" b="true">
                <a:solidFill>
                  <a:srgbClr val="1E1E1E"/>
                </a:solidFill>
                <a:latin typeface="Aptos Bold"/>
                <a:ea typeface="Aptos Bold"/>
                <a:cs typeface="Aptos Bold"/>
                <a:sym typeface="Aptos Bold"/>
              </a:rPr>
              <a:t>Educational Posts</a:t>
            </a:r>
          </a:p>
        </p:txBody>
      </p:sp>
      <p:sp>
        <p:nvSpPr>
          <p:cNvPr name="TextBox 38" id="38"/>
          <p:cNvSpPr txBox="true"/>
          <p:nvPr/>
        </p:nvSpPr>
        <p:spPr>
          <a:xfrm rot="0">
            <a:off x="9650520" y="3812467"/>
            <a:ext cx="3169606" cy="1847726"/>
          </a:xfrm>
          <a:prstGeom prst="rect">
            <a:avLst/>
          </a:prstGeom>
        </p:spPr>
        <p:txBody>
          <a:bodyPr anchor="t" rtlCol="false" tIns="0" lIns="0" bIns="0" rIns="0">
            <a:spAutoFit/>
          </a:bodyPr>
          <a:lstStyle/>
          <a:p>
            <a:pPr algn="l">
              <a:lnSpc>
                <a:spcPts val="2995"/>
              </a:lnSpc>
            </a:pPr>
            <a:r>
              <a:rPr lang="en-US" sz="2496">
                <a:solidFill>
                  <a:srgbClr val="5D5D5D"/>
                </a:solidFill>
                <a:latin typeface="Aptos"/>
                <a:ea typeface="Aptos"/>
                <a:cs typeface="Aptos"/>
                <a:sym typeface="Aptos"/>
              </a:rPr>
              <a:t>Scientific, cultural, environmental, and sustainability-focused content created for youth.</a:t>
            </a:r>
          </a:p>
        </p:txBody>
      </p:sp>
      <p:grpSp>
        <p:nvGrpSpPr>
          <p:cNvPr name="Group 39" id="39"/>
          <p:cNvGrpSpPr/>
          <p:nvPr/>
        </p:nvGrpSpPr>
        <p:grpSpPr>
          <a:xfrm rot="0">
            <a:off x="13497563" y="2214201"/>
            <a:ext cx="3793912" cy="4823422"/>
            <a:chOff x="0" y="0"/>
            <a:chExt cx="5058550" cy="6431229"/>
          </a:xfrm>
        </p:grpSpPr>
        <p:sp>
          <p:nvSpPr>
            <p:cNvPr name="Freeform 40" id="40"/>
            <p:cNvSpPr/>
            <p:nvPr/>
          </p:nvSpPr>
          <p:spPr>
            <a:xfrm flipH="false" flipV="false" rot="0">
              <a:off x="0" y="0"/>
              <a:ext cx="5058537" cy="6431280"/>
            </a:xfrm>
            <a:custGeom>
              <a:avLst/>
              <a:gdLst/>
              <a:ahLst/>
              <a:cxnLst/>
              <a:rect r="r" b="b" t="t" l="l"/>
              <a:pathLst>
                <a:path h="6431280" w="5058537">
                  <a:moveTo>
                    <a:pt x="0" y="147193"/>
                  </a:moveTo>
                  <a:cubicBezTo>
                    <a:pt x="0" y="65913"/>
                    <a:pt x="65913" y="0"/>
                    <a:pt x="147193" y="0"/>
                  </a:cubicBezTo>
                  <a:lnTo>
                    <a:pt x="4911344" y="0"/>
                  </a:lnTo>
                  <a:cubicBezTo>
                    <a:pt x="4992624" y="0"/>
                    <a:pt x="5058537" y="65913"/>
                    <a:pt x="5058537" y="147193"/>
                  </a:cubicBezTo>
                  <a:lnTo>
                    <a:pt x="5058537" y="6284087"/>
                  </a:lnTo>
                  <a:cubicBezTo>
                    <a:pt x="5058537" y="6365367"/>
                    <a:pt x="4992624" y="6431280"/>
                    <a:pt x="4911344" y="6431280"/>
                  </a:cubicBezTo>
                  <a:lnTo>
                    <a:pt x="147193" y="6431280"/>
                  </a:lnTo>
                  <a:cubicBezTo>
                    <a:pt x="65913" y="6431280"/>
                    <a:pt x="0" y="6365367"/>
                    <a:pt x="0" y="6284087"/>
                  </a:cubicBezTo>
                  <a:close/>
                </a:path>
              </a:pathLst>
            </a:custGeom>
            <a:solidFill>
              <a:srgbClr val="FFFFFF"/>
            </a:solidFill>
            <a:ln w="19065" cap="sq">
              <a:solidFill>
                <a:srgbClr val="EFEFEF"/>
              </a:solidFill>
              <a:prstDash val="solid"/>
              <a:miter/>
            </a:ln>
          </p:spPr>
        </p:sp>
      </p:grpSp>
      <p:grpSp>
        <p:nvGrpSpPr>
          <p:cNvPr name="Group 41" id="41"/>
          <p:cNvGrpSpPr/>
          <p:nvPr/>
        </p:nvGrpSpPr>
        <p:grpSpPr>
          <a:xfrm rot="0">
            <a:off x="13497563" y="2214201"/>
            <a:ext cx="3793912" cy="128883"/>
            <a:chOff x="0" y="0"/>
            <a:chExt cx="5058550" cy="171844"/>
          </a:xfrm>
        </p:grpSpPr>
        <p:sp>
          <p:nvSpPr>
            <p:cNvPr name="Freeform 42" id="42"/>
            <p:cNvSpPr/>
            <p:nvPr/>
          </p:nvSpPr>
          <p:spPr>
            <a:xfrm flipH="false" flipV="false" rot="0">
              <a:off x="0" y="0"/>
              <a:ext cx="5058537" cy="171831"/>
            </a:xfrm>
            <a:custGeom>
              <a:avLst/>
              <a:gdLst/>
              <a:ahLst/>
              <a:cxnLst/>
              <a:rect r="r" b="b" t="t" l="l"/>
              <a:pathLst>
                <a:path h="171831" w="5058537">
                  <a:moveTo>
                    <a:pt x="0" y="0"/>
                  </a:moveTo>
                  <a:lnTo>
                    <a:pt x="5058537" y="0"/>
                  </a:lnTo>
                  <a:lnTo>
                    <a:pt x="5058537" y="171831"/>
                  </a:lnTo>
                  <a:lnTo>
                    <a:pt x="0" y="171831"/>
                  </a:lnTo>
                  <a:close/>
                </a:path>
              </a:pathLst>
            </a:custGeom>
            <a:solidFill>
              <a:srgbClr val="E24E1B"/>
            </a:solidFill>
            <a:ln w="19065" cap="sq">
              <a:solidFill>
                <a:srgbClr val="E24E1B"/>
              </a:solidFill>
              <a:prstDash val="solid"/>
              <a:miter/>
            </a:ln>
          </p:spPr>
        </p:sp>
      </p:grpSp>
      <p:sp>
        <p:nvSpPr>
          <p:cNvPr name="TextBox 43" id="43"/>
          <p:cNvSpPr txBox="true"/>
          <p:nvPr/>
        </p:nvSpPr>
        <p:spPr>
          <a:xfrm rot="0">
            <a:off x="13809716" y="2567530"/>
            <a:ext cx="3169606" cy="685850"/>
          </a:xfrm>
          <a:prstGeom prst="rect">
            <a:avLst/>
          </a:prstGeom>
        </p:spPr>
        <p:txBody>
          <a:bodyPr anchor="t" rtlCol="false" tIns="0" lIns="0" bIns="0" rIns="0">
            <a:spAutoFit/>
          </a:bodyPr>
          <a:lstStyle/>
          <a:p>
            <a:pPr algn="l">
              <a:lnSpc>
                <a:spcPts val="5463"/>
              </a:lnSpc>
            </a:pPr>
            <a:r>
              <a:rPr lang="en-US" sz="4552" b="true">
                <a:solidFill>
                  <a:srgbClr val="E24E1B"/>
                </a:solidFill>
                <a:latin typeface="Aptos Bold"/>
                <a:ea typeface="Aptos Bold"/>
                <a:cs typeface="Aptos Bold"/>
                <a:sym typeface="Aptos Bold"/>
              </a:rPr>
              <a:t>5+</a:t>
            </a:r>
          </a:p>
        </p:txBody>
      </p:sp>
      <p:sp>
        <p:nvSpPr>
          <p:cNvPr name="TextBox 44" id="44"/>
          <p:cNvSpPr txBox="true"/>
          <p:nvPr/>
        </p:nvSpPr>
        <p:spPr>
          <a:xfrm rot="0">
            <a:off x="13809716" y="3281324"/>
            <a:ext cx="3650675" cy="381000"/>
          </a:xfrm>
          <a:prstGeom prst="rect">
            <a:avLst/>
          </a:prstGeom>
        </p:spPr>
        <p:txBody>
          <a:bodyPr anchor="t" rtlCol="false" tIns="0" lIns="0" bIns="0" rIns="0">
            <a:spAutoFit/>
          </a:bodyPr>
          <a:lstStyle/>
          <a:p>
            <a:pPr algn="l">
              <a:lnSpc>
                <a:spcPts val="3031"/>
              </a:lnSpc>
            </a:pPr>
            <a:r>
              <a:rPr lang="en-US" sz="2526" b="true">
                <a:solidFill>
                  <a:srgbClr val="1E1E1E"/>
                </a:solidFill>
                <a:latin typeface="Aptos Bold"/>
                <a:ea typeface="Aptos Bold"/>
                <a:cs typeface="Aptos Bold"/>
                <a:sym typeface="Aptos Bold"/>
              </a:rPr>
              <a:t>Community Initiatives</a:t>
            </a:r>
          </a:p>
        </p:txBody>
      </p:sp>
      <p:sp>
        <p:nvSpPr>
          <p:cNvPr name="TextBox 45" id="45"/>
          <p:cNvSpPr txBox="true"/>
          <p:nvPr/>
        </p:nvSpPr>
        <p:spPr>
          <a:xfrm rot="0">
            <a:off x="13809716" y="3812467"/>
            <a:ext cx="3169606" cy="2590626"/>
          </a:xfrm>
          <a:prstGeom prst="rect">
            <a:avLst/>
          </a:prstGeom>
        </p:spPr>
        <p:txBody>
          <a:bodyPr anchor="t" rtlCol="false" tIns="0" lIns="0" bIns="0" rIns="0">
            <a:spAutoFit/>
          </a:bodyPr>
          <a:lstStyle/>
          <a:p>
            <a:pPr algn="l">
              <a:lnSpc>
                <a:spcPts val="2995"/>
              </a:lnSpc>
            </a:pPr>
            <a:r>
              <a:rPr lang="en-US" sz="2496">
                <a:solidFill>
                  <a:srgbClr val="5D5D5D"/>
                </a:solidFill>
                <a:latin typeface="Aptos"/>
                <a:ea typeface="Aptos"/>
                <a:cs typeface="Aptos"/>
                <a:sym typeface="Aptos"/>
              </a:rPr>
              <a:t>Digital community initiatives designed to encourage participation, awareness, dialogue, and sustainable thinking.</a:t>
            </a:r>
          </a:p>
        </p:txBody>
      </p:sp>
      <p:grpSp>
        <p:nvGrpSpPr>
          <p:cNvPr name="Group 46" id="46"/>
          <p:cNvGrpSpPr/>
          <p:nvPr/>
        </p:nvGrpSpPr>
        <p:grpSpPr>
          <a:xfrm rot="0">
            <a:off x="2022024" y="8295132"/>
            <a:ext cx="14294853" cy="1380545"/>
            <a:chOff x="0" y="0"/>
            <a:chExt cx="19059804" cy="1840727"/>
          </a:xfrm>
        </p:grpSpPr>
        <p:sp>
          <p:nvSpPr>
            <p:cNvPr name="Freeform 47" id="47"/>
            <p:cNvSpPr/>
            <p:nvPr/>
          </p:nvSpPr>
          <p:spPr>
            <a:xfrm flipH="false" flipV="false" rot="0">
              <a:off x="0" y="0"/>
              <a:ext cx="19059906" cy="1840790"/>
            </a:xfrm>
            <a:custGeom>
              <a:avLst/>
              <a:gdLst/>
              <a:ahLst/>
              <a:cxnLst/>
              <a:rect r="r" b="b" t="t" l="l"/>
              <a:pathLst>
                <a:path h="1840790" w="19059906">
                  <a:moveTo>
                    <a:pt x="0" y="226640"/>
                  </a:moveTo>
                  <a:cubicBezTo>
                    <a:pt x="0" y="101391"/>
                    <a:pt x="66929" y="0"/>
                    <a:pt x="149606" y="0"/>
                  </a:cubicBezTo>
                  <a:lnTo>
                    <a:pt x="18910300" y="0"/>
                  </a:lnTo>
                  <a:cubicBezTo>
                    <a:pt x="18992850" y="0"/>
                    <a:pt x="19059906" y="101391"/>
                    <a:pt x="19059906" y="226640"/>
                  </a:cubicBezTo>
                  <a:lnTo>
                    <a:pt x="19059906" y="1614183"/>
                  </a:lnTo>
                  <a:cubicBezTo>
                    <a:pt x="19059906" y="1739239"/>
                    <a:pt x="18992977" y="1840790"/>
                    <a:pt x="18910300" y="1840790"/>
                  </a:cubicBezTo>
                  <a:lnTo>
                    <a:pt x="149606" y="1840790"/>
                  </a:lnTo>
                  <a:cubicBezTo>
                    <a:pt x="66929" y="1840630"/>
                    <a:pt x="0" y="1739239"/>
                    <a:pt x="0" y="1614183"/>
                  </a:cubicBezTo>
                  <a:close/>
                </a:path>
              </a:pathLst>
            </a:custGeom>
            <a:solidFill>
              <a:srgbClr val="416B4A"/>
            </a:solidFill>
            <a:ln w="19065" cap="sq">
              <a:solidFill>
                <a:srgbClr val="416B4A"/>
              </a:solidFill>
              <a:prstDash val="solid"/>
              <a:miter/>
            </a:ln>
          </p:spPr>
        </p:sp>
      </p:grpSp>
      <p:sp>
        <p:nvSpPr>
          <p:cNvPr name="TextBox 48" id="48"/>
          <p:cNvSpPr txBox="true"/>
          <p:nvPr/>
        </p:nvSpPr>
        <p:spPr>
          <a:xfrm rot="0">
            <a:off x="2471442" y="8579834"/>
            <a:ext cx="13382282" cy="781100"/>
          </a:xfrm>
          <a:prstGeom prst="rect">
            <a:avLst/>
          </a:prstGeom>
        </p:spPr>
        <p:txBody>
          <a:bodyPr anchor="t" rtlCol="false" tIns="0" lIns="0" bIns="0" rIns="0">
            <a:spAutoFit/>
          </a:bodyPr>
          <a:lstStyle/>
          <a:p>
            <a:pPr algn="ctr">
              <a:lnSpc>
                <a:spcPts val="3133"/>
              </a:lnSpc>
            </a:pPr>
            <a:r>
              <a:rPr lang="en-US" sz="2611" b="true">
                <a:solidFill>
                  <a:srgbClr val="FFFFFF"/>
                </a:solidFill>
                <a:latin typeface="Aptos Bold"/>
                <a:ea typeface="Aptos Bold"/>
                <a:cs typeface="Aptos Bold"/>
                <a:sym typeface="Aptos Bold"/>
              </a:rPr>
              <a:t>Beyond reach: Siwar is building a community where sustainability becomes part of youth conversations, interests, and everyday decisions.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36F3B"/>
        </a:solidFill>
      </p:bgPr>
    </p:bg>
    <p:spTree>
      <p:nvGrpSpPr>
        <p:cNvPr id="1" name=""/>
        <p:cNvGrpSpPr/>
        <p:nvPr/>
      </p:nvGrpSpPr>
      <p:grpSpPr>
        <a:xfrm>
          <a:off x="0" y="0"/>
          <a:ext cx="0" cy="0"/>
          <a:chOff x="0" y="0"/>
          <a:chExt cx="0" cy="0"/>
        </a:xfrm>
      </p:grpSpPr>
      <p:grpSp>
        <p:nvGrpSpPr>
          <p:cNvPr name="Group 2" id="2"/>
          <p:cNvGrpSpPr/>
          <p:nvPr/>
        </p:nvGrpSpPr>
        <p:grpSpPr>
          <a:xfrm rot="0">
            <a:off x="-9535" y="-9535"/>
            <a:ext cx="18320909" cy="10314108"/>
            <a:chOff x="0" y="0"/>
            <a:chExt cx="24427878" cy="13752144"/>
          </a:xfrm>
        </p:grpSpPr>
        <p:sp>
          <p:nvSpPr>
            <p:cNvPr name="Freeform 3" id="3"/>
            <p:cNvSpPr/>
            <p:nvPr/>
          </p:nvSpPr>
          <p:spPr>
            <a:xfrm flipH="false" flipV="false" rot="0">
              <a:off x="0" y="0"/>
              <a:ext cx="24427814" cy="13752195"/>
            </a:xfrm>
            <a:custGeom>
              <a:avLst/>
              <a:gdLst/>
              <a:ahLst/>
              <a:cxnLst/>
              <a:rect r="r" b="b" t="t" l="l"/>
              <a:pathLst>
                <a:path h="13752195" w="24427814">
                  <a:moveTo>
                    <a:pt x="0" y="0"/>
                  </a:moveTo>
                  <a:lnTo>
                    <a:pt x="24427814" y="0"/>
                  </a:lnTo>
                  <a:lnTo>
                    <a:pt x="24427814" y="13752195"/>
                  </a:lnTo>
                  <a:lnTo>
                    <a:pt x="0" y="13752195"/>
                  </a:lnTo>
                  <a:close/>
                </a:path>
              </a:pathLst>
            </a:custGeom>
            <a:solidFill>
              <a:srgbClr val="FFFFFF"/>
            </a:solidFill>
            <a:ln w="19065" cap="sq">
              <a:solidFill>
                <a:srgbClr val="FFFFFF"/>
              </a:solidFill>
              <a:prstDash val="solid"/>
              <a:miter/>
            </a:ln>
          </p:spPr>
        </p:sp>
      </p:grpSp>
      <p:grpSp>
        <p:nvGrpSpPr>
          <p:cNvPr name="Group 4" id="4"/>
          <p:cNvGrpSpPr/>
          <p:nvPr/>
        </p:nvGrpSpPr>
        <p:grpSpPr>
          <a:xfrm rot="0">
            <a:off x="-9535" y="-9535"/>
            <a:ext cx="266148" cy="10314108"/>
            <a:chOff x="0" y="0"/>
            <a:chExt cx="354863" cy="13752144"/>
          </a:xfrm>
        </p:grpSpPr>
        <p:sp>
          <p:nvSpPr>
            <p:cNvPr name="Freeform 5" id="5"/>
            <p:cNvSpPr/>
            <p:nvPr/>
          </p:nvSpPr>
          <p:spPr>
            <a:xfrm flipH="false" flipV="false" rot="0">
              <a:off x="0" y="0"/>
              <a:ext cx="354838" cy="13752195"/>
            </a:xfrm>
            <a:custGeom>
              <a:avLst/>
              <a:gdLst/>
              <a:ahLst/>
              <a:cxnLst/>
              <a:rect r="r" b="b" t="t" l="l"/>
              <a:pathLst>
                <a:path h="13752195" w="354838">
                  <a:moveTo>
                    <a:pt x="0" y="0"/>
                  </a:moveTo>
                  <a:lnTo>
                    <a:pt x="354838" y="0"/>
                  </a:lnTo>
                  <a:lnTo>
                    <a:pt x="354838" y="13752195"/>
                  </a:lnTo>
                  <a:lnTo>
                    <a:pt x="0" y="13752195"/>
                  </a:lnTo>
                  <a:close/>
                </a:path>
              </a:pathLst>
            </a:custGeom>
            <a:solidFill>
              <a:srgbClr val="F36F3B"/>
            </a:solidFill>
            <a:ln w="19065" cap="sq">
              <a:solidFill>
                <a:srgbClr val="F36F3B"/>
              </a:solidFill>
              <a:prstDash val="solid"/>
              <a:miter/>
            </a:ln>
          </p:spPr>
        </p:sp>
      </p:grpSp>
      <p:grpSp>
        <p:nvGrpSpPr>
          <p:cNvPr name="Group 6" id="6"/>
          <p:cNvGrpSpPr/>
          <p:nvPr/>
        </p:nvGrpSpPr>
        <p:grpSpPr>
          <a:xfrm rot="0">
            <a:off x="237544" y="-9535"/>
            <a:ext cx="128883" cy="10314108"/>
            <a:chOff x="0" y="0"/>
            <a:chExt cx="171844" cy="13752144"/>
          </a:xfrm>
        </p:grpSpPr>
        <p:sp>
          <p:nvSpPr>
            <p:cNvPr name="Freeform 7" id="7"/>
            <p:cNvSpPr/>
            <p:nvPr/>
          </p:nvSpPr>
          <p:spPr>
            <a:xfrm flipH="false" flipV="false" rot="0">
              <a:off x="0" y="0"/>
              <a:ext cx="171831" cy="13752195"/>
            </a:xfrm>
            <a:custGeom>
              <a:avLst/>
              <a:gdLst/>
              <a:ahLst/>
              <a:cxnLst/>
              <a:rect r="r" b="b" t="t" l="l"/>
              <a:pathLst>
                <a:path h="13752195" w="171831">
                  <a:moveTo>
                    <a:pt x="0" y="0"/>
                  </a:moveTo>
                  <a:lnTo>
                    <a:pt x="171831" y="0"/>
                  </a:lnTo>
                  <a:lnTo>
                    <a:pt x="171831" y="13752195"/>
                  </a:lnTo>
                  <a:lnTo>
                    <a:pt x="0" y="13752195"/>
                  </a:lnTo>
                  <a:close/>
                </a:path>
              </a:pathLst>
            </a:custGeom>
            <a:solidFill>
              <a:srgbClr val="FFD943"/>
            </a:solidFill>
            <a:ln w="19065" cap="sq">
              <a:solidFill>
                <a:srgbClr val="FFD943"/>
              </a:solidFill>
              <a:prstDash val="solid"/>
              <a:miter/>
            </a:ln>
          </p:spPr>
        </p:sp>
      </p:grpSp>
      <p:grpSp>
        <p:nvGrpSpPr>
          <p:cNvPr name="Group 8" id="8"/>
          <p:cNvGrpSpPr/>
          <p:nvPr/>
        </p:nvGrpSpPr>
        <p:grpSpPr>
          <a:xfrm rot="0">
            <a:off x="16019088" y="301990"/>
            <a:ext cx="1441304" cy="713794"/>
            <a:chOff x="0" y="0"/>
            <a:chExt cx="1921739" cy="951725"/>
          </a:xfrm>
        </p:grpSpPr>
        <p:sp>
          <p:nvSpPr>
            <p:cNvPr name="Freeform 9" id="9" descr="/mnt/data/ppt_media/image1.png"/>
            <p:cNvSpPr/>
            <p:nvPr/>
          </p:nvSpPr>
          <p:spPr>
            <a:xfrm flipH="false" flipV="false" rot="0">
              <a:off x="0" y="0"/>
              <a:ext cx="1921764" cy="951738"/>
            </a:xfrm>
            <a:custGeom>
              <a:avLst/>
              <a:gdLst/>
              <a:ahLst/>
              <a:cxnLst/>
              <a:rect r="r" b="b" t="t" l="l"/>
              <a:pathLst>
                <a:path h="951738" w="1921764">
                  <a:moveTo>
                    <a:pt x="0" y="0"/>
                  </a:moveTo>
                  <a:lnTo>
                    <a:pt x="1921764" y="0"/>
                  </a:lnTo>
                  <a:lnTo>
                    <a:pt x="1921764" y="951738"/>
                  </a:lnTo>
                  <a:lnTo>
                    <a:pt x="0" y="951738"/>
                  </a:lnTo>
                  <a:lnTo>
                    <a:pt x="0" y="0"/>
                  </a:lnTo>
                  <a:close/>
                </a:path>
              </a:pathLst>
            </a:custGeom>
            <a:blipFill>
              <a:blip r:embed="rId3"/>
              <a:stretch>
                <a:fillRect l="0" t="-372" r="1" b="-369"/>
              </a:stretch>
            </a:blipFill>
          </p:spPr>
        </p:sp>
      </p:grpSp>
      <p:grpSp>
        <p:nvGrpSpPr>
          <p:cNvPr name="Group 10" id="10"/>
          <p:cNvGrpSpPr/>
          <p:nvPr/>
        </p:nvGrpSpPr>
        <p:grpSpPr>
          <a:xfrm rot="0">
            <a:off x="645157" y="9540069"/>
            <a:ext cx="617706" cy="378892"/>
            <a:chOff x="0" y="0"/>
            <a:chExt cx="823608" cy="505189"/>
          </a:xfrm>
        </p:grpSpPr>
        <p:sp>
          <p:nvSpPr>
            <p:cNvPr name="Freeform 11" id="11"/>
            <p:cNvSpPr/>
            <p:nvPr/>
          </p:nvSpPr>
          <p:spPr>
            <a:xfrm flipH="false" flipV="false" rot="0">
              <a:off x="0" y="0"/>
              <a:ext cx="823603" cy="505192"/>
            </a:xfrm>
            <a:custGeom>
              <a:avLst/>
              <a:gdLst/>
              <a:ahLst/>
              <a:cxnLst/>
              <a:rect r="r" b="b" t="t" l="l"/>
              <a:pathLst>
                <a:path h="505192" w="823603">
                  <a:moveTo>
                    <a:pt x="0" y="0"/>
                  </a:moveTo>
                  <a:lnTo>
                    <a:pt x="823603" y="0"/>
                  </a:lnTo>
                  <a:lnTo>
                    <a:pt x="823603" y="505192"/>
                  </a:lnTo>
                  <a:lnTo>
                    <a:pt x="0" y="505192"/>
                  </a:lnTo>
                  <a:close/>
                </a:path>
              </a:pathLst>
            </a:custGeom>
            <a:blipFill>
              <a:blip r:embed="rId4">
                <a:alphaModFix amt="0"/>
              </a:blip>
              <a:stretch>
                <a:fillRect l="-1320" t="0" r="-1321" b="34789"/>
              </a:stretch>
            </a:blipFill>
          </p:spPr>
        </p:sp>
        <p:sp>
          <p:nvSpPr>
            <p:cNvPr name="TextBox 12" id="12"/>
            <p:cNvSpPr txBox="true"/>
            <p:nvPr/>
          </p:nvSpPr>
          <p:spPr>
            <a:xfrm>
              <a:off x="0" y="-9525"/>
              <a:ext cx="823608" cy="514714"/>
            </a:xfrm>
            <a:prstGeom prst="rect">
              <a:avLst/>
            </a:prstGeom>
          </p:spPr>
          <p:txBody>
            <a:bodyPr anchor="ctr" rtlCol="false" tIns="0" lIns="0" bIns="0" rIns="0"/>
            <a:lstStyle/>
            <a:p>
              <a:pPr algn="l">
                <a:lnSpc>
                  <a:spcPts val="2400"/>
                </a:lnSpc>
              </a:pPr>
              <a:r>
                <a:rPr lang="en-US" sz="2000" b="true">
                  <a:solidFill>
                    <a:srgbClr val="F36F3B"/>
                  </a:solidFill>
                  <a:latin typeface="Aptos Bold"/>
                  <a:ea typeface="Aptos Bold"/>
                  <a:cs typeface="Aptos Bold"/>
                  <a:sym typeface="Aptos Bold"/>
                </a:rPr>
                <a:t>09</a:t>
              </a:r>
            </a:p>
          </p:txBody>
        </p:sp>
      </p:grpSp>
      <p:grpSp>
        <p:nvGrpSpPr>
          <p:cNvPr name="Group 13" id="13"/>
          <p:cNvGrpSpPr/>
          <p:nvPr/>
        </p:nvGrpSpPr>
        <p:grpSpPr>
          <a:xfrm rot="0">
            <a:off x="576520" y="576520"/>
            <a:ext cx="9608706" cy="713794"/>
            <a:chOff x="0" y="0"/>
            <a:chExt cx="12811608" cy="951725"/>
          </a:xfrm>
        </p:grpSpPr>
        <p:sp>
          <p:nvSpPr>
            <p:cNvPr name="Freeform 14" id="14"/>
            <p:cNvSpPr/>
            <p:nvPr/>
          </p:nvSpPr>
          <p:spPr>
            <a:xfrm flipH="false" flipV="false" rot="0">
              <a:off x="0" y="0"/>
              <a:ext cx="12811609" cy="951720"/>
            </a:xfrm>
            <a:custGeom>
              <a:avLst/>
              <a:gdLst/>
              <a:ahLst/>
              <a:cxnLst/>
              <a:rect r="r" b="b" t="t" l="l"/>
              <a:pathLst>
                <a:path h="951720" w="12811609">
                  <a:moveTo>
                    <a:pt x="0" y="0"/>
                  </a:moveTo>
                  <a:lnTo>
                    <a:pt x="12811609" y="0"/>
                  </a:lnTo>
                  <a:lnTo>
                    <a:pt x="12811609" y="951720"/>
                  </a:lnTo>
                  <a:lnTo>
                    <a:pt x="0" y="951720"/>
                  </a:lnTo>
                  <a:close/>
                </a:path>
              </a:pathLst>
            </a:custGeom>
            <a:blipFill>
              <a:blip r:embed="rId4">
                <a:alphaModFix amt="0"/>
              </a:blip>
              <a:stretch>
                <a:fillRect l="0" t="-212298" r="0" b="-212298"/>
              </a:stretch>
            </a:blipFill>
          </p:spPr>
        </p:sp>
        <p:sp>
          <p:nvSpPr>
            <p:cNvPr name="TextBox 15" id="15"/>
            <p:cNvSpPr txBox="true"/>
            <p:nvPr/>
          </p:nvSpPr>
          <p:spPr>
            <a:xfrm>
              <a:off x="0" y="0"/>
              <a:ext cx="12811608" cy="951725"/>
            </a:xfrm>
            <a:prstGeom prst="rect">
              <a:avLst/>
            </a:prstGeom>
          </p:spPr>
          <p:txBody>
            <a:bodyPr anchor="ctr" rtlCol="false" tIns="0" lIns="0" bIns="0" rIns="0"/>
            <a:lstStyle/>
            <a:p>
              <a:pPr algn="l">
                <a:lnSpc>
                  <a:spcPts val="5404"/>
                </a:lnSpc>
              </a:pPr>
              <a:r>
                <a:rPr lang="en-US" sz="4503" b="true">
                  <a:solidFill>
                    <a:srgbClr val="F36F3B"/>
                  </a:solidFill>
                  <a:latin typeface="Aptos Bold"/>
                  <a:ea typeface="Aptos Bold"/>
                  <a:cs typeface="Aptos Bold"/>
                  <a:sym typeface="Aptos Bold"/>
                </a:rPr>
                <a:t>Partners and Resources</a:t>
              </a:r>
            </a:p>
          </p:txBody>
        </p:sp>
      </p:grpSp>
      <p:grpSp>
        <p:nvGrpSpPr>
          <p:cNvPr name="Group 16" id="16"/>
          <p:cNvGrpSpPr/>
          <p:nvPr/>
        </p:nvGrpSpPr>
        <p:grpSpPr>
          <a:xfrm rot="0">
            <a:off x="566995" y="1418044"/>
            <a:ext cx="636765" cy="60246"/>
            <a:chOff x="0" y="0"/>
            <a:chExt cx="849020" cy="80328"/>
          </a:xfrm>
        </p:grpSpPr>
        <p:sp>
          <p:nvSpPr>
            <p:cNvPr name="Freeform 17" id="17"/>
            <p:cNvSpPr/>
            <p:nvPr/>
          </p:nvSpPr>
          <p:spPr>
            <a:xfrm flipH="false" flipV="false" rot="0">
              <a:off x="0" y="0"/>
              <a:ext cx="848995" cy="80264"/>
            </a:xfrm>
            <a:custGeom>
              <a:avLst/>
              <a:gdLst/>
              <a:ahLst/>
              <a:cxnLst/>
              <a:rect r="r" b="b" t="t" l="l"/>
              <a:pathLst>
                <a:path h="80264" w="848995">
                  <a:moveTo>
                    <a:pt x="0" y="0"/>
                  </a:moveTo>
                  <a:lnTo>
                    <a:pt x="848995" y="0"/>
                  </a:lnTo>
                  <a:lnTo>
                    <a:pt x="848995" y="80264"/>
                  </a:lnTo>
                  <a:lnTo>
                    <a:pt x="0" y="80264"/>
                  </a:lnTo>
                  <a:close/>
                </a:path>
              </a:pathLst>
            </a:custGeom>
            <a:solidFill>
              <a:srgbClr val="F36F3B"/>
            </a:solidFill>
            <a:ln w="19065" cap="sq">
              <a:solidFill>
                <a:srgbClr val="F36F3B"/>
              </a:solidFill>
              <a:prstDash val="solid"/>
              <a:miter/>
            </a:ln>
          </p:spPr>
        </p:sp>
      </p:grpSp>
      <p:sp>
        <p:nvSpPr>
          <p:cNvPr name="TextBox 18" id="18"/>
          <p:cNvSpPr txBox="true"/>
          <p:nvPr/>
        </p:nvSpPr>
        <p:spPr>
          <a:xfrm rot="0">
            <a:off x="892874" y="1579207"/>
            <a:ext cx="7685694" cy="476250"/>
          </a:xfrm>
          <a:prstGeom prst="rect">
            <a:avLst/>
          </a:prstGeom>
        </p:spPr>
        <p:txBody>
          <a:bodyPr anchor="t" rtlCol="false" tIns="0" lIns="0" bIns="0" rIns="0">
            <a:spAutoFit/>
          </a:bodyPr>
          <a:lstStyle/>
          <a:p>
            <a:pPr algn="l">
              <a:lnSpc>
                <a:spcPts val="3782"/>
              </a:lnSpc>
            </a:pPr>
            <a:r>
              <a:rPr lang="en-US" sz="3151" b="true">
                <a:solidFill>
                  <a:srgbClr val="1E1E1E"/>
                </a:solidFill>
                <a:latin typeface="Aptos Bold"/>
                <a:ea typeface="Aptos Bold"/>
                <a:cs typeface="Aptos Bold"/>
                <a:sym typeface="Aptos Bold"/>
              </a:rPr>
              <a:t>Community Partners &amp; Collaborators</a:t>
            </a:r>
          </a:p>
        </p:txBody>
      </p:sp>
      <p:grpSp>
        <p:nvGrpSpPr>
          <p:cNvPr name="Group 19" id="19"/>
          <p:cNvGrpSpPr/>
          <p:nvPr/>
        </p:nvGrpSpPr>
        <p:grpSpPr>
          <a:xfrm rot="0">
            <a:off x="1157240" y="2735809"/>
            <a:ext cx="3519383" cy="4274353"/>
            <a:chOff x="0" y="0"/>
            <a:chExt cx="4692510" cy="5699138"/>
          </a:xfrm>
        </p:grpSpPr>
        <p:sp>
          <p:nvSpPr>
            <p:cNvPr name="Freeform 20" id="20"/>
            <p:cNvSpPr/>
            <p:nvPr/>
          </p:nvSpPr>
          <p:spPr>
            <a:xfrm flipH="false" flipV="false" rot="0">
              <a:off x="0" y="0"/>
              <a:ext cx="4692523" cy="5699125"/>
            </a:xfrm>
            <a:custGeom>
              <a:avLst/>
              <a:gdLst/>
              <a:ahLst/>
              <a:cxnLst/>
              <a:rect r="r" b="b" t="t" l="l"/>
              <a:pathLst>
                <a:path h="5699125" w="4692523">
                  <a:moveTo>
                    <a:pt x="0" y="147193"/>
                  </a:moveTo>
                  <a:cubicBezTo>
                    <a:pt x="0" y="65913"/>
                    <a:pt x="65913" y="0"/>
                    <a:pt x="147193" y="0"/>
                  </a:cubicBezTo>
                  <a:lnTo>
                    <a:pt x="4545330" y="0"/>
                  </a:lnTo>
                  <a:cubicBezTo>
                    <a:pt x="4626610" y="0"/>
                    <a:pt x="4692523" y="65913"/>
                    <a:pt x="4692523" y="147193"/>
                  </a:cubicBezTo>
                  <a:lnTo>
                    <a:pt x="4692523" y="5551932"/>
                  </a:lnTo>
                  <a:cubicBezTo>
                    <a:pt x="4692523" y="5633212"/>
                    <a:pt x="4626610" y="5699125"/>
                    <a:pt x="4545330" y="5699125"/>
                  </a:cubicBezTo>
                  <a:lnTo>
                    <a:pt x="147193" y="5699125"/>
                  </a:lnTo>
                  <a:cubicBezTo>
                    <a:pt x="65913" y="5699125"/>
                    <a:pt x="0" y="5633212"/>
                    <a:pt x="0" y="5551932"/>
                  </a:cubicBezTo>
                  <a:close/>
                </a:path>
              </a:pathLst>
            </a:custGeom>
            <a:solidFill>
              <a:srgbClr val="FFFFFF"/>
            </a:solidFill>
            <a:ln w="19065" cap="sq">
              <a:solidFill>
                <a:srgbClr val="EFEFEF"/>
              </a:solidFill>
              <a:prstDash val="solid"/>
              <a:miter/>
            </a:ln>
          </p:spPr>
        </p:sp>
      </p:grpSp>
      <p:grpSp>
        <p:nvGrpSpPr>
          <p:cNvPr name="Group 21" id="21"/>
          <p:cNvGrpSpPr/>
          <p:nvPr/>
        </p:nvGrpSpPr>
        <p:grpSpPr>
          <a:xfrm rot="0">
            <a:off x="2218392" y="3110627"/>
            <a:ext cx="1410805" cy="1410805"/>
            <a:chOff x="0" y="0"/>
            <a:chExt cx="1881073" cy="1881073"/>
          </a:xfrm>
        </p:grpSpPr>
        <p:sp>
          <p:nvSpPr>
            <p:cNvPr name="Freeform 22" id="22"/>
            <p:cNvSpPr/>
            <p:nvPr/>
          </p:nvSpPr>
          <p:spPr>
            <a:xfrm flipH="false" flipV="false" rot="0">
              <a:off x="0" y="0"/>
              <a:ext cx="1881124" cy="1881124"/>
            </a:xfrm>
            <a:custGeom>
              <a:avLst/>
              <a:gdLst/>
              <a:ahLst/>
              <a:cxnLst/>
              <a:rect r="r" b="b" t="t" l="l"/>
              <a:pathLst>
                <a:path h="1881124" w="1881124">
                  <a:moveTo>
                    <a:pt x="0" y="940562"/>
                  </a:moveTo>
                  <a:cubicBezTo>
                    <a:pt x="0" y="421132"/>
                    <a:pt x="421132" y="0"/>
                    <a:pt x="940562" y="0"/>
                  </a:cubicBezTo>
                  <a:cubicBezTo>
                    <a:pt x="1459992" y="0"/>
                    <a:pt x="1881124" y="421132"/>
                    <a:pt x="1881124" y="940562"/>
                  </a:cubicBezTo>
                  <a:cubicBezTo>
                    <a:pt x="1881124" y="1459992"/>
                    <a:pt x="1459992" y="1881124"/>
                    <a:pt x="940562" y="1881124"/>
                  </a:cubicBezTo>
                  <a:cubicBezTo>
                    <a:pt x="421132" y="1881124"/>
                    <a:pt x="0" y="1459992"/>
                    <a:pt x="0" y="940562"/>
                  </a:cubicBezTo>
                  <a:close/>
                </a:path>
              </a:pathLst>
            </a:custGeom>
            <a:solidFill>
              <a:srgbClr val="FFD943"/>
            </a:solidFill>
            <a:ln w="38130" cap="sq">
              <a:solidFill>
                <a:srgbClr val="FFFFFF"/>
              </a:solidFill>
              <a:prstDash val="solid"/>
              <a:miter/>
            </a:ln>
          </p:spPr>
        </p:sp>
      </p:grpSp>
      <p:sp>
        <p:nvSpPr>
          <p:cNvPr name="TextBox 23" id="23"/>
          <p:cNvSpPr txBox="true"/>
          <p:nvPr/>
        </p:nvSpPr>
        <p:spPr>
          <a:xfrm rot="0">
            <a:off x="2238089" y="3579104"/>
            <a:ext cx="1371400" cy="657225"/>
          </a:xfrm>
          <a:prstGeom prst="rect">
            <a:avLst/>
          </a:prstGeom>
        </p:spPr>
        <p:txBody>
          <a:bodyPr anchor="t" rtlCol="false" tIns="0" lIns="0" bIns="0" rIns="0">
            <a:spAutoFit/>
          </a:bodyPr>
          <a:lstStyle/>
          <a:p>
            <a:pPr algn="ctr">
              <a:lnSpc>
                <a:spcPts val="5281"/>
              </a:lnSpc>
            </a:pPr>
            <a:r>
              <a:rPr lang="en-US" sz="4401" b="true">
                <a:solidFill>
                  <a:srgbClr val="FFFFFF"/>
                </a:solidFill>
                <a:latin typeface="Aptos Bold"/>
                <a:ea typeface="Aptos Bold"/>
                <a:cs typeface="Aptos Bold"/>
                <a:sym typeface="Aptos Bold"/>
              </a:rPr>
              <a:t>01</a:t>
            </a:r>
          </a:p>
        </p:txBody>
      </p:sp>
      <p:sp>
        <p:nvSpPr>
          <p:cNvPr name="TextBox 24" id="24"/>
          <p:cNvSpPr txBox="true"/>
          <p:nvPr/>
        </p:nvSpPr>
        <p:spPr>
          <a:xfrm rot="0">
            <a:off x="1510579" y="5010893"/>
            <a:ext cx="2812704" cy="666750"/>
          </a:xfrm>
          <a:prstGeom prst="rect">
            <a:avLst/>
          </a:prstGeom>
        </p:spPr>
        <p:txBody>
          <a:bodyPr anchor="t" rtlCol="false" tIns="0" lIns="0" bIns="0" rIns="0">
            <a:spAutoFit/>
          </a:bodyPr>
          <a:lstStyle/>
          <a:p>
            <a:pPr algn="ctr">
              <a:lnSpc>
                <a:spcPts val="2677"/>
              </a:lnSpc>
            </a:pPr>
            <a:r>
              <a:rPr lang="en-US" sz="2231" b="true">
                <a:solidFill>
                  <a:srgbClr val="1E1E1E"/>
                </a:solidFill>
                <a:latin typeface="Aptos Bold"/>
                <a:ea typeface="Aptos Bold"/>
                <a:cs typeface="Aptos Bold"/>
                <a:sym typeface="Aptos Bold"/>
              </a:rPr>
              <a:t>King Khalid University Student Clubs</a:t>
            </a:r>
          </a:p>
        </p:txBody>
      </p:sp>
      <p:sp>
        <p:nvSpPr>
          <p:cNvPr name="TextBox 25" id="25"/>
          <p:cNvSpPr txBox="true"/>
          <p:nvPr/>
        </p:nvSpPr>
        <p:spPr>
          <a:xfrm rot="0">
            <a:off x="1551756" y="5971756"/>
            <a:ext cx="2716625" cy="1181199"/>
          </a:xfrm>
          <a:prstGeom prst="rect">
            <a:avLst/>
          </a:prstGeom>
        </p:spPr>
        <p:txBody>
          <a:bodyPr anchor="t" rtlCol="false" tIns="0" lIns="0" bIns="0" rIns="0">
            <a:spAutoFit/>
          </a:bodyPr>
          <a:lstStyle/>
          <a:p>
            <a:pPr algn="ctr">
              <a:lnSpc>
                <a:spcPts val="2353"/>
              </a:lnSpc>
            </a:pPr>
            <a:r>
              <a:rPr lang="en-US" sz="1960">
                <a:solidFill>
                  <a:srgbClr val="5D5D5D"/>
                </a:solidFill>
                <a:latin typeface="Aptos"/>
                <a:ea typeface="Aptos"/>
                <a:cs typeface="Aptos"/>
                <a:sym typeface="Aptos"/>
              </a:rPr>
              <a:t>Access to student communities; youth engagement and knowledge sharing.</a:t>
            </a:r>
          </a:p>
        </p:txBody>
      </p:sp>
      <p:grpSp>
        <p:nvGrpSpPr>
          <p:cNvPr name="Group 26" id="26"/>
          <p:cNvGrpSpPr/>
          <p:nvPr/>
        </p:nvGrpSpPr>
        <p:grpSpPr>
          <a:xfrm rot="0">
            <a:off x="5412524" y="2735809"/>
            <a:ext cx="3519383" cy="4274353"/>
            <a:chOff x="0" y="0"/>
            <a:chExt cx="4692510" cy="5699138"/>
          </a:xfrm>
        </p:grpSpPr>
        <p:sp>
          <p:nvSpPr>
            <p:cNvPr name="Freeform 27" id="27"/>
            <p:cNvSpPr/>
            <p:nvPr/>
          </p:nvSpPr>
          <p:spPr>
            <a:xfrm flipH="false" flipV="false" rot="0">
              <a:off x="0" y="0"/>
              <a:ext cx="4692523" cy="5699125"/>
            </a:xfrm>
            <a:custGeom>
              <a:avLst/>
              <a:gdLst/>
              <a:ahLst/>
              <a:cxnLst/>
              <a:rect r="r" b="b" t="t" l="l"/>
              <a:pathLst>
                <a:path h="5699125" w="4692523">
                  <a:moveTo>
                    <a:pt x="0" y="147193"/>
                  </a:moveTo>
                  <a:cubicBezTo>
                    <a:pt x="0" y="65913"/>
                    <a:pt x="65913" y="0"/>
                    <a:pt x="147193" y="0"/>
                  </a:cubicBezTo>
                  <a:lnTo>
                    <a:pt x="4545330" y="0"/>
                  </a:lnTo>
                  <a:cubicBezTo>
                    <a:pt x="4626610" y="0"/>
                    <a:pt x="4692523" y="65913"/>
                    <a:pt x="4692523" y="147193"/>
                  </a:cubicBezTo>
                  <a:lnTo>
                    <a:pt x="4692523" y="5551932"/>
                  </a:lnTo>
                  <a:cubicBezTo>
                    <a:pt x="4692523" y="5633212"/>
                    <a:pt x="4626610" y="5699125"/>
                    <a:pt x="4545330" y="5699125"/>
                  </a:cubicBezTo>
                  <a:lnTo>
                    <a:pt x="147193" y="5699125"/>
                  </a:lnTo>
                  <a:cubicBezTo>
                    <a:pt x="65913" y="5699125"/>
                    <a:pt x="0" y="5633212"/>
                    <a:pt x="0" y="5551932"/>
                  </a:cubicBezTo>
                  <a:close/>
                </a:path>
              </a:pathLst>
            </a:custGeom>
            <a:solidFill>
              <a:srgbClr val="FFFFFF"/>
            </a:solidFill>
            <a:ln w="19065" cap="sq">
              <a:solidFill>
                <a:srgbClr val="EFEFEF"/>
              </a:solidFill>
              <a:prstDash val="solid"/>
              <a:miter/>
            </a:ln>
          </p:spPr>
        </p:sp>
      </p:grpSp>
      <p:grpSp>
        <p:nvGrpSpPr>
          <p:cNvPr name="Group 28" id="28"/>
          <p:cNvGrpSpPr/>
          <p:nvPr/>
        </p:nvGrpSpPr>
        <p:grpSpPr>
          <a:xfrm rot="0">
            <a:off x="6473676" y="3110627"/>
            <a:ext cx="1410805" cy="1410805"/>
            <a:chOff x="0" y="0"/>
            <a:chExt cx="1881073" cy="1881073"/>
          </a:xfrm>
        </p:grpSpPr>
        <p:sp>
          <p:nvSpPr>
            <p:cNvPr name="Freeform 29" id="29"/>
            <p:cNvSpPr/>
            <p:nvPr/>
          </p:nvSpPr>
          <p:spPr>
            <a:xfrm flipH="false" flipV="false" rot="0">
              <a:off x="0" y="0"/>
              <a:ext cx="1881124" cy="1881124"/>
            </a:xfrm>
            <a:custGeom>
              <a:avLst/>
              <a:gdLst/>
              <a:ahLst/>
              <a:cxnLst/>
              <a:rect r="r" b="b" t="t" l="l"/>
              <a:pathLst>
                <a:path h="1881124" w="1881124">
                  <a:moveTo>
                    <a:pt x="0" y="940562"/>
                  </a:moveTo>
                  <a:cubicBezTo>
                    <a:pt x="0" y="421132"/>
                    <a:pt x="421132" y="0"/>
                    <a:pt x="940562" y="0"/>
                  </a:cubicBezTo>
                  <a:cubicBezTo>
                    <a:pt x="1459992" y="0"/>
                    <a:pt x="1881124" y="421132"/>
                    <a:pt x="1881124" y="940562"/>
                  </a:cubicBezTo>
                  <a:cubicBezTo>
                    <a:pt x="1881124" y="1459992"/>
                    <a:pt x="1459992" y="1881124"/>
                    <a:pt x="940562" y="1881124"/>
                  </a:cubicBezTo>
                  <a:cubicBezTo>
                    <a:pt x="421132" y="1881124"/>
                    <a:pt x="0" y="1459992"/>
                    <a:pt x="0" y="940562"/>
                  </a:cubicBezTo>
                  <a:close/>
                </a:path>
              </a:pathLst>
            </a:custGeom>
            <a:solidFill>
              <a:srgbClr val="F36F3B"/>
            </a:solidFill>
            <a:ln w="38130" cap="sq">
              <a:solidFill>
                <a:srgbClr val="FFFFFF"/>
              </a:solidFill>
              <a:prstDash val="solid"/>
              <a:miter/>
            </a:ln>
          </p:spPr>
        </p:sp>
      </p:grpSp>
      <p:sp>
        <p:nvSpPr>
          <p:cNvPr name="TextBox 30" id="30"/>
          <p:cNvSpPr txBox="true"/>
          <p:nvPr/>
        </p:nvSpPr>
        <p:spPr>
          <a:xfrm rot="0">
            <a:off x="6493373" y="3579104"/>
            <a:ext cx="1371400" cy="657225"/>
          </a:xfrm>
          <a:prstGeom prst="rect">
            <a:avLst/>
          </a:prstGeom>
        </p:spPr>
        <p:txBody>
          <a:bodyPr anchor="t" rtlCol="false" tIns="0" lIns="0" bIns="0" rIns="0">
            <a:spAutoFit/>
          </a:bodyPr>
          <a:lstStyle/>
          <a:p>
            <a:pPr algn="ctr">
              <a:lnSpc>
                <a:spcPts val="5281"/>
              </a:lnSpc>
            </a:pPr>
            <a:r>
              <a:rPr lang="en-US" sz="4401" b="true">
                <a:solidFill>
                  <a:srgbClr val="FFFFFF"/>
                </a:solidFill>
                <a:latin typeface="Aptos Bold"/>
                <a:ea typeface="Aptos Bold"/>
                <a:cs typeface="Aptos Bold"/>
                <a:sym typeface="Aptos Bold"/>
              </a:rPr>
              <a:t>02</a:t>
            </a:r>
          </a:p>
        </p:txBody>
      </p:sp>
      <p:sp>
        <p:nvSpPr>
          <p:cNvPr name="TextBox 31" id="31"/>
          <p:cNvSpPr txBox="true"/>
          <p:nvPr/>
        </p:nvSpPr>
        <p:spPr>
          <a:xfrm rot="0">
            <a:off x="5765864" y="5010893"/>
            <a:ext cx="2812704" cy="333375"/>
          </a:xfrm>
          <a:prstGeom prst="rect">
            <a:avLst/>
          </a:prstGeom>
        </p:spPr>
        <p:txBody>
          <a:bodyPr anchor="t" rtlCol="false" tIns="0" lIns="0" bIns="0" rIns="0">
            <a:spAutoFit/>
          </a:bodyPr>
          <a:lstStyle/>
          <a:p>
            <a:pPr algn="ctr">
              <a:lnSpc>
                <a:spcPts val="2677"/>
              </a:lnSpc>
            </a:pPr>
            <a:r>
              <a:rPr lang="en-US" sz="2231" b="true">
                <a:solidFill>
                  <a:srgbClr val="1E1E1E"/>
                </a:solidFill>
                <a:latin typeface="Aptos Bold"/>
                <a:ea typeface="Aptos Bold"/>
                <a:cs typeface="Aptos Bold"/>
                <a:sym typeface="Aptos Bold"/>
              </a:rPr>
              <a:t>ADD-THON</a:t>
            </a:r>
          </a:p>
        </p:txBody>
      </p:sp>
      <p:sp>
        <p:nvSpPr>
          <p:cNvPr name="TextBox 32" id="32"/>
          <p:cNvSpPr txBox="true"/>
          <p:nvPr/>
        </p:nvSpPr>
        <p:spPr>
          <a:xfrm rot="0">
            <a:off x="5807040" y="5971756"/>
            <a:ext cx="2716625" cy="885899"/>
          </a:xfrm>
          <a:prstGeom prst="rect">
            <a:avLst/>
          </a:prstGeom>
        </p:spPr>
        <p:txBody>
          <a:bodyPr anchor="t" rtlCol="false" tIns="0" lIns="0" bIns="0" rIns="0">
            <a:spAutoFit/>
          </a:bodyPr>
          <a:lstStyle/>
          <a:p>
            <a:pPr algn="ctr">
              <a:lnSpc>
                <a:spcPts val="2353"/>
              </a:lnSpc>
            </a:pPr>
            <a:r>
              <a:rPr lang="en-US" sz="1960">
                <a:solidFill>
                  <a:srgbClr val="5D5D5D"/>
                </a:solidFill>
                <a:latin typeface="Aptos"/>
                <a:ea typeface="Aptos"/>
                <a:cs typeface="Aptos"/>
                <a:sym typeface="Aptos"/>
              </a:rPr>
              <a:t>Innovation community engagement; knowledge exchange and outreach.</a:t>
            </a:r>
          </a:p>
        </p:txBody>
      </p:sp>
      <p:grpSp>
        <p:nvGrpSpPr>
          <p:cNvPr name="Group 33" id="33"/>
          <p:cNvGrpSpPr/>
          <p:nvPr/>
        </p:nvGrpSpPr>
        <p:grpSpPr>
          <a:xfrm rot="0">
            <a:off x="9667808" y="2735809"/>
            <a:ext cx="3519383" cy="4274353"/>
            <a:chOff x="0" y="0"/>
            <a:chExt cx="4692510" cy="5699138"/>
          </a:xfrm>
        </p:grpSpPr>
        <p:sp>
          <p:nvSpPr>
            <p:cNvPr name="Freeform 34" id="34"/>
            <p:cNvSpPr/>
            <p:nvPr/>
          </p:nvSpPr>
          <p:spPr>
            <a:xfrm flipH="false" flipV="false" rot="0">
              <a:off x="0" y="0"/>
              <a:ext cx="4692523" cy="5699125"/>
            </a:xfrm>
            <a:custGeom>
              <a:avLst/>
              <a:gdLst/>
              <a:ahLst/>
              <a:cxnLst/>
              <a:rect r="r" b="b" t="t" l="l"/>
              <a:pathLst>
                <a:path h="5699125" w="4692523">
                  <a:moveTo>
                    <a:pt x="0" y="147193"/>
                  </a:moveTo>
                  <a:cubicBezTo>
                    <a:pt x="0" y="65913"/>
                    <a:pt x="65913" y="0"/>
                    <a:pt x="147193" y="0"/>
                  </a:cubicBezTo>
                  <a:lnTo>
                    <a:pt x="4545330" y="0"/>
                  </a:lnTo>
                  <a:cubicBezTo>
                    <a:pt x="4626610" y="0"/>
                    <a:pt x="4692523" y="65913"/>
                    <a:pt x="4692523" y="147193"/>
                  </a:cubicBezTo>
                  <a:lnTo>
                    <a:pt x="4692523" y="5551932"/>
                  </a:lnTo>
                  <a:cubicBezTo>
                    <a:pt x="4692523" y="5633212"/>
                    <a:pt x="4626610" y="5699125"/>
                    <a:pt x="4545330" y="5699125"/>
                  </a:cubicBezTo>
                  <a:lnTo>
                    <a:pt x="147193" y="5699125"/>
                  </a:lnTo>
                  <a:cubicBezTo>
                    <a:pt x="65913" y="5699125"/>
                    <a:pt x="0" y="5633212"/>
                    <a:pt x="0" y="5551932"/>
                  </a:cubicBezTo>
                  <a:close/>
                </a:path>
              </a:pathLst>
            </a:custGeom>
            <a:solidFill>
              <a:srgbClr val="FFFFFF"/>
            </a:solidFill>
            <a:ln w="19065" cap="sq">
              <a:solidFill>
                <a:srgbClr val="EFEFEF"/>
              </a:solidFill>
              <a:prstDash val="solid"/>
              <a:miter/>
            </a:ln>
          </p:spPr>
        </p:sp>
      </p:grpSp>
      <p:grpSp>
        <p:nvGrpSpPr>
          <p:cNvPr name="Group 35" id="35"/>
          <p:cNvGrpSpPr/>
          <p:nvPr/>
        </p:nvGrpSpPr>
        <p:grpSpPr>
          <a:xfrm rot="0">
            <a:off x="10728960" y="3110627"/>
            <a:ext cx="1410805" cy="1410805"/>
            <a:chOff x="0" y="0"/>
            <a:chExt cx="1881073" cy="1881073"/>
          </a:xfrm>
        </p:grpSpPr>
        <p:sp>
          <p:nvSpPr>
            <p:cNvPr name="Freeform 36" id="36"/>
            <p:cNvSpPr/>
            <p:nvPr/>
          </p:nvSpPr>
          <p:spPr>
            <a:xfrm flipH="false" flipV="false" rot="0">
              <a:off x="0" y="0"/>
              <a:ext cx="1881124" cy="1881124"/>
            </a:xfrm>
            <a:custGeom>
              <a:avLst/>
              <a:gdLst/>
              <a:ahLst/>
              <a:cxnLst/>
              <a:rect r="r" b="b" t="t" l="l"/>
              <a:pathLst>
                <a:path h="1881124" w="1881124">
                  <a:moveTo>
                    <a:pt x="0" y="940562"/>
                  </a:moveTo>
                  <a:cubicBezTo>
                    <a:pt x="0" y="421132"/>
                    <a:pt x="421132" y="0"/>
                    <a:pt x="940562" y="0"/>
                  </a:cubicBezTo>
                  <a:cubicBezTo>
                    <a:pt x="1459992" y="0"/>
                    <a:pt x="1881124" y="421132"/>
                    <a:pt x="1881124" y="940562"/>
                  </a:cubicBezTo>
                  <a:cubicBezTo>
                    <a:pt x="1881124" y="1459992"/>
                    <a:pt x="1459992" y="1881124"/>
                    <a:pt x="940562" y="1881124"/>
                  </a:cubicBezTo>
                  <a:cubicBezTo>
                    <a:pt x="421132" y="1881124"/>
                    <a:pt x="0" y="1459992"/>
                    <a:pt x="0" y="940562"/>
                  </a:cubicBezTo>
                  <a:close/>
                </a:path>
              </a:pathLst>
            </a:custGeom>
            <a:solidFill>
              <a:srgbClr val="FFD943"/>
            </a:solidFill>
            <a:ln w="38130" cap="sq">
              <a:solidFill>
                <a:srgbClr val="FFFFFF"/>
              </a:solidFill>
              <a:prstDash val="solid"/>
              <a:miter/>
            </a:ln>
          </p:spPr>
        </p:sp>
      </p:grpSp>
      <p:sp>
        <p:nvSpPr>
          <p:cNvPr name="TextBox 37" id="37"/>
          <p:cNvSpPr txBox="true"/>
          <p:nvPr/>
        </p:nvSpPr>
        <p:spPr>
          <a:xfrm rot="0">
            <a:off x="10748658" y="3579104"/>
            <a:ext cx="1371400" cy="657225"/>
          </a:xfrm>
          <a:prstGeom prst="rect">
            <a:avLst/>
          </a:prstGeom>
        </p:spPr>
        <p:txBody>
          <a:bodyPr anchor="t" rtlCol="false" tIns="0" lIns="0" bIns="0" rIns="0">
            <a:spAutoFit/>
          </a:bodyPr>
          <a:lstStyle/>
          <a:p>
            <a:pPr algn="ctr">
              <a:lnSpc>
                <a:spcPts val="5281"/>
              </a:lnSpc>
            </a:pPr>
            <a:r>
              <a:rPr lang="en-US" sz="4401" b="true">
                <a:solidFill>
                  <a:srgbClr val="FFFFFF"/>
                </a:solidFill>
                <a:latin typeface="Aptos Bold"/>
                <a:ea typeface="Aptos Bold"/>
                <a:cs typeface="Aptos Bold"/>
                <a:sym typeface="Aptos Bold"/>
              </a:rPr>
              <a:t>03</a:t>
            </a:r>
          </a:p>
        </p:txBody>
      </p:sp>
      <p:sp>
        <p:nvSpPr>
          <p:cNvPr name="TextBox 38" id="38"/>
          <p:cNvSpPr txBox="true"/>
          <p:nvPr/>
        </p:nvSpPr>
        <p:spPr>
          <a:xfrm rot="0">
            <a:off x="10021148" y="5010893"/>
            <a:ext cx="2812704" cy="666750"/>
          </a:xfrm>
          <a:prstGeom prst="rect">
            <a:avLst/>
          </a:prstGeom>
        </p:spPr>
        <p:txBody>
          <a:bodyPr anchor="t" rtlCol="false" tIns="0" lIns="0" bIns="0" rIns="0">
            <a:spAutoFit/>
          </a:bodyPr>
          <a:lstStyle/>
          <a:p>
            <a:pPr algn="ctr">
              <a:lnSpc>
                <a:spcPts val="2677"/>
              </a:lnSpc>
            </a:pPr>
            <a:r>
              <a:rPr lang="en-US" sz="2231" b="true">
                <a:solidFill>
                  <a:srgbClr val="1E1E1E"/>
                </a:solidFill>
                <a:latin typeface="Aptos Bold"/>
                <a:ea typeface="Aptos Bold"/>
                <a:cs typeface="Aptos Bold"/>
                <a:sym typeface="Aptos Bold"/>
              </a:rPr>
              <a:t>Mohandis Community</a:t>
            </a:r>
          </a:p>
        </p:txBody>
      </p:sp>
      <p:sp>
        <p:nvSpPr>
          <p:cNvPr name="TextBox 39" id="39"/>
          <p:cNvSpPr txBox="true"/>
          <p:nvPr/>
        </p:nvSpPr>
        <p:spPr>
          <a:xfrm rot="0">
            <a:off x="10062324" y="5971756"/>
            <a:ext cx="2716625" cy="1181199"/>
          </a:xfrm>
          <a:prstGeom prst="rect">
            <a:avLst/>
          </a:prstGeom>
        </p:spPr>
        <p:txBody>
          <a:bodyPr anchor="t" rtlCol="false" tIns="0" lIns="0" bIns="0" rIns="0">
            <a:spAutoFit/>
          </a:bodyPr>
          <a:lstStyle/>
          <a:p>
            <a:pPr algn="ctr">
              <a:lnSpc>
                <a:spcPts val="2353"/>
              </a:lnSpc>
            </a:pPr>
            <a:r>
              <a:rPr lang="en-US" sz="1960">
                <a:solidFill>
                  <a:srgbClr val="5D5D5D"/>
                </a:solidFill>
                <a:latin typeface="Aptos"/>
                <a:ea typeface="Aptos"/>
                <a:cs typeface="Aptos"/>
                <a:sym typeface="Aptos"/>
              </a:rPr>
              <a:t>Access to engineering and professional youth; technical and community engagement.</a:t>
            </a:r>
          </a:p>
        </p:txBody>
      </p:sp>
      <p:grpSp>
        <p:nvGrpSpPr>
          <p:cNvPr name="Group 40" id="40"/>
          <p:cNvGrpSpPr/>
          <p:nvPr/>
        </p:nvGrpSpPr>
        <p:grpSpPr>
          <a:xfrm rot="0">
            <a:off x="13923093" y="2735809"/>
            <a:ext cx="3519383" cy="4274353"/>
            <a:chOff x="0" y="0"/>
            <a:chExt cx="4692510" cy="5699138"/>
          </a:xfrm>
        </p:grpSpPr>
        <p:sp>
          <p:nvSpPr>
            <p:cNvPr name="Freeform 41" id="41"/>
            <p:cNvSpPr/>
            <p:nvPr/>
          </p:nvSpPr>
          <p:spPr>
            <a:xfrm flipH="false" flipV="false" rot="0">
              <a:off x="0" y="0"/>
              <a:ext cx="4692523" cy="5699125"/>
            </a:xfrm>
            <a:custGeom>
              <a:avLst/>
              <a:gdLst/>
              <a:ahLst/>
              <a:cxnLst/>
              <a:rect r="r" b="b" t="t" l="l"/>
              <a:pathLst>
                <a:path h="5699125" w="4692523">
                  <a:moveTo>
                    <a:pt x="0" y="147193"/>
                  </a:moveTo>
                  <a:cubicBezTo>
                    <a:pt x="0" y="65913"/>
                    <a:pt x="65913" y="0"/>
                    <a:pt x="147193" y="0"/>
                  </a:cubicBezTo>
                  <a:lnTo>
                    <a:pt x="4545330" y="0"/>
                  </a:lnTo>
                  <a:cubicBezTo>
                    <a:pt x="4626610" y="0"/>
                    <a:pt x="4692523" y="65913"/>
                    <a:pt x="4692523" y="147193"/>
                  </a:cubicBezTo>
                  <a:lnTo>
                    <a:pt x="4692523" y="5551932"/>
                  </a:lnTo>
                  <a:cubicBezTo>
                    <a:pt x="4692523" y="5633212"/>
                    <a:pt x="4626610" y="5699125"/>
                    <a:pt x="4545330" y="5699125"/>
                  </a:cubicBezTo>
                  <a:lnTo>
                    <a:pt x="147193" y="5699125"/>
                  </a:lnTo>
                  <a:cubicBezTo>
                    <a:pt x="65913" y="5699125"/>
                    <a:pt x="0" y="5633212"/>
                    <a:pt x="0" y="5551932"/>
                  </a:cubicBezTo>
                  <a:close/>
                </a:path>
              </a:pathLst>
            </a:custGeom>
            <a:solidFill>
              <a:srgbClr val="FFFFFF"/>
            </a:solidFill>
            <a:ln w="19065" cap="sq">
              <a:solidFill>
                <a:srgbClr val="EFEFEF"/>
              </a:solidFill>
              <a:prstDash val="solid"/>
              <a:miter/>
            </a:ln>
          </p:spPr>
        </p:sp>
      </p:grpSp>
      <p:grpSp>
        <p:nvGrpSpPr>
          <p:cNvPr name="Group 42" id="42"/>
          <p:cNvGrpSpPr/>
          <p:nvPr/>
        </p:nvGrpSpPr>
        <p:grpSpPr>
          <a:xfrm rot="0">
            <a:off x="14984244" y="3110627"/>
            <a:ext cx="1410805" cy="1410805"/>
            <a:chOff x="0" y="0"/>
            <a:chExt cx="1881073" cy="1881073"/>
          </a:xfrm>
        </p:grpSpPr>
        <p:sp>
          <p:nvSpPr>
            <p:cNvPr name="Freeform 43" id="43"/>
            <p:cNvSpPr/>
            <p:nvPr/>
          </p:nvSpPr>
          <p:spPr>
            <a:xfrm flipH="false" flipV="false" rot="0">
              <a:off x="0" y="0"/>
              <a:ext cx="1881124" cy="1881124"/>
            </a:xfrm>
            <a:custGeom>
              <a:avLst/>
              <a:gdLst/>
              <a:ahLst/>
              <a:cxnLst/>
              <a:rect r="r" b="b" t="t" l="l"/>
              <a:pathLst>
                <a:path h="1881124" w="1881124">
                  <a:moveTo>
                    <a:pt x="0" y="940562"/>
                  </a:moveTo>
                  <a:cubicBezTo>
                    <a:pt x="0" y="421132"/>
                    <a:pt x="421132" y="0"/>
                    <a:pt x="940562" y="0"/>
                  </a:cubicBezTo>
                  <a:cubicBezTo>
                    <a:pt x="1459992" y="0"/>
                    <a:pt x="1881124" y="421132"/>
                    <a:pt x="1881124" y="940562"/>
                  </a:cubicBezTo>
                  <a:cubicBezTo>
                    <a:pt x="1881124" y="1459992"/>
                    <a:pt x="1459992" y="1881124"/>
                    <a:pt x="940562" y="1881124"/>
                  </a:cubicBezTo>
                  <a:cubicBezTo>
                    <a:pt x="421132" y="1881124"/>
                    <a:pt x="0" y="1459992"/>
                    <a:pt x="0" y="940562"/>
                  </a:cubicBezTo>
                  <a:close/>
                </a:path>
              </a:pathLst>
            </a:custGeom>
            <a:solidFill>
              <a:srgbClr val="F36F3B"/>
            </a:solidFill>
            <a:ln w="38130" cap="sq">
              <a:solidFill>
                <a:srgbClr val="FFFFFF"/>
              </a:solidFill>
              <a:prstDash val="solid"/>
              <a:miter/>
            </a:ln>
          </p:spPr>
        </p:sp>
      </p:grpSp>
      <p:sp>
        <p:nvSpPr>
          <p:cNvPr name="TextBox 44" id="44"/>
          <p:cNvSpPr txBox="true"/>
          <p:nvPr/>
        </p:nvSpPr>
        <p:spPr>
          <a:xfrm rot="0">
            <a:off x="15003942" y="3579104"/>
            <a:ext cx="1371400" cy="657225"/>
          </a:xfrm>
          <a:prstGeom prst="rect">
            <a:avLst/>
          </a:prstGeom>
        </p:spPr>
        <p:txBody>
          <a:bodyPr anchor="t" rtlCol="false" tIns="0" lIns="0" bIns="0" rIns="0">
            <a:spAutoFit/>
          </a:bodyPr>
          <a:lstStyle/>
          <a:p>
            <a:pPr algn="ctr">
              <a:lnSpc>
                <a:spcPts val="5281"/>
              </a:lnSpc>
            </a:pPr>
            <a:r>
              <a:rPr lang="en-US" sz="4401" b="true">
                <a:solidFill>
                  <a:srgbClr val="FFFFFF"/>
                </a:solidFill>
                <a:latin typeface="Aptos Bold"/>
                <a:ea typeface="Aptos Bold"/>
                <a:cs typeface="Aptos Bold"/>
                <a:sym typeface="Aptos Bold"/>
              </a:rPr>
              <a:t>04</a:t>
            </a:r>
          </a:p>
        </p:txBody>
      </p:sp>
      <p:sp>
        <p:nvSpPr>
          <p:cNvPr name="TextBox 45" id="45"/>
          <p:cNvSpPr txBox="true"/>
          <p:nvPr/>
        </p:nvSpPr>
        <p:spPr>
          <a:xfrm rot="0">
            <a:off x="14276432" y="5010893"/>
            <a:ext cx="2812704" cy="666750"/>
          </a:xfrm>
          <a:prstGeom prst="rect">
            <a:avLst/>
          </a:prstGeom>
        </p:spPr>
        <p:txBody>
          <a:bodyPr anchor="t" rtlCol="false" tIns="0" lIns="0" bIns="0" rIns="0">
            <a:spAutoFit/>
          </a:bodyPr>
          <a:lstStyle/>
          <a:p>
            <a:pPr algn="ctr">
              <a:lnSpc>
                <a:spcPts val="2677"/>
              </a:lnSpc>
            </a:pPr>
            <a:r>
              <a:rPr lang="en-US" sz="2231" b="true">
                <a:solidFill>
                  <a:srgbClr val="1E1E1E"/>
                </a:solidFill>
                <a:latin typeface="Aptos Bold"/>
                <a:ea typeface="Aptos Bold"/>
                <a:cs typeface="Aptos Bold"/>
                <a:sym typeface="Aptos Bold"/>
              </a:rPr>
              <a:t>Youth &amp; Volunteer Communities</a:t>
            </a:r>
          </a:p>
        </p:txBody>
      </p:sp>
      <p:sp>
        <p:nvSpPr>
          <p:cNvPr name="TextBox 46" id="46"/>
          <p:cNvSpPr txBox="true"/>
          <p:nvPr/>
        </p:nvSpPr>
        <p:spPr>
          <a:xfrm rot="0">
            <a:off x="14317609" y="5971756"/>
            <a:ext cx="2716625" cy="885899"/>
          </a:xfrm>
          <a:prstGeom prst="rect">
            <a:avLst/>
          </a:prstGeom>
        </p:spPr>
        <p:txBody>
          <a:bodyPr anchor="t" rtlCol="false" tIns="0" lIns="0" bIns="0" rIns="0">
            <a:spAutoFit/>
          </a:bodyPr>
          <a:lstStyle/>
          <a:p>
            <a:pPr algn="ctr">
              <a:lnSpc>
                <a:spcPts val="2353"/>
              </a:lnSpc>
            </a:pPr>
            <a:r>
              <a:rPr lang="en-US" sz="1960">
                <a:solidFill>
                  <a:srgbClr val="5D5D5D"/>
                </a:solidFill>
                <a:latin typeface="Aptos"/>
                <a:ea typeface="Aptos"/>
                <a:cs typeface="Aptos"/>
                <a:sym typeface="Aptos"/>
              </a:rPr>
              <a:t>Volunteer expertise; digital outreach and community participation.</a:t>
            </a:r>
          </a:p>
        </p:txBody>
      </p:sp>
      <p:grpSp>
        <p:nvGrpSpPr>
          <p:cNvPr name="Group 47" id="47"/>
          <p:cNvGrpSpPr/>
          <p:nvPr/>
        </p:nvGrpSpPr>
        <p:grpSpPr>
          <a:xfrm rot="0">
            <a:off x="1363142" y="8020602"/>
            <a:ext cx="15461628" cy="1237698"/>
            <a:chOff x="0" y="0"/>
            <a:chExt cx="20615504" cy="1650263"/>
          </a:xfrm>
        </p:grpSpPr>
        <p:sp>
          <p:nvSpPr>
            <p:cNvPr name="Freeform 48" id="48"/>
            <p:cNvSpPr/>
            <p:nvPr/>
          </p:nvSpPr>
          <p:spPr>
            <a:xfrm flipH="false" flipV="false" rot="0">
              <a:off x="0" y="0"/>
              <a:ext cx="20615529" cy="1650217"/>
            </a:xfrm>
            <a:custGeom>
              <a:avLst/>
              <a:gdLst/>
              <a:ahLst/>
              <a:cxnLst/>
              <a:rect r="r" b="b" t="t" l="l"/>
              <a:pathLst>
                <a:path h="1650217" w="20615529">
                  <a:moveTo>
                    <a:pt x="0" y="183340"/>
                  </a:moveTo>
                  <a:cubicBezTo>
                    <a:pt x="0" y="82074"/>
                    <a:pt x="66802" y="0"/>
                    <a:pt x="149225" y="0"/>
                  </a:cubicBezTo>
                  <a:lnTo>
                    <a:pt x="20466304" y="0"/>
                  </a:lnTo>
                  <a:cubicBezTo>
                    <a:pt x="20548727" y="0"/>
                    <a:pt x="20615529" y="82074"/>
                    <a:pt x="20615529" y="183340"/>
                  </a:cubicBezTo>
                  <a:lnTo>
                    <a:pt x="20615529" y="1466877"/>
                  </a:lnTo>
                  <a:cubicBezTo>
                    <a:pt x="20615529" y="1568143"/>
                    <a:pt x="20548727" y="1650217"/>
                    <a:pt x="20466304" y="1650217"/>
                  </a:cubicBezTo>
                  <a:lnTo>
                    <a:pt x="149225" y="1650217"/>
                  </a:lnTo>
                  <a:cubicBezTo>
                    <a:pt x="66802" y="1650217"/>
                    <a:pt x="0" y="1568143"/>
                    <a:pt x="0" y="1466877"/>
                  </a:cubicBezTo>
                  <a:close/>
                </a:path>
              </a:pathLst>
            </a:custGeom>
            <a:solidFill>
              <a:srgbClr val="FFF6D8"/>
            </a:solidFill>
            <a:ln w="19065" cap="sq">
              <a:solidFill>
                <a:srgbClr val="FFF6D8"/>
              </a:solidFill>
              <a:prstDash val="solid"/>
              <a:miter/>
            </a:ln>
          </p:spPr>
        </p:sp>
      </p:grpSp>
      <p:sp>
        <p:nvSpPr>
          <p:cNvPr name="TextBox 49" id="49"/>
          <p:cNvSpPr txBox="true"/>
          <p:nvPr/>
        </p:nvSpPr>
        <p:spPr>
          <a:xfrm rot="0">
            <a:off x="1812560" y="8346481"/>
            <a:ext cx="14521605" cy="628551"/>
          </a:xfrm>
          <a:prstGeom prst="rect">
            <a:avLst/>
          </a:prstGeom>
        </p:spPr>
        <p:txBody>
          <a:bodyPr anchor="t" rtlCol="false" tIns="0" lIns="0" bIns="0" rIns="0">
            <a:spAutoFit/>
          </a:bodyPr>
          <a:lstStyle/>
          <a:p>
            <a:pPr algn="ctr">
              <a:lnSpc>
                <a:spcPts val="2479"/>
              </a:lnSpc>
            </a:pPr>
            <a:r>
              <a:rPr lang="en-US" sz="2066" b="true">
                <a:solidFill>
                  <a:srgbClr val="1E1E1E"/>
                </a:solidFill>
                <a:latin typeface="Aptos Bold"/>
                <a:ea typeface="Aptos Bold"/>
                <a:cs typeface="Aptos Bold"/>
                <a:sym typeface="Aptos Bold"/>
              </a:rPr>
              <a:t>Siwar connects universities, youth communities, volunteers, innovators, and organizations around one shared objective: empowering young people to create sustainable environmental impact.</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36F3B"/>
        </a:solidFill>
      </p:bgPr>
    </p:bg>
    <p:spTree>
      <p:nvGrpSpPr>
        <p:cNvPr id="1" name=""/>
        <p:cNvGrpSpPr/>
        <p:nvPr/>
      </p:nvGrpSpPr>
      <p:grpSpPr>
        <a:xfrm>
          <a:off x="0" y="0"/>
          <a:ext cx="0" cy="0"/>
          <a:chOff x="0" y="0"/>
          <a:chExt cx="0" cy="0"/>
        </a:xfrm>
      </p:grpSpPr>
      <p:grpSp>
        <p:nvGrpSpPr>
          <p:cNvPr name="Group 2" id="2"/>
          <p:cNvGrpSpPr/>
          <p:nvPr/>
        </p:nvGrpSpPr>
        <p:grpSpPr>
          <a:xfrm rot="0">
            <a:off x="-9535" y="-9535"/>
            <a:ext cx="18320909" cy="10314108"/>
            <a:chOff x="0" y="0"/>
            <a:chExt cx="24427878" cy="13752144"/>
          </a:xfrm>
        </p:grpSpPr>
        <p:sp>
          <p:nvSpPr>
            <p:cNvPr name="Freeform 3" id="3"/>
            <p:cNvSpPr/>
            <p:nvPr/>
          </p:nvSpPr>
          <p:spPr>
            <a:xfrm flipH="false" flipV="false" rot="0">
              <a:off x="0" y="0"/>
              <a:ext cx="24427814" cy="13752195"/>
            </a:xfrm>
            <a:custGeom>
              <a:avLst/>
              <a:gdLst/>
              <a:ahLst/>
              <a:cxnLst/>
              <a:rect r="r" b="b" t="t" l="l"/>
              <a:pathLst>
                <a:path h="13752195" w="24427814">
                  <a:moveTo>
                    <a:pt x="0" y="0"/>
                  </a:moveTo>
                  <a:lnTo>
                    <a:pt x="24427814" y="0"/>
                  </a:lnTo>
                  <a:lnTo>
                    <a:pt x="24427814" y="13752195"/>
                  </a:lnTo>
                  <a:lnTo>
                    <a:pt x="0" y="13752195"/>
                  </a:lnTo>
                  <a:close/>
                </a:path>
              </a:pathLst>
            </a:custGeom>
            <a:solidFill>
              <a:srgbClr val="F36F3B"/>
            </a:solidFill>
            <a:ln w="19065" cap="sq">
              <a:solidFill>
                <a:srgbClr val="F36F3B"/>
              </a:solidFill>
              <a:prstDash val="solid"/>
              <a:miter/>
            </a:ln>
          </p:spPr>
        </p:sp>
      </p:grpSp>
      <p:grpSp>
        <p:nvGrpSpPr>
          <p:cNvPr name="Group 4" id="4"/>
          <p:cNvGrpSpPr/>
          <p:nvPr/>
        </p:nvGrpSpPr>
        <p:grpSpPr>
          <a:xfrm rot="0">
            <a:off x="16019088" y="301990"/>
            <a:ext cx="1441304" cy="713794"/>
            <a:chOff x="0" y="0"/>
            <a:chExt cx="1921739" cy="951725"/>
          </a:xfrm>
        </p:grpSpPr>
        <p:sp>
          <p:nvSpPr>
            <p:cNvPr name="Freeform 5" id="5" descr="/mnt/data/ppt_media/image5.png"/>
            <p:cNvSpPr/>
            <p:nvPr/>
          </p:nvSpPr>
          <p:spPr>
            <a:xfrm flipH="false" flipV="false" rot="0">
              <a:off x="0" y="0"/>
              <a:ext cx="1921764" cy="951738"/>
            </a:xfrm>
            <a:custGeom>
              <a:avLst/>
              <a:gdLst/>
              <a:ahLst/>
              <a:cxnLst/>
              <a:rect r="r" b="b" t="t" l="l"/>
              <a:pathLst>
                <a:path h="951738" w="1921764">
                  <a:moveTo>
                    <a:pt x="0" y="0"/>
                  </a:moveTo>
                  <a:lnTo>
                    <a:pt x="1921764" y="0"/>
                  </a:lnTo>
                  <a:lnTo>
                    <a:pt x="1921764" y="951738"/>
                  </a:lnTo>
                  <a:lnTo>
                    <a:pt x="0" y="951738"/>
                  </a:lnTo>
                  <a:lnTo>
                    <a:pt x="0" y="0"/>
                  </a:lnTo>
                  <a:close/>
                </a:path>
              </a:pathLst>
            </a:custGeom>
            <a:blipFill>
              <a:blip r:embed="rId3"/>
              <a:stretch>
                <a:fillRect l="0" t="-372" r="1" b="-369"/>
              </a:stretch>
            </a:blipFill>
          </p:spPr>
        </p:sp>
      </p:grpSp>
      <p:grpSp>
        <p:nvGrpSpPr>
          <p:cNvPr name="Group 6" id="6"/>
          <p:cNvGrpSpPr/>
          <p:nvPr/>
        </p:nvGrpSpPr>
        <p:grpSpPr>
          <a:xfrm rot="0">
            <a:off x="645157" y="9540069"/>
            <a:ext cx="617706" cy="378892"/>
            <a:chOff x="0" y="0"/>
            <a:chExt cx="823608" cy="505189"/>
          </a:xfrm>
        </p:grpSpPr>
        <p:sp>
          <p:nvSpPr>
            <p:cNvPr name="Freeform 7" id="7"/>
            <p:cNvSpPr/>
            <p:nvPr/>
          </p:nvSpPr>
          <p:spPr>
            <a:xfrm flipH="false" flipV="false" rot="0">
              <a:off x="0" y="0"/>
              <a:ext cx="823603" cy="505192"/>
            </a:xfrm>
            <a:custGeom>
              <a:avLst/>
              <a:gdLst/>
              <a:ahLst/>
              <a:cxnLst/>
              <a:rect r="r" b="b" t="t" l="l"/>
              <a:pathLst>
                <a:path h="505192" w="823603">
                  <a:moveTo>
                    <a:pt x="0" y="0"/>
                  </a:moveTo>
                  <a:lnTo>
                    <a:pt x="823603" y="0"/>
                  </a:lnTo>
                  <a:lnTo>
                    <a:pt x="823603" y="505192"/>
                  </a:lnTo>
                  <a:lnTo>
                    <a:pt x="0" y="505192"/>
                  </a:lnTo>
                  <a:close/>
                </a:path>
              </a:pathLst>
            </a:custGeom>
            <a:blipFill>
              <a:blip r:embed="rId4">
                <a:alphaModFix amt="0"/>
              </a:blip>
              <a:stretch>
                <a:fillRect l="-1320" t="0" r="-1321" b="34789"/>
              </a:stretch>
            </a:blipFill>
          </p:spPr>
        </p:sp>
        <p:sp>
          <p:nvSpPr>
            <p:cNvPr name="TextBox 8" id="8"/>
            <p:cNvSpPr txBox="true"/>
            <p:nvPr/>
          </p:nvSpPr>
          <p:spPr>
            <a:xfrm>
              <a:off x="0" y="-9525"/>
              <a:ext cx="823608" cy="514714"/>
            </a:xfrm>
            <a:prstGeom prst="rect">
              <a:avLst/>
            </a:prstGeom>
          </p:spPr>
          <p:txBody>
            <a:bodyPr anchor="ctr" rtlCol="false" tIns="0" lIns="0" bIns="0" rIns="0"/>
            <a:lstStyle/>
            <a:p>
              <a:pPr algn="l">
                <a:lnSpc>
                  <a:spcPts val="2400"/>
                </a:lnSpc>
              </a:pPr>
              <a:r>
                <a:rPr lang="en-US" sz="2000" b="true">
                  <a:solidFill>
                    <a:srgbClr val="FFFFFF"/>
                  </a:solidFill>
                  <a:latin typeface="Aptos Bold"/>
                  <a:ea typeface="Aptos Bold"/>
                  <a:cs typeface="Aptos Bold"/>
                  <a:sym typeface="Aptos Bold"/>
                </a:rPr>
                <a:t>10</a:t>
              </a:r>
            </a:p>
          </p:txBody>
        </p:sp>
      </p:grpSp>
      <p:grpSp>
        <p:nvGrpSpPr>
          <p:cNvPr name="Group 9" id="9"/>
          <p:cNvGrpSpPr/>
          <p:nvPr/>
        </p:nvGrpSpPr>
        <p:grpSpPr>
          <a:xfrm rot="0">
            <a:off x="576520" y="576520"/>
            <a:ext cx="8922372" cy="713794"/>
            <a:chOff x="0" y="0"/>
            <a:chExt cx="11896496" cy="951725"/>
          </a:xfrm>
        </p:grpSpPr>
        <p:sp>
          <p:nvSpPr>
            <p:cNvPr name="Freeform 10" id="10"/>
            <p:cNvSpPr/>
            <p:nvPr/>
          </p:nvSpPr>
          <p:spPr>
            <a:xfrm flipH="false" flipV="false" rot="0">
              <a:off x="0" y="0"/>
              <a:ext cx="11896494" cy="951720"/>
            </a:xfrm>
            <a:custGeom>
              <a:avLst/>
              <a:gdLst/>
              <a:ahLst/>
              <a:cxnLst/>
              <a:rect r="r" b="b" t="t" l="l"/>
              <a:pathLst>
                <a:path h="951720" w="11896494">
                  <a:moveTo>
                    <a:pt x="0" y="0"/>
                  </a:moveTo>
                  <a:lnTo>
                    <a:pt x="11896494" y="0"/>
                  </a:lnTo>
                  <a:lnTo>
                    <a:pt x="11896494" y="951720"/>
                  </a:lnTo>
                  <a:lnTo>
                    <a:pt x="0" y="951720"/>
                  </a:lnTo>
                  <a:close/>
                </a:path>
              </a:pathLst>
            </a:custGeom>
            <a:blipFill>
              <a:blip r:embed="rId4">
                <a:alphaModFix amt="0"/>
              </a:blip>
              <a:stretch>
                <a:fillRect l="0" t="-193562" r="0" b="-193563"/>
              </a:stretch>
            </a:blipFill>
          </p:spPr>
        </p:sp>
        <p:sp>
          <p:nvSpPr>
            <p:cNvPr name="TextBox 11" id="11"/>
            <p:cNvSpPr txBox="true"/>
            <p:nvPr/>
          </p:nvSpPr>
          <p:spPr>
            <a:xfrm>
              <a:off x="0" y="0"/>
              <a:ext cx="11896496" cy="951725"/>
            </a:xfrm>
            <a:prstGeom prst="rect">
              <a:avLst/>
            </a:prstGeom>
          </p:spPr>
          <p:txBody>
            <a:bodyPr anchor="ctr" rtlCol="false" tIns="0" lIns="0" bIns="0" rIns="0"/>
            <a:lstStyle/>
            <a:p>
              <a:pPr algn="l">
                <a:lnSpc>
                  <a:spcPts val="5404"/>
                </a:lnSpc>
              </a:pPr>
              <a:r>
                <a:rPr lang="en-US" sz="4503" b="true">
                  <a:solidFill>
                    <a:srgbClr val="FFFFFF"/>
                  </a:solidFill>
                  <a:latin typeface="Aptos Bold"/>
                  <a:ea typeface="Aptos Bold"/>
                  <a:cs typeface="Aptos Bold"/>
                  <a:sym typeface="Aptos Bold"/>
                </a:rPr>
                <a:t>How Siwar Works</a:t>
              </a:r>
            </a:p>
          </p:txBody>
        </p:sp>
      </p:grpSp>
      <p:grpSp>
        <p:nvGrpSpPr>
          <p:cNvPr name="Group 12" id="12"/>
          <p:cNvGrpSpPr/>
          <p:nvPr/>
        </p:nvGrpSpPr>
        <p:grpSpPr>
          <a:xfrm rot="0">
            <a:off x="566995" y="1418044"/>
            <a:ext cx="636765" cy="60246"/>
            <a:chOff x="0" y="0"/>
            <a:chExt cx="849020" cy="80328"/>
          </a:xfrm>
        </p:grpSpPr>
        <p:sp>
          <p:nvSpPr>
            <p:cNvPr name="Freeform 13" id="13"/>
            <p:cNvSpPr/>
            <p:nvPr/>
          </p:nvSpPr>
          <p:spPr>
            <a:xfrm flipH="false" flipV="false" rot="0">
              <a:off x="0" y="0"/>
              <a:ext cx="848995" cy="80264"/>
            </a:xfrm>
            <a:custGeom>
              <a:avLst/>
              <a:gdLst/>
              <a:ahLst/>
              <a:cxnLst/>
              <a:rect r="r" b="b" t="t" l="l"/>
              <a:pathLst>
                <a:path h="80264" w="848995">
                  <a:moveTo>
                    <a:pt x="0" y="0"/>
                  </a:moveTo>
                  <a:lnTo>
                    <a:pt x="848995" y="0"/>
                  </a:lnTo>
                  <a:lnTo>
                    <a:pt x="848995" y="80264"/>
                  </a:lnTo>
                  <a:lnTo>
                    <a:pt x="0" y="80264"/>
                  </a:lnTo>
                  <a:close/>
                </a:path>
              </a:pathLst>
            </a:custGeom>
            <a:solidFill>
              <a:srgbClr val="FFFFFF"/>
            </a:solidFill>
            <a:ln w="19065" cap="sq">
              <a:solidFill>
                <a:srgbClr val="FFFFFF"/>
              </a:solidFill>
              <a:prstDash val="solid"/>
              <a:miter/>
            </a:ln>
          </p:spPr>
        </p:sp>
      </p:grpSp>
      <p:sp>
        <p:nvSpPr>
          <p:cNvPr name="TextBox 14" id="14"/>
          <p:cNvSpPr txBox="true"/>
          <p:nvPr/>
        </p:nvSpPr>
        <p:spPr>
          <a:xfrm rot="0">
            <a:off x="892873" y="1579207"/>
            <a:ext cx="7411164" cy="479165"/>
          </a:xfrm>
          <a:prstGeom prst="rect">
            <a:avLst/>
          </a:prstGeom>
        </p:spPr>
        <p:txBody>
          <a:bodyPr anchor="t" rtlCol="false" tIns="0" lIns="0" bIns="0" rIns="0">
            <a:spAutoFit/>
          </a:bodyPr>
          <a:lstStyle/>
          <a:p>
            <a:pPr algn="l">
              <a:lnSpc>
                <a:spcPts val="3062"/>
              </a:lnSpc>
            </a:pPr>
            <a:r>
              <a:rPr lang="en-US" sz="2551" b="true">
                <a:solidFill>
                  <a:srgbClr val="FFFFFF"/>
                </a:solidFill>
                <a:latin typeface="Aptos Bold"/>
                <a:ea typeface="Aptos Bold"/>
                <a:cs typeface="Aptos Bold"/>
                <a:sym typeface="Aptos Bold"/>
              </a:rPr>
              <a:t>From Awareness to Environmental Action</a:t>
            </a:r>
          </a:p>
        </p:txBody>
      </p:sp>
      <p:grpSp>
        <p:nvGrpSpPr>
          <p:cNvPr name="Group 15" id="15"/>
          <p:cNvGrpSpPr/>
          <p:nvPr/>
        </p:nvGrpSpPr>
        <p:grpSpPr>
          <a:xfrm rot="0">
            <a:off x="1157240" y="2735809"/>
            <a:ext cx="4617520" cy="4754785"/>
            <a:chOff x="0" y="0"/>
            <a:chExt cx="6156693" cy="6339713"/>
          </a:xfrm>
        </p:grpSpPr>
        <p:sp>
          <p:nvSpPr>
            <p:cNvPr name="Freeform 16" id="16"/>
            <p:cNvSpPr/>
            <p:nvPr/>
          </p:nvSpPr>
          <p:spPr>
            <a:xfrm flipH="false" flipV="false" rot="0">
              <a:off x="0" y="0"/>
              <a:ext cx="6156706" cy="6339713"/>
            </a:xfrm>
            <a:custGeom>
              <a:avLst/>
              <a:gdLst/>
              <a:ahLst/>
              <a:cxnLst/>
              <a:rect r="r" b="b" t="t" l="l"/>
              <a:pathLst>
                <a:path h="6339713" w="6156706">
                  <a:moveTo>
                    <a:pt x="0" y="147066"/>
                  </a:moveTo>
                  <a:cubicBezTo>
                    <a:pt x="0" y="65786"/>
                    <a:pt x="65786" y="0"/>
                    <a:pt x="147066" y="0"/>
                  </a:cubicBezTo>
                  <a:lnTo>
                    <a:pt x="6009640" y="0"/>
                  </a:lnTo>
                  <a:cubicBezTo>
                    <a:pt x="6090793" y="0"/>
                    <a:pt x="6156706" y="65786"/>
                    <a:pt x="6156706" y="147066"/>
                  </a:cubicBezTo>
                  <a:lnTo>
                    <a:pt x="6156706" y="6192647"/>
                  </a:lnTo>
                  <a:cubicBezTo>
                    <a:pt x="6156706" y="6273800"/>
                    <a:pt x="6090920" y="6339713"/>
                    <a:pt x="6009640" y="6339713"/>
                  </a:cubicBezTo>
                  <a:lnTo>
                    <a:pt x="147066" y="6339713"/>
                  </a:lnTo>
                  <a:cubicBezTo>
                    <a:pt x="65786" y="6339713"/>
                    <a:pt x="0" y="6273927"/>
                    <a:pt x="0" y="6192647"/>
                  </a:cubicBezTo>
                  <a:close/>
                </a:path>
              </a:pathLst>
            </a:custGeom>
            <a:solidFill>
              <a:srgbClr val="FFFFFF">
                <a:alpha val="93725"/>
              </a:srgbClr>
            </a:solidFill>
            <a:ln w="19065" cap="sq">
              <a:solidFill>
                <a:srgbClr val="FFFFFF"/>
              </a:solidFill>
              <a:prstDash val="solid"/>
              <a:miter/>
            </a:ln>
          </p:spPr>
        </p:sp>
      </p:grpSp>
      <p:grpSp>
        <p:nvGrpSpPr>
          <p:cNvPr name="Group 17" id="17"/>
          <p:cNvGrpSpPr/>
          <p:nvPr/>
        </p:nvGrpSpPr>
        <p:grpSpPr>
          <a:xfrm rot="0">
            <a:off x="1490872" y="3069450"/>
            <a:ext cx="1067638" cy="1067638"/>
            <a:chOff x="0" y="0"/>
            <a:chExt cx="1423518" cy="1423518"/>
          </a:xfrm>
        </p:grpSpPr>
        <p:sp>
          <p:nvSpPr>
            <p:cNvPr name="Freeform 18" id="18"/>
            <p:cNvSpPr/>
            <p:nvPr/>
          </p:nvSpPr>
          <p:spPr>
            <a:xfrm flipH="false" flipV="false" rot="0">
              <a:off x="0" y="0"/>
              <a:ext cx="1423416" cy="1423543"/>
            </a:xfrm>
            <a:custGeom>
              <a:avLst/>
              <a:gdLst/>
              <a:ahLst/>
              <a:cxnLst/>
              <a:rect r="r" b="b" t="t" l="l"/>
              <a:pathLst>
                <a:path h="1423543" w="1423416">
                  <a:moveTo>
                    <a:pt x="0" y="711708"/>
                  </a:moveTo>
                  <a:cubicBezTo>
                    <a:pt x="0" y="318643"/>
                    <a:pt x="318643" y="0"/>
                    <a:pt x="711708" y="0"/>
                  </a:cubicBezTo>
                  <a:cubicBezTo>
                    <a:pt x="1104773" y="0"/>
                    <a:pt x="1423416" y="318643"/>
                    <a:pt x="1423416" y="711708"/>
                  </a:cubicBezTo>
                  <a:cubicBezTo>
                    <a:pt x="1423416" y="1104773"/>
                    <a:pt x="1104900" y="1423543"/>
                    <a:pt x="711708" y="1423543"/>
                  </a:cubicBezTo>
                  <a:cubicBezTo>
                    <a:pt x="318516" y="1423543"/>
                    <a:pt x="0" y="1104900"/>
                    <a:pt x="0" y="711708"/>
                  </a:cubicBezTo>
                  <a:close/>
                </a:path>
              </a:pathLst>
            </a:custGeom>
            <a:solidFill>
              <a:srgbClr val="FFD943"/>
            </a:solidFill>
            <a:ln w="38130" cap="sq">
              <a:solidFill>
                <a:srgbClr val="FFFFFF"/>
              </a:solidFill>
              <a:prstDash val="solid"/>
              <a:miter/>
            </a:ln>
          </p:spPr>
        </p:sp>
      </p:grpSp>
      <p:sp>
        <p:nvSpPr>
          <p:cNvPr name="TextBox 19" id="19"/>
          <p:cNvSpPr txBox="true"/>
          <p:nvPr/>
        </p:nvSpPr>
        <p:spPr>
          <a:xfrm rot="0">
            <a:off x="1510579" y="3326702"/>
            <a:ext cx="1028233" cy="571500"/>
          </a:xfrm>
          <a:prstGeom prst="rect">
            <a:avLst/>
          </a:prstGeom>
        </p:spPr>
        <p:txBody>
          <a:bodyPr anchor="t" rtlCol="false" tIns="0" lIns="0" bIns="0" rIns="0">
            <a:spAutoFit/>
          </a:bodyPr>
          <a:lstStyle/>
          <a:p>
            <a:pPr algn="ctr">
              <a:lnSpc>
                <a:spcPts val="4561"/>
              </a:lnSpc>
            </a:pPr>
            <a:r>
              <a:rPr lang="en-US" sz="3801" b="true">
                <a:solidFill>
                  <a:srgbClr val="FFFFFF"/>
                </a:solidFill>
                <a:latin typeface="Aptos Bold"/>
                <a:ea typeface="Aptos Bold"/>
                <a:cs typeface="Aptos Bold"/>
                <a:sym typeface="Aptos Bold"/>
              </a:rPr>
              <a:t>01</a:t>
            </a:r>
          </a:p>
        </p:txBody>
      </p:sp>
      <p:sp>
        <p:nvSpPr>
          <p:cNvPr name="TextBox 20" id="20"/>
          <p:cNvSpPr txBox="true"/>
          <p:nvPr/>
        </p:nvSpPr>
        <p:spPr>
          <a:xfrm rot="0">
            <a:off x="2745981" y="3336226"/>
            <a:ext cx="2126371" cy="457150"/>
          </a:xfrm>
          <a:prstGeom prst="rect">
            <a:avLst/>
          </a:prstGeom>
        </p:spPr>
        <p:txBody>
          <a:bodyPr anchor="t" rtlCol="false" tIns="0" lIns="0" bIns="0" rIns="0">
            <a:spAutoFit/>
          </a:bodyPr>
          <a:lstStyle/>
          <a:p>
            <a:pPr algn="l">
              <a:lnSpc>
                <a:spcPts val="3625"/>
              </a:lnSpc>
            </a:pPr>
            <a:r>
              <a:rPr lang="en-US" sz="3021" b="true">
                <a:solidFill>
                  <a:srgbClr val="F36F3B"/>
                </a:solidFill>
                <a:latin typeface="Aptos Bold"/>
                <a:ea typeface="Aptos Bold"/>
                <a:cs typeface="Aptos Bold"/>
                <a:sym typeface="Aptos Bold"/>
              </a:rPr>
              <a:t>EDUCATE</a:t>
            </a:r>
          </a:p>
        </p:txBody>
      </p:sp>
      <p:sp>
        <p:nvSpPr>
          <p:cNvPr name="TextBox 21" id="21"/>
          <p:cNvSpPr txBox="true"/>
          <p:nvPr/>
        </p:nvSpPr>
        <p:spPr>
          <a:xfrm rot="0">
            <a:off x="1647844" y="4461824"/>
            <a:ext cx="3636312" cy="2800697"/>
          </a:xfrm>
          <a:prstGeom prst="rect">
            <a:avLst/>
          </a:prstGeom>
        </p:spPr>
        <p:txBody>
          <a:bodyPr anchor="t" rtlCol="false" tIns="0" lIns="0" bIns="0" rIns="0">
            <a:spAutoFit/>
          </a:bodyPr>
          <a:lstStyle/>
          <a:p>
            <a:pPr algn="ctr">
              <a:lnSpc>
                <a:spcPts val="3157"/>
              </a:lnSpc>
            </a:pPr>
            <a:r>
              <a:rPr lang="en-US" sz="2631">
                <a:solidFill>
                  <a:srgbClr val="5D5D5D"/>
                </a:solidFill>
                <a:latin typeface="Aptos"/>
                <a:ea typeface="Aptos"/>
                <a:cs typeface="Aptos"/>
                <a:sym typeface="Aptos"/>
              </a:rPr>
              <a:t>We simplify environmental and sustainability knowledge through accessible, science-based digital content designed for youth.</a:t>
            </a:r>
          </a:p>
        </p:txBody>
      </p:sp>
      <p:grpSp>
        <p:nvGrpSpPr>
          <p:cNvPr name="Group 22" id="22"/>
          <p:cNvGrpSpPr/>
          <p:nvPr/>
        </p:nvGrpSpPr>
        <p:grpSpPr>
          <a:xfrm rot="5400000">
            <a:off x="6071406" y="4726191"/>
            <a:ext cx="499501" cy="499501"/>
            <a:chOff x="0" y="0"/>
            <a:chExt cx="666001" cy="666001"/>
          </a:xfrm>
        </p:grpSpPr>
        <p:sp>
          <p:nvSpPr>
            <p:cNvPr name="Freeform 23" id="23"/>
            <p:cNvSpPr/>
            <p:nvPr/>
          </p:nvSpPr>
          <p:spPr>
            <a:xfrm flipH="false" flipV="false" rot="0">
              <a:off x="0" y="0"/>
              <a:ext cx="665988" cy="665988"/>
            </a:xfrm>
            <a:custGeom>
              <a:avLst/>
              <a:gdLst/>
              <a:ahLst/>
              <a:cxnLst/>
              <a:rect r="r" b="b" t="t" l="l"/>
              <a:pathLst>
                <a:path h="665988" w="665988">
                  <a:moveTo>
                    <a:pt x="0" y="665988"/>
                  </a:moveTo>
                  <a:lnTo>
                    <a:pt x="332994" y="0"/>
                  </a:lnTo>
                  <a:lnTo>
                    <a:pt x="665988" y="665988"/>
                  </a:lnTo>
                  <a:close/>
                </a:path>
              </a:pathLst>
            </a:custGeom>
            <a:solidFill>
              <a:srgbClr val="FFFFFF"/>
            </a:solidFill>
            <a:ln w="19065" cap="sq">
              <a:solidFill>
                <a:srgbClr val="FFFFFF"/>
              </a:solidFill>
              <a:prstDash val="solid"/>
              <a:miter/>
            </a:ln>
          </p:spPr>
        </p:sp>
      </p:grpSp>
      <p:grpSp>
        <p:nvGrpSpPr>
          <p:cNvPr name="Group 24" id="24"/>
          <p:cNvGrpSpPr/>
          <p:nvPr/>
        </p:nvGrpSpPr>
        <p:grpSpPr>
          <a:xfrm rot="0">
            <a:off x="6785200" y="2735809"/>
            <a:ext cx="4617520" cy="4754785"/>
            <a:chOff x="0" y="0"/>
            <a:chExt cx="6156693" cy="6339713"/>
          </a:xfrm>
        </p:grpSpPr>
        <p:sp>
          <p:nvSpPr>
            <p:cNvPr name="Freeform 25" id="25"/>
            <p:cNvSpPr/>
            <p:nvPr/>
          </p:nvSpPr>
          <p:spPr>
            <a:xfrm flipH="false" flipV="false" rot="0">
              <a:off x="0" y="0"/>
              <a:ext cx="6156706" cy="6339713"/>
            </a:xfrm>
            <a:custGeom>
              <a:avLst/>
              <a:gdLst/>
              <a:ahLst/>
              <a:cxnLst/>
              <a:rect r="r" b="b" t="t" l="l"/>
              <a:pathLst>
                <a:path h="6339713" w="6156706">
                  <a:moveTo>
                    <a:pt x="0" y="147066"/>
                  </a:moveTo>
                  <a:cubicBezTo>
                    <a:pt x="0" y="65786"/>
                    <a:pt x="65786" y="0"/>
                    <a:pt x="147066" y="0"/>
                  </a:cubicBezTo>
                  <a:lnTo>
                    <a:pt x="6009640" y="0"/>
                  </a:lnTo>
                  <a:cubicBezTo>
                    <a:pt x="6090793" y="0"/>
                    <a:pt x="6156706" y="65786"/>
                    <a:pt x="6156706" y="147066"/>
                  </a:cubicBezTo>
                  <a:lnTo>
                    <a:pt x="6156706" y="6192647"/>
                  </a:lnTo>
                  <a:cubicBezTo>
                    <a:pt x="6156706" y="6273800"/>
                    <a:pt x="6090920" y="6339713"/>
                    <a:pt x="6009640" y="6339713"/>
                  </a:cubicBezTo>
                  <a:lnTo>
                    <a:pt x="147066" y="6339713"/>
                  </a:lnTo>
                  <a:cubicBezTo>
                    <a:pt x="65786" y="6339713"/>
                    <a:pt x="0" y="6273927"/>
                    <a:pt x="0" y="6192647"/>
                  </a:cubicBezTo>
                  <a:close/>
                </a:path>
              </a:pathLst>
            </a:custGeom>
            <a:solidFill>
              <a:srgbClr val="FFFFFF">
                <a:alpha val="93725"/>
              </a:srgbClr>
            </a:solidFill>
            <a:ln w="19065" cap="sq">
              <a:solidFill>
                <a:srgbClr val="FFFFFF"/>
              </a:solidFill>
              <a:prstDash val="solid"/>
              <a:miter/>
            </a:ln>
          </p:spPr>
        </p:sp>
      </p:grpSp>
      <p:grpSp>
        <p:nvGrpSpPr>
          <p:cNvPr name="Group 26" id="26"/>
          <p:cNvGrpSpPr/>
          <p:nvPr/>
        </p:nvGrpSpPr>
        <p:grpSpPr>
          <a:xfrm rot="0">
            <a:off x="7118833" y="3069450"/>
            <a:ext cx="1067638" cy="1067638"/>
            <a:chOff x="0" y="0"/>
            <a:chExt cx="1423518" cy="1423518"/>
          </a:xfrm>
        </p:grpSpPr>
        <p:sp>
          <p:nvSpPr>
            <p:cNvPr name="Freeform 27" id="27"/>
            <p:cNvSpPr/>
            <p:nvPr/>
          </p:nvSpPr>
          <p:spPr>
            <a:xfrm flipH="false" flipV="false" rot="0">
              <a:off x="0" y="0"/>
              <a:ext cx="1423416" cy="1423543"/>
            </a:xfrm>
            <a:custGeom>
              <a:avLst/>
              <a:gdLst/>
              <a:ahLst/>
              <a:cxnLst/>
              <a:rect r="r" b="b" t="t" l="l"/>
              <a:pathLst>
                <a:path h="1423543" w="1423416">
                  <a:moveTo>
                    <a:pt x="0" y="711708"/>
                  </a:moveTo>
                  <a:cubicBezTo>
                    <a:pt x="0" y="318643"/>
                    <a:pt x="318643" y="0"/>
                    <a:pt x="711708" y="0"/>
                  </a:cubicBezTo>
                  <a:cubicBezTo>
                    <a:pt x="1104773" y="0"/>
                    <a:pt x="1423416" y="318643"/>
                    <a:pt x="1423416" y="711708"/>
                  </a:cubicBezTo>
                  <a:cubicBezTo>
                    <a:pt x="1423416" y="1104773"/>
                    <a:pt x="1104900" y="1423543"/>
                    <a:pt x="711708" y="1423543"/>
                  </a:cubicBezTo>
                  <a:cubicBezTo>
                    <a:pt x="318516" y="1423543"/>
                    <a:pt x="0" y="1104900"/>
                    <a:pt x="0" y="711708"/>
                  </a:cubicBezTo>
                  <a:close/>
                </a:path>
              </a:pathLst>
            </a:custGeom>
            <a:solidFill>
              <a:srgbClr val="F36F3B"/>
            </a:solidFill>
            <a:ln w="38130" cap="sq">
              <a:solidFill>
                <a:srgbClr val="FFFFFF"/>
              </a:solidFill>
              <a:prstDash val="solid"/>
              <a:miter/>
            </a:ln>
          </p:spPr>
        </p:sp>
      </p:grpSp>
      <p:sp>
        <p:nvSpPr>
          <p:cNvPr name="TextBox 28" id="28"/>
          <p:cNvSpPr txBox="true"/>
          <p:nvPr/>
        </p:nvSpPr>
        <p:spPr>
          <a:xfrm rot="0">
            <a:off x="7138530" y="3326702"/>
            <a:ext cx="1028233" cy="571500"/>
          </a:xfrm>
          <a:prstGeom prst="rect">
            <a:avLst/>
          </a:prstGeom>
        </p:spPr>
        <p:txBody>
          <a:bodyPr anchor="t" rtlCol="false" tIns="0" lIns="0" bIns="0" rIns="0">
            <a:spAutoFit/>
          </a:bodyPr>
          <a:lstStyle/>
          <a:p>
            <a:pPr algn="ctr">
              <a:lnSpc>
                <a:spcPts val="4561"/>
              </a:lnSpc>
            </a:pPr>
            <a:r>
              <a:rPr lang="en-US" sz="3801" b="true">
                <a:solidFill>
                  <a:srgbClr val="FFFFFF"/>
                </a:solidFill>
                <a:latin typeface="Aptos Bold"/>
                <a:ea typeface="Aptos Bold"/>
                <a:cs typeface="Aptos Bold"/>
                <a:sym typeface="Aptos Bold"/>
              </a:rPr>
              <a:t>02</a:t>
            </a:r>
          </a:p>
        </p:txBody>
      </p:sp>
      <p:sp>
        <p:nvSpPr>
          <p:cNvPr name="TextBox 29" id="29"/>
          <p:cNvSpPr txBox="true"/>
          <p:nvPr/>
        </p:nvSpPr>
        <p:spPr>
          <a:xfrm rot="0">
            <a:off x="8373932" y="3336226"/>
            <a:ext cx="2126371" cy="457150"/>
          </a:xfrm>
          <a:prstGeom prst="rect">
            <a:avLst/>
          </a:prstGeom>
        </p:spPr>
        <p:txBody>
          <a:bodyPr anchor="t" rtlCol="false" tIns="0" lIns="0" bIns="0" rIns="0">
            <a:spAutoFit/>
          </a:bodyPr>
          <a:lstStyle/>
          <a:p>
            <a:pPr algn="l">
              <a:lnSpc>
                <a:spcPts val="3625"/>
              </a:lnSpc>
            </a:pPr>
            <a:r>
              <a:rPr lang="en-US" sz="3021" b="true">
                <a:solidFill>
                  <a:srgbClr val="F36F3B"/>
                </a:solidFill>
                <a:latin typeface="Aptos Bold"/>
                <a:ea typeface="Aptos Bold"/>
                <a:cs typeface="Aptos Bold"/>
                <a:sym typeface="Aptos Bold"/>
              </a:rPr>
              <a:t>ENGAGE</a:t>
            </a:r>
          </a:p>
        </p:txBody>
      </p:sp>
      <p:sp>
        <p:nvSpPr>
          <p:cNvPr name="TextBox 30" id="30"/>
          <p:cNvSpPr txBox="true"/>
          <p:nvPr/>
        </p:nvSpPr>
        <p:spPr>
          <a:xfrm rot="0">
            <a:off x="7275795" y="4461824"/>
            <a:ext cx="3636312" cy="2400598"/>
          </a:xfrm>
          <a:prstGeom prst="rect">
            <a:avLst/>
          </a:prstGeom>
        </p:spPr>
        <p:txBody>
          <a:bodyPr anchor="t" rtlCol="false" tIns="0" lIns="0" bIns="0" rIns="0">
            <a:spAutoFit/>
          </a:bodyPr>
          <a:lstStyle/>
          <a:p>
            <a:pPr algn="ctr">
              <a:lnSpc>
                <a:spcPts val="3157"/>
              </a:lnSpc>
            </a:pPr>
            <a:r>
              <a:rPr lang="en-US" sz="2631">
                <a:solidFill>
                  <a:srgbClr val="5D5D5D"/>
                </a:solidFill>
                <a:latin typeface="Aptos"/>
                <a:ea typeface="Aptos"/>
                <a:cs typeface="Aptos"/>
                <a:sym typeface="Aptos"/>
              </a:rPr>
              <a:t>We activate young people through digital communities, interactive challenges, awareness campaigns, and volunteer-led initiatives.</a:t>
            </a:r>
          </a:p>
        </p:txBody>
      </p:sp>
      <p:grpSp>
        <p:nvGrpSpPr>
          <p:cNvPr name="Group 31" id="31"/>
          <p:cNvGrpSpPr/>
          <p:nvPr/>
        </p:nvGrpSpPr>
        <p:grpSpPr>
          <a:xfrm rot="5400000">
            <a:off x="11699367" y="4726191"/>
            <a:ext cx="499501" cy="499501"/>
            <a:chOff x="0" y="0"/>
            <a:chExt cx="666001" cy="666001"/>
          </a:xfrm>
        </p:grpSpPr>
        <p:sp>
          <p:nvSpPr>
            <p:cNvPr name="Freeform 32" id="32"/>
            <p:cNvSpPr/>
            <p:nvPr/>
          </p:nvSpPr>
          <p:spPr>
            <a:xfrm flipH="false" flipV="false" rot="0">
              <a:off x="0" y="0"/>
              <a:ext cx="665988" cy="665988"/>
            </a:xfrm>
            <a:custGeom>
              <a:avLst/>
              <a:gdLst/>
              <a:ahLst/>
              <a:cxnLst/>
              <a:rect r="r" b="b" t="t" l="l"/>
              <a:pathLst>
                <a:path h="665988" w="665988">
                  <a:moveTo>
                    <a:pt x="0" y="665988"/>
                  </a:moveTo>
                  <a:lnTo>
                    <a:pt x="332994" y="0"/>
                  </a:lnTo>
                  <a:lnTo>
                    <a:pt x="665988" y="665988"/>
                  </a:lnTo>
                  <a:close/>
                </a:path>
              </a:pathLst>
            </a:custGeom>
            <a:solidFill>
              <a:srgbClr val="FFFFFF"/>
            </a:solidFill>
            <a:ln w="19065" cap="sq">
              <a:solidFill>
                <a:srgbClr val="FFFFFF"/>
              </a:solidFill>
              <a:prstDash val="solid"/>
              <a:miter/>
            </a:ln>
          </p:spPr>
        </p:sp>
      </p:grpSp>
      <p:grpSp>
        <p:nvGrpSpPr>
          <p:cNvPr name="Group 33" id="33"/>
          <p:cNvGrpSpPr/>
          <p:nvPr/>
        </p:nvGrpSpPr>
        <p:grpSpPr>
          <a:xfrm rot="0">
            <a:off x="12413151" y="2735809"/>
            <a:ext cx="4617520" cy="4754785"/>
            <a:chOff x="0" y="0"/>
            <a:chExt cx="6156693" cy="6339713"/>
          </a:xfrm>
        </p:grpSpPr>
        <p:sp>
          <p:nvSpPr>
            <p:cNvPr name="Freeform 34" id="34"/>
            <p:cNvSpPr/>
            <p:nvPr/>
          </p:nvSpPr>
          <p:spPr>
            <a:xfrm flipH="false" flipV="false" rot="0">
              <a:off x="0" y="0"/>
              <a:ext cx="6156706" cy="6339713"/>
            </a:xfrm>
            <a:custGeom>
              <a:avLst/>
              <a:gdLst/>
              <a:ahLst/>
              <a:cxnLst/>
              <a:rect r="r" b="b" t="t" l="l"/>
              <a:pathLst>
                <a:path h="6339713" w="6156706">
                  <a:moveTo>
                    <a:pt x="0" y="147066"/>
                  </a:moveTo>
                  <a:cubicBezTo>
                    <a:pt x="0" y="65786"/>
                    <a:pt x="65786" y="0"/>
                    <a:pt x="147066" y="0"/>
                  </a:cubicBezTo>
                  <a:lnTo>
                    <a:pt x="6009640" y="0"/>
                  </a:lnTo>
                  <a:cubicBezTo>
                    <a:pt x="6090793" y="0"/>
                    <a:pt x="6156706" y="65786"/>
                    <a:pt x="6156706" y="147066"/>
                  </a:cubicBezTo>
                  <a:lnTo>
                    <a:pt x="6156706" y="6192647"/>
                  </a:lnTo>
                  <a:cubicBezTo>
                    <a:pt x="6156706" y="6273800"/>
                    <a:pt x="6090920" y="6339713"/>
                    <a:pt x="6009640" y="6339713"/>
                  </a:cubicBezTo>
                  <a:lnTo>
                    <a:pt x="147066" y="6339713"/>
                  </a:lnTo>
                  <a:cubicBezTo>
                    <a:pt x="65786" y="6339713"/>
                    <a:pt x="0" y="6273927"/>
                    <a:pt x="0" y="6192647"/>
                  </a:cubicBezTo>
                  <a:close/>
                </a:path>
              </a:pathLst>
            </a:custGeom>
            <a:solidFill>
              <a:srgbClr val="FFFFFF">
                <a:alpha val="93725"/>
              </a:srgbClr>
            </a:solidFill>
            <a:ln w="19065" cap="sq">
              <a:solidFill>
                <a:srgbClr val="FFFFFF"/>
              </a:solidFill>
              <a:prstDash val="solid"/>
              <a:miter/>
            </a:ln>
          </p:spPr>
        </p:sp>
      </p:grpSp>
      <p:grpSp>
        <p:nvGrpSpPr>
          <p:cNvPr name="Group 35" id="35"/>
          <p:cNvGrpSpPr/>
          <p:nvPr/>
        </p:nvGrpSpPr>
        <p:grpSpPr>
          <a:xfrm rot="0">
            <a:off x="12746793" y="3069450"/>
            <a:ext cx="1067638" cy="1067638"/>
            <a:chOff x="0" y="0"/>
            <a:chExt cx="1423518" cy="1423518"/>
          </a:xfrm>
        </p:grpSpPr>
        <p:sp>
          <p:nvSpPr>
            <p:cNvPr name="Freeform 36" id="36"/>
            <p:cNvSpPr/>
            <p:nvPr/>
          </p:nvSpPr>
          <p:spPr>
            <a:xfrm flipH="false" flipV="false" rot="0">
              <a:off x="0" y="0"/>
              <a:ext cx="1423416" cy="1423543"/>
            </a:xfrm>
            <a:custGeom>
              <a:avLst/>
              <a:gdLst/>
              <a:ahLst/>
              <a:cxnLst/>
              <a:rect r="r" b="b" t="t" l="l"/>
              <a:pathLst>
                <a:path h="1423543" w="1423416">
                  <a:moveTo>
                    <a:pt x="0" y="711708"/>
                  </a:moveTo>
                  <a:cubicBezTo>
                    <a:pt x="0" y="318643"/>
                    <a:pt x="318643" y="0"/>
                    <a:pt x="711708" y="0"/>
                  </a:cubicBezTo>
                  <a:cubicBezTo>
                    <a:pt x="1104773" y="0"/>
                    <a:pt x="1423416" y="318643"/>
                    <a:pt x="1423416" y="711708"/>
                  </a:cubicBezTo>
                  <a:cubicBezTo>
                    <a:pt x="1423416" y="1104773"/>
                    <a:pt x="1104900" y="1423543"/>
                    <a:pt x="711708" y="1423543"/>
                  </a:cubicBezTo>
                  <a:cubicBezTo>
                    <a:pt x="318516" y="1423543"/>
                    <a:pt x="0" y="1104900"/>
                    <a:pt x="0" y="711708"/>
                  </a:cubicBezTo>
                  <a:close/>
                </a:path>
              </a:pathLst>
            </a:custGeom>
            <a:solidFill>
              <a:srgbClr val="416B4A"/>
            </a:solidFill>
            <a:ln w="38130" cap="sq">
              <a:solidFill>
                <a:srgbClr val="FFFFFF"/>
              </a:solidFill>
              <a:prstDash val="solid"/>
              <a:miter/>
            </a:ln>
          </p:spPr>
        </p:sp>
      </p:grpSp>
      <p:sp>
        <p:nvSpPr>
          <p:cNvPr name="TextBox 37" id="37"/>
          <p:cNvSpPr txBox="true"/>
          <p:nvPr/>
        </p:nvSpPr>
        <p:spPr>
          <a:xfrm rot="0">
            <a:off x="12766491" y="3326702"/>
            <a:ext cx="1028233" cy="571500"/>
          </a:xfrm>
          <a:prstGeom prst="rect">
            <a:avLst/>
          </a:prstGeom>
        </p:spPr>
        <p:txBody>
          <a:bodyPr anchor="t" rtlCol="false" tIns="0" lIns="0" bIns="0" rIns="0">
            <a:spAutoFit/>
          </a:bodyPr>
          <a:lstStyle/>
          <a:p>
            <a:pPr algn="ctr">
              <a:lnSpc>
                <a:spcPts val="4561"/>
              </a:lnSpc>
            </a:pPr>
            <a:r>
              <a:rPr lang="en-US" sz="3801" b="true">
                <a:solidFill>
                  <a:srgbClr val="FFFFFF"/>
                </a:solidFill>
                <a:latin typeface="Aptos Bold"/>
                <a:ea typeface="Aptos Bold"/>
                <a:cs typeface="Aptos Bold"/>
                <a:sym typeface="Aptos Bold"/>
              </a:rPr>
              <a:t>03</a:t>
            </a:r>
          </a:p>
        </p:txBody>
      </p:sp>
      <p:sp>
        <p:nvSpPr>
          <p:cNvPr name="TextBox 38" id="38"/>
          <p:cNvSpPr txBox="true"/>
          <p:nvPr/>
        </p:nvSpPr>
        <p:spPr>
          <a:xfrm rot="0">
            <a:off x="14001893" y="3336226"/>
            <a:ext cx="2126371" cy="457150"/>
          </a:xfrm>
          <a:prstGeom prst="rect">
            <a:avLst/>
          </a:prstGeom>
        </p:spPr>
        <p:txBody>
          <a:bodyPr anchor="t" rtlCol="false" tIns="0" lIns="0" bIns="0" rIns="0">
            <a:spAutoFit/>
          </a:bodyPr>
          <a:lstStyle/>
          <a:p>
            <a:pPr algn="l">
              <a:lnSpc>
                <a:spcPts val="3625"/>
              </a:lnSpc>
            </a:pPr>
            <a:r>
              <a:rPr lang="en-US" sz="3021" b="true">
                <a:solidFill>
                  <a:srgbClr val="F36F3B"/>
                </a:solidFill>
                <a:latin typeface="Aptos Bold"/>
                <a:ea typeface="Aptos Bold"/>
                <a:cs typeface="Aptos Bold"/>
                <a:sym typeface="Aptos Bold"/>
              </a:rPr>
              <a:t>EMPOWER</a:t>
            </a:r>
          </a:p>
        </p:txBody>
      </p:sp>
      <p:sp>
        <p:nvSpPr>
          <p:cNvPr name="TextBox 39" id="39"/>
          <p:cNvSpPr txBox="true"/>
          <p:nvPr/>
        </p:nvSpPr>
        <p:spPr>
          <a:xfrm rot="0">
            <a:off x="12903756" y="4461824"/>
            <a:ext cx="3636312" cy="2800697"/>
          </a:xfrm>
          <a:prstGeom prst="rect">
            <a:avLst/>
          </a:prstGeom>
        </p:spPr>
        <p:txBody>
          <a:bodyPr anchor="t" rtlCol="false" tIns="0" lIns="0" bIns="0" rIns="0">
            <a:spAutoFit/>
          </a:bodyPr>
          <a:lstStyle/>
          <a:p>
            <a:pPr algn="ctr">
              <a:lnSpc>
                <a:spcPts val="3157"/>
              </a:lnSpc>
            </a:pPr>
            <a:r>
              <a:rPr lang="en-US" sz="2631">
                <a:solidFill>
                  <a:srgbClr val="5D5D5D"/>
                </a:solidFill>
                <a:latin typeface="Aptos"/>
                <a:ea typeface="Aptos"/>
                <a:cs typeface="Aptos"/>
                <a:sym typeface="Aptos"/>
              </a:rPr>
              <a:t>We encourage youth to transform knowledge into sustainable behaviors, environmental initiatives, and positive community impact.</a:t>
            </a:r>
          </a:p>
        </p:txBody>
      </p:sp>
      <p:grpSp>
        <p:nvGrpSpPr>
          <p:cNvPr name="Group 40" id="40"/>
          <p:cNvGrpSpPr/>
          <p:nvPr/>
        </p:nvGrpSpPr>
        <p:grpSpPr>
          <a:xfrm rot="0">
            <a:off x="4420010" y="8538020"/>
            <a:ext cx="9471441" cy="617703"/>
            <a:chOff x="0" y="0"/>
            <a:chExt cx="12628588" cy="823603"/>
          </a:xfrm>
        </p:grpSpPr>
        <p:sp>
          <p:nvSpPr>
            <p:cNvPr name="Freeform 41" id="41"/>
            <p:cNvSpPr/>
            <p:nvPr/>
          </p:nvSpPr>
          <p:spPr>
            <a:xfrm flipH="false" flipV="false" rot="0">
              <a:off x="0" y="0"/>
              <a:ext cx="12628626" cy="823591"/>
            </a:xfrm>
            <a:custGeom>
              <a:avLst/>
              <a:gdLst/>
              <a:ahLst/>
              <a:cxnLst/>
              <a:rect r="r" b="b" t="t" l="l"/>
              <a:pathLst>
                <a:path h="823591" w="12628626">
                  <a:moveTo>
                    <a:pt x="0" y="0"/>
                  </a:moveTo>
                  <a:lnTo>
                    <a:pt x="12628626" y="0"/>
                  </a:lnTo>
                  <a:lnTo>
                    <a:pt x="12628626" y="823591"/>
                  </a:lnTo>
                  <a:lnTo>
                    <a:pt x="0" y="823591"/>
                  </a:lnTo>
                  <a:close/>
                </a:path>
              </a:pathLst>
            </a:custGeom>
            <a:solidFill>
              <a:srgbClr val="416B4A"/>
            </a:solidFill>
            <a:ln cap="sq">
              <a:noFill/>
              <a:prstDash val="solid"/>
              <a:miter/>
            </a:ln>
          </p:spPr>
        </p:sp>
        <p:sp>
          <p:nvSpPr>
            <p:cNvPr name="TextBox 42" id="42"/>
            <p:cNvSpPr txBox="true"/>
            <p:nvPr/>
          </p:nvSpPr>
          <p:spPr>
            <a:xfrm>
              <a:off x="0" y="0"/>
              <a:ext cx="12628588" cy="823603"/>
            </a:xfrm>
            <a:prstGeom prst="rect">
              <a:avLst/>
            </a:prstGeom>
          </p:spPr>
          <p:txBody>
            <a:bodyPr anchor="ctr" rtlCol="false" tIns="50800" lIns="50800" bIns="50800" rIns="50800"/>
            <a:lstStyle/>
            <a:p>
              <a:pPr algn="ctr">
                <a:lnSpc>
                  <a:spcPts val="3241"/>
                </a:lnSpc>
              </a:pPr>
              <a:r>
                <a:rPr lang="en-US" sz="2701" b="true">
                  <a:solidFill>
                    <a:srgbClr val="FFFFFF"/>
                  </a:solidFill>
                  <a:latin typeface="Aptos Bold"/>
                  <a:ea typeface="Aptos Bold"/>
                  <a:cs typeface="Aptos Bold"/>
                  <a:sym typeface="Aptos Bold"/>
                </a:rPr>
                <a:t>Knowledge → Engagement → Action → Sustainable Impact</a:t>
              </a:r>
            </a:p>
          </p:txBody>
        </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36F3B"/>
        </a:solidFill>
      </p:bgPr>
    </p:bg>
    <p:spTree>
      <p:nvGrpSpPr>
        <p:cNvPr id="1" name=""/>
        <p:cNvGrpSpPr/>
        <p:nvPr/>
      </p:nvGrpSpPr>
      <p:grpSpPr>
        <a:xfrm>
          <a:off x="0" y="0"/>
          <a:ext cx="0" cy="0"/>
          <a:chOff x="0" y="0"/>
          <a:chExt cx="0" cy="0"/>
        </a:xfrm>
      </p:grpSpPr>
      <p:grpSp>
        <p:nvGrpSpPr>
          <p:cNvPr name="Group 2" id="2"/>
          <p:cNvGrpSpPr/>
          <p:nvPr/>
        </p:nvGrpSpPr>
        <p:grpSpPr>
          <a:xfrm rot="0">
            <a:off x="-9535" y="-9535"/>
            <a:ext cx="18320909" cy="10314108"/>
            <a:chOff x="0" y="0"/>
            <a:chExt cx="24427878" cy="13752144"/>
          </a:xfrm>
        </p:grpSpPr>
        <p:sp>
          <p:nvSpPr>
            <p:cNvPr name="Freeform 3" id="3"/>
            <p:cNvSpPr/>
            <p:nvPr/>
          </p:nvSpPr>
          <p:spPr>
            <a:xfrm flipH="false" flipV="false" rot="0">
              <a:off x="0" y="0"/>
              <a:ext cx="24427814" cy="13752195"/>
            </a:xfrm>
            <a:custGeom>
              <a:avLst/>
              <a:gdLst/>
              <a:ahLst/>
              <a:cxnLst/>
              <a:rect r="r" b="b" t="t" l="l"/>
              <a:pathLst>
                <a:path h="13752195" w="24427814">
                  <a:moveTo>
                    <a:pt x="0" y="0"/>
                  </a:moveTo>
                  <a:lnTo>
                    <a:pt x="24427814" y="0"/>
                  </a:lnTo>
                  <a:lnTo>
                    <a:pt x="24427814" y="13752195"/>
                  </a:lnTo>
                  <a:lnTo>
                    <a:pt x="0" y="13752195"/>
                  </a:lnTo>
                  <a:close/>
                </a:path>
              </a:pathLst>
            </a:custGeom>
            <a:solidFill>
              <a:srgbClr val="FFFFFF"/>
            </a:solidFill>
            <a:ln w="19065" cap="sq">
              <a:solidFill>
                <a:srgbClr val="FFFFFF"/>
              </a:solidFill>
              <a:prstDash val="solid"/>
              <a:miter/>
            </a:ln>
          </p:spPr>
        </p:sp>
      </p:grpSp>
      <p:grpSp>
        <p:nvGrpSpPr>
          <p:cNvPr name="Group 4" id="4"/>
          <p:cNvGrpSpPr/>
          <p:nvPr/>
        </p:nvGrpSpPr>
        <p:grpSpPr>
          <a:xfrm rot="0">
            <a:off x="-9535" y="-9535"/>
            <a:ext cx="266148" cy="10314108"/>
            <a:chOff x="0" y="0"/>
            <a:chExt cx="354863" cy="13752144"/>
          </a:xfrm>
        </p:grpSpPr>
        <p:sp>
          <p:nvSpPr>
            <p:cNvPr name="Freeform 5" id="5"/>
            <p:cNvSpPr/>
            <p:nvPr/>
          </p:nvSpPr>
          <p:spPr>
            <a:xfrm flipH="false" flipV="false" rot="0">
              <a:off x="0" y="0"/>
              <a:ext cx="354838" cy="13752195"/>
            </a:xfrm>
            <a:custGeom>
              <a:avLst/>
              <a:gdLst/>
              <a:ahLst/>
              <a:cxnLst/>
              <a:rect r="r" b="b" t="t" l="l"/>
              <a:pathLst>
                <a:path h="13752195" w="354838">
                  <a:moveTo>
                    <a:pt x="0" y="0"/>
                  </a:moveTo>
                  <a:lnTo>
                    <a:pt x="354838" y="0"/>
                  </a:lnTo>
                  <a:lnTo>
                    <a:pt x="354838" y="13752195"/>
                  </a:lnTo>
                  <a:lnTo>
                    <a:pt x="0" y="13752195"/>
                  </a:lnTo>
                  <a:close/>
                </a:path>
              </a:pathLst>
            </a:custGeom>
            <a:solidFill>
              <a:srgbClr val="F36F3B"/>
            </a:solidFill>
            <a:ln w="19065" cap="sq">
              <a:solidFill>
                <a:srgbClr val="F36F3B"/>
              </a:solidFill>
              <a:prstDash val="solid"/>
              <a:miter/>
            </a:ln>
          </p:spPr>
        </p:sp>
      </p:grpSp>
      <p:grpSp>
        <p:nvGrpSpPr>
          <p:cNvPr name="Group 6" id="6"/>
          <p:cNvGrpSpPr/>
          <p:nvPr/>
        </p:nvGrpSpPr>
        <p:grpSpPr>
          <a:xfrm rot="0">
            <a:off x="237544" y="-9535"/>
            <a:ext cx="128883" cy="10314108"/>
            <a:chOff x="0" y="0"/>
            <a:chExt cx="171844" cy="13752144"/>
          </a:xfrm>
        </p:grpSpPr>
        <p:sp>
          <p:nvSpPr>
            <p:cNvPr name="Freeform 7" id="7"/>
            <p:cNvSpPr/>
            <p:nvPr/>
          </p:nvSpPr>
          <p:spPr>
            <a:xfrm flipH="false" flipV="false" rot="0">
              <a:off x="0" y="0"/>
              <a:ext cx="171831" cy="13752195"/>
            </a:xfrm>
            <a:custGeom>
              <a:avLst/>
              <a:gdLst/>
              <a:ahLst/>
              <a:cxnLst/>
              <a:rect r="r" b="b" t="t" l="l"/>
              <a:pathLst>
                <a:path h="13752195" w="171831">
                  <a:moveTo>
                    <a:pt x="0" y="0"/>
                  </a:moveTo>
                  <a:lnTo>
                    <a:pt x="171831" y="0"/>
                  </a:lnTo>
                  <a:lnTo>
                    <a:pt x="171831" y="13752195"/>
                  </a:lnTo>
                  <a:lnTo>
                    <a:pt x="0" y="13752195"/>
                  </a:lnTo>
                  <a:close/>
                </a:path>
              </a:pathLst>
            </a:custGeom>
            <a:solidFill>
              <a:srgbClr val="FFD943"/>
            </a:solidFill>
            <a:ln w="19065" cap="sq">
              <a:solidFill>
                <a:srgbClr val="FFD943"/>
              </a:solidFill>
              <a:prstDash val="solid"/>
              <a:miter/>
            </a:ln>
          </p:spPr>
        </p:sp>
      </p:grpSp>
      <p:grpSp>
        <p:nvGrpSpPr>
          <p:cNvPr name="Group 8" id="8"/>
          <p:cNvGrpSpPr/>
          <p:nvPr/>
        </p:nvGrpSpPr>
        <p:grpSpPr>
          <a:xfrm rot="0">
            <a:off x="16019088" y="301990"/>
            <a:ext cx="1441304" cy="713794"/>
            <a:chOff x="0" y="0"/>
            <a:chExt cx="1921739" cy="951725"/>
          </a:xfrm>
        </p:grpSpPr>
        <p:sp>
          <p:nvSpPr>
            <p:cNvPr name="Freeform 9" id="9" descr="/mnt/data/ppt_media/image1.png"/>
            <p:cNvSpPr/>
            <p:nvPr/>
          </p:nvSpPr>
          <p:spPr>
            <a:xfrm flipH="false" flipV="false" rot="0">
              <a:off x="0" y="0"/>
              <a:ext cx="1921764" cy="951738"/>
            </a:xfrm>
            <a:custGeom>
              <a:avLst/>
              <a:gdLst/>
              <a:ahLst/>
              <a:cxnLst/>
              <a:rect r="r" b="b" t="t" l="l"/>
              <a:pathLst>
                <a:path h="951738" w="1921764">
                  <a:moveTo>
                    <a:pt x="0" y="0"/>
                  </a:moveTo>
                  <a:lnTo>
                    <a:pt x="1921764" y="0"/>
                  </a:lnTo>
                  <a:lnTo>
                    <a:pt x="1921764" y="951738"/>
                  </a:lnTo>
                  <a:lnTo>
                    <a:pt x="0" y="951738"/>
                  </a:lnTo>
                  <a:lnTo>
                    <a:pt x="0" y="0"/>
                  </a:lnTo>
                  <a:close/>
                </a:path>
              </a:pathLst>
            </a:custGeom>
            <a:blipFill>
              <a:blip r:embed="rId3"/>
              <a:stretch>
                <a:fillRect l="0" t="-372" r="1" b="-369"/>
              </a:stretch>
            </a:blipFill>
          </p:spPr>
        </p:sp>
      </p:grpSp>
      <p:grpSp>
        <p:nvGrpSpPr>
          <p:cNvPr name="Group 10" id="10"/>
          <p:cNvGrpSpPr/>
          <p:nvPr/>
        </p:nvGrpSpPr>
        <p:grpSpPr>
          <a:xfrm rot="0">
            <a:off x="645157" y="9540069"/>
            <a:ext cx="617706" cy="378892"/>
            <a:chOff x="0" y="0"/>
            <a:chExt cx="823608" cy="505189"/>
          </a:xfrm>
        </p:grpSpPr>
        <p:sp>
          <p:nvSpPr>
            <p:cNvPr name="Freeform 11" id="11"/>
            <p:cNvSpPr/>
            <p:nvPr/>
          </p:nvSpPr>
          <p:spPr>
            <a:xfrm flipH="false" flipV="false" rot="0">
              <a:off x="0" y="0"/>
              <a:ext cx="823603" cy="505192"/>
            </a:xfrm>
            <a:custGeom>
              <a:avLst/>
              <a:gdLst/>
              <a:ahLst/>
              <a:cxnLst/>
              <a:rect r="r" b="b" t="t" l="l"/>
              <a:pathLst>
                <a:path h="505192" w="823603">
                  <a:moveTo>
                    <a:pt x="0" y="0"/>
                  </a:moveTo>
                  <a:lnTo>
                    <a:pt x="823603" y="0"/>
                  </a:lnTo>
                  <a:lnTo>
                    <a:pt x="823603" y="505192"/>
                  </a:lnTo>
                  <a:lnTo>
                    <a:pt x="0" y="505192"/>
                  </a:lnTo>
                  <a:close/>
                </a:path>
              </a:pathLst>
            </a:custGeom>
            <a:blipFill>
              <a:blip r:embed="rId4">
                <a:alphaModFix amt="0"/>
              </a:blip>
              <a:stretch>
                <a:fillRect l="-1320" t="0" r="-1321" b="34789"/>
              </a:stretch>
            </a:blipFill>
          </p:spPr>
        </p:sp>
        <p:sp>
          <p:nvSpPr>
            <p:cNvPr name="TextBox 12" id="12"/>
            <p:cNvSpPr txBox="true"/>
            <p:nvPr/>
          </p:nvSpPr>
          <p:spPr>
            <a:xfrm>
              <a:off x="0" y="-9525"/>
              <a:ext cx="823608" cy="514714"/>
            </a:xfrm>
            <a:prstGeom prst="rect">
              <a:avLst/>
            </a:prstGeom>
          </p:spPr>
          <p:txBody>
            <a:bodyPr anchor="ctr" rtlCol="false" tIns="0" lIns="0" bIns="0" rIns="0"/>
            <a:lstStyle/>
            <a:p>
              <a:pPr algn="l">
                <a:lnSpc>
                  <a:spcPts val="2400"/>
                </a:lnSpc>
              </a:pPr>
              <a:r>
                <a:rPr lang="en-US" sz="2000" b="true">
                  <a:solidFill>
                    <a:srgbClr val="F36F3B"/>
                  </a:solidFill>
                  <a:latin typeface="Aptos Bold"/>
                  <a:ea typeface="Aptos Bold"/>
                  <a:cs typeface="Aptos Bold"/>
                  <a:sym typeface="Aptos Bold"/>
                </a:rPr>
                <a:t>11</a:t>
              </a:r>
            </a:p>
          </p:txBody>
        </p:sp>
      </p:grpSp>
      <p:grpSp>
        <p:nvGrpSpPr>
          <p:cNvPr name="Group 13" id="13"/>
          <p:cNvGrpSpPr/>
          <p:nvPr/>
        </p:nvGrpSpPr>
        <p:grpSpPr>
          <a:xfrm rot="0">
            <a:off x="576520" y="576520"/>
            <a:ext cx="9608706" cy="713794"/>
            <a:chOff x="0" y="0"/>
            <a:chExt cx="12811608" cy="951725"/>
          </a:xfrm>
        </p:grpSpPr>
        <p:sp>
          <p:nvSpPr>
            <p:cNvPr name="Freeform 14" id="14"/>
            <p:cNvSpPr/>
            <p:nvPr/>
          </p:nvSpPr>
          <p:spPr>
            <a:xfrm flipH="false" flipV="false" rot="0">
              <a:off x="0" y="0"/>
              <a:ext cx="12811609" cy="951720"/>
            </a:xfrm>
            <a:custGeom>
              <a:avLst/>
              <a:gdLst/>
              <a:ahLst/>
              <a:cxnLst/>
              <a:rect r="r" b="b" t="t" l="l"/>
              <a:pathLst>
                <a:path h="951720" w="12811609">
                  <a:moveTo>
                    <a:pt x="0" y="0"/>
                  </a:moveTo>
                  <a:lnTo>
                    <a:pt x="12811609" y="0"/>
                  </a:lnTo>
                  <a:lnTo>
                    <a:pt x="12811609" y="951720"/>
                  </a:lnTo>
                  <a:lnTo>
                    <a:pt x="0" y="951720"/>
                  </a:lnTo>
                  <a:close/>
                </a:path>
              </a:pathLst>
            </a:custGeom>
            <a:blipFill>
              <a:blip r:embed="rId4">
                <a:alphaModFix amt="0"/>
              </a:blip>
              <a:stretch>
                <a:fillRect l="0" t="-212298" r="0" b="-212298"/>
              </a:stretch>
            </a:blipFill>
          </p:spPr>
        </p:sp>
        <p:sp>
          <p:nvSpPr>
            <p:cNvPr name="TextBox 15" id="15"/>
            <p:cNvSpPr txBox="true"/>
            <p:nvPr/>
          </p:nvSpPr>
          <p:spPr>
            <a:xfrm>
              <a:off x="0" y="0"/>
              <a:ext cx="12811608" cy="951725"/>
            </a:xfrm>
            <a:prstGeom prst="rect">
              <a:avLst/>
            </a:prstGeom>
          </p:spPr>
          <p:txBody>
            <a:bodyPr anchor="ctr" rtlCol="false" tIns="0" lIns="0" bIns="0" rIns="0"/>
            <a:lstStyle/>
            <a:p>
              <a:pPr algn="l">
                <a:lnSpc>
                  <a:spcPts val="5404"/>
                </a:lnSpc>
              </a:pPr>
              <a:r>
                <a:rPr lang="en-US" sz="4503" b="true">
                  <a:solidFill>
                    <a:srgbClr val="F36F3B"/>
                  </a:solidFill>
                  <a:latin typeface="Aptos Bold"/>
                  <a:ea typeface="Aptos Bold"/>
                  <a:cs typeface="Aptos Bold"/>
                  <a:sym typeface="Aptos Bold"/>
                </a:rPr>
                <a:t>Our Growth Journey</a:t>
              </a:r>
            </a:p>
          </p:txBody>
        </p:sp>
      </p:grpSp>
      <p:grpSp>
        <p:nvGrpSpPr>
          <p:cNvPr name="Group 16" id="16"/>
          <p:cNvGrpSpPr/>
          <p:nvPr/>
        </p:nvGrpSpPr>
        <p:grpSpPr>
          <a:xfrm rot="0">
            <a:off x="566995" y="1418044"/>
            <a:ext cx="636765" cy="60246"/>
            <a:chOff x="0" y="0"/>
            <a:chExt cx="849020" cy="80328"/>
          </a:xfrm>
        </p:grpSpPr>
        <p:sp>
          <p:nvSpPr>
            <p:cNvPr name="Freeform 17" id="17"/>
            <p:cNvSpPr/>
            <p:nvPr/>
          </p:nvSpPr>
          <p:spPr>
            <a:xfrm flipH="false" flipV="false" rot="0">
              <a:off x="0" y="0"/>
              <a:ext cx="848995" cy="80264"/>
            </a:xfrm>
            <a:custGeom>
              <a:avLst/>
              <a:gdLst/>
              <a:ahLst/>
              <a:cxnLst/>
              <a:rect r="r" b="b" t="t" l="l"/>
              <a:pathLst>
                <a:path h="80264" w="848995">
                  <a:moveTo>
                    <a:pt x="0" y="0"/>
                  </a:moveTo>
                  <a:lnTo>
                    <a:pt x="848995" y="0"/>
                  </a:lnTo>
                  <a:lnTo>
                    <a:pt x="848995" y="80264"/>
                  </a:lnTo>
                  <a:lnTo>
                    <a:pt x="0" y="80264"/>
                  </a:lnTo>
                  <a:close/>
                </a:path>
              </a:pathLst>
            </a:custGeom>
            <a:solidFill>
              <a:srgbClr val="F36F3B"/>
            </a:solidFill>
            <a:ln w="19065" cap="sq">
              <a:solidFill>
                <a:srgbClr val="F36F3B"/>
              </a:solidFill>
              <a:prstDash val="solid"/>
              <a:miter/>
            </a:ln>
          </p:spPr>
        </p:sp>
      </p:grpSp>
      <p:sp>
        <p:nvSpPr>
          <p:cNvPr name="TextBox 18" id="18"/>
          <p:cNvSpPr txBox="true"/>
          <p:nvPr/>
        </p:nvSpPr>
        <p:spPr>
          <a:xfrm rot="0">
            <a:off x="892873" y="1579207"/>
            <a:ext cx="9332900" cy="479165"/>
          </a:xfrm>
          <a:prstGeom prst="rect">
            <a:avLst/>
          </a:prstGeom>
        </p:spPr>
        <p:txBody>
          <a:bodyPr anchor="t" rtlCol="false" tIns="0" lIns="0" bIns="0" rIns="0">
            <a:spAutoFit/>
          </a:bodyPr>
          <a:lstStyle/>
          <a:p>
            <a:pPr algn="l">
              <a:lnSpc>
                <a:spcPts val="2972"/>
              </a:lnSpc>
            </a:pPr>
            <a:r>
              <a:rPr lang="en-US" sz="2476" b="true">
                <a:solidFill>
                  <a:srgbClr val="1E1E1E"/>
                </a:solidFill>
                <a:latin typeface="Aptos Bold"/>
                <a:ea typeface="Aptos Bold"/>
                <a:cs typeface="Aptos Bold"/>
                <a:sym typeface="Aptos Bold"/>
              </a:rPr>
              <a:t>Siwar's Journey: From an Idea to a Growing Youth Community</a:t>
            </a:r>
          </a:p>
        </p:txBody>
      </p:sp>
      <p:sp>
        <p:nvSpPr>
          <p:cNvPr name="AutoShape 19" id="19"/>
          <p:cNvSpPr/>
          <p:nvPr/>
        </p:nvSpPr>
        <p:spPr>
          <a:xfrm rot="13260">
            <a:off x="1618555" y="4172360"/>
            <a:ext cx="14813537" cy="0"/>
          </a:xfrm>
          <a:prstGeom prst="line">
            <a:avLst/>
          </a:prstGeom>
          <a:ln cap="rnd" w="28575">
            <a:solidFill>
              <a:srgbClr val="F36F3B"/>
            </a:solidFill>
            <a:prstDash val="solid"/>
            <a:headEnd type="none" len="sm" w="sm"/>
            <a:tailEnd type="triangle" len="med" w="lg"/>
          </a:ln>
        </p:spPr>
      </p:sp>
      <p:grpSp>
        <p:nvGrpSpPr>
          <p:cNvPr name="Group 20" id="20"/>
          <p:cNvGrpSpPr/>
          <p:nvPr/>
        </p:nvGrpSpPr>
        <p:grpSpPr>
          <a:xfrm rot="0">
            <a:off x="1422244" y="3522431"/>
            <a:ext cx="1273531" cy="1273531"/>
            <a:chOff x="0" y="0"/>
            <a:chExt cx="1698041" cy="1698041"/>
          </a:xfrm>
        </p:grpSpPr>
        <p:sp>
          <p:nvSpPr>
            <p:cNvPr name="Freeform 21" id="21"/>
            <p:cNvSpPr/>
            <p:nvPr/>
          </p:nvSpPr>
          <p:spPr>
            <a:xfrm flipH="false" flipV="false" rot="0">
              <a:off x="0" y="0"/>
              <a:ext cx="1697990" cy="1697990"/>
            </a:xfrm>
            <a:custGeom>
              <a:avLst/>
              <a:gdLst/>
              <a:ahLst/>
              <a:cxnLst/>
              <a:rect r="r" b="b" t="t" l="l"/>
              <a:pathLst>
                <a:path h="1697990" w="1697990">
                  <a:moveTo>
                    <a:pt x="0" y="848995"/>
                  </a:moveTo>
                  <a:cubicBezTo>
                    <a:pt x="0" y="380111"/>
                    <a:pt x="380111" y="0"/>
                    <a:pt x="848995" y="0"/>
                  </a:cubicBezTo>
                  <a:cubicBezTo>
                    <a:pt x="1317879" y="0"/>
                    <a:pt x="1697990" y="380111"/>
                    <a:pt x="1697990" y="848995"/>
                  </a:cubicBezTo>
                  <a:cubicBezTo>
                    <a:pt x="1697990" y="1317879"/>
                    <a:pt x="1317879" y="1697990"/>
                    <a:pt x="848995" y="1697990"/>
                  </a:cubicBezTo>
                  <a:cubicBezTo>
                    <a:pt x="380111" y="1697990"/>
                    <a:pt x="0" y="1317879"/>
                    <a:pt x="0" y="848995"/>
                  </a:cubicBezTo>
                  <a:close/>
                </a:path>
              </a:pathLst>
            </a:custGeom>
            <a:solidFill>
              <a:srgbClr val="FFD943"/>
            </a:solidFill>
            <a:ln w="38130" cap="sq">
              <a:solidFill>
                <a:srgbClr val="FFFFFF"/>
              </a:solidFill>
              <a:prstDash val="solid"/>
              <a:miter/>
            </a:ln>
          </p:spPr>
        </p:sp>
      </p:grpSp>
      <p:sp>
        <p:nvSpPr>
          <p:cNvPr name="TextBox 22" id="22"/>
          <p:cNvSpPr txBox="true"/>
          <p:nvPr/>
        </p:nvSpPr>
        <p:spPr>
          <a:xfrm rot="0">
            <a:off x="1441942" y="3891403"/>
            <a:ext cx="1234135" cy="542875"/>
          </a:xfrm>
          <a:prstGeom prst="rect">
            <a:avLst/>
          </a:prstGeom>
        </p:spPr>
        <p:txBody>
          <a:bodyPr anchor="t" rtlCol="false" tIns="0" lIns="0" bIns="0" rIns="0">
            <a:spAutoFit/>
          </a:bodyPr>
          <a:lstStyle/>
          <a:p>
            <a:pPr algn="ctr">
              <a:lnSpc>
                <a:spcPts val="4381"/>
              </a:lnSpc>
            </a:pPr>
            <a:r>
              <a:rPr lang="en-US" sz="3651" b="true">
                <a:solidFill>
                  <a:srgbClr val="FFFFFF"/>
                </a:solidFill>
                <a:latin typeface="Aptos Bold"/>
                <a:ea typeface="Aptos Bold"/>
                <a:cs typeface="Aptos Bold"/>
                <a:sym typeface="Aptos Bold"/>
              </a:rPr>
              <a:t>01</a:t>
            </a:r>
          </a:p>
        </p:txBody>
      </p:sp>
      <p:grpSp>
        <p:nvGrpSpPr>
          <p:cNvPr name="Group 23" id="23"/>
          <p:cNvGrpSpPr/>
          <p:nvPr/>
        </p:nvGrpSpPr>
        <p:grpSpPr>
          <a:xfrm rot="0">
            <a:off x="882701" y="5234073"/>
            <a:ext cx="4068451" cy="2749820"/>
            <a:chOff x="0" y="0"/>
            <a:chExt cx="5424602" cy="3666426"/>
          </a:xfrm>
        </p:grpSpPr>
        <p:sp>
          <p:nvSpPr>
            <p:cNvPr name="Freeform 24" id="24"/>
            <p:cNvSpPr/>
            <p:nvPr/>
          </p:nvSpPr>
          <p:spPr>
            <a:xfrm flipH="false" flipV="false" rot="0">
              <a:off x="0" y="0"/>
              <a:ext cx="5424551" cy="3666439"/>
            </a:xfrm>
            <a:custGeom>
              <a:avLst/>
              <a:gdLst/>
              <a:ahLst/>
              <a:cxnLst/>
              <a:rect r="r" b="b" t="t" l="l"/>
              <a:pathLst>
                <a:path h="3666439" w="5424551">
                  <a:moveTo>
                    <a:pt x="0" y="185637"/>
                  </a:moveTo>
                  <a:cubicBezTo>
                    <a:pt x="0" y="83161"/>
                    <a:pt x="66167" y="0"/>
                    <a:pt x="147701" y="0"/>
                  </a:cubicBezTo>
                  <a:lnTo>
                    <a:pt x="5276850" y="0"/>
                  </a:lnTo>
                  <a:cubicBezTo>
                    <a:pt x="5358384" y="0"/>
                    <a:pt x="5424551" y="83161"/>
                    <a:pt x="5424551" y="185637"/>
                  </a:cubicBezTo>
                  <a:lnTo>
                    <a:pt x="5424551" y="3480806"/>
                  </a:lnTo>
                  <a:cubicBezTo>
                    <a:pt x="5424551" y="3583281"/>
                    <a:pt x="5358384" y="3666439"/>
                    <a:pt x="5276850" y="3666439"/>
                  </a:cubicBezTo>
                  <a:lnTo>
                    <a:pt x="147701" y="3666439"/>
                  </a:lnTo>
                  <a:cubicBezTo>
                    <a:pt x="66167" y="3666439"/>
                    <a:pt x="0" y="3583281"/>
                    <a:pt x="0" y="3480806"/>
                  </a:cubicBezTo>
                  <a:close/>
                </a:path>
              </a:pathLst>
            </a:custGeom>
            <a:solidFill>
              <a:srgbClr val="FFFFFF"/>
            </a:solidFill>
            <a:ln w="19065" cap="sq">
              <a:solidFill>
                <a:srgbClr val="EFEFEF"/>
              </a:solidFill>
              <a:prstDash val="solid"/>
              <a:miter/>
            </a:ln>
          </p:spPr>
        </p:sp>
      </p:grpSp>
      <p:sp>
        <p:nvSpPr>
          <p:cNvPr name="TextBox 25" id="25"/>
          <p:cNvSpPr txBox="true"/>
          <p:nvPr/>
        </p:nvSpPr>
        <p:spPr>
          <a:xfrm rot="0">
            <a:off x="1236040" y="5601138"/>
            <a:ext cx="3361782" cy="704949"/>
          </a:xfrm>
          <a:prstGeom prst="rect">
            <a:avLst/>
          </a:prstGeom>
        </p:spPr>
        <p:txBody>
          <a:bodyPr anchor="t" rtlCol="false" tIns="0" lIns="0" bIns="0" rIns="0">
            <a:spAutoFit/>
          </a:bodyPr>
          <a:lstStyle/>
          <a:p>
            <a:pPr algn="ctr">
              <a:lnSpc>
                <a:spcPts val="2827"/>
              </a:lnSpc>
            </a:pPr>
            <a:r>
              <a:rPr lang="en-US" sz="2356" b="true">
                <a:solidFill>
                  <a:srgbClr val="F36F3B"/>
                </a:solidFill>
                <a:latin typeface="Aptos Bold"/>
                <a:ea typeface="Aptos Bold"/>
                <a:cs typeface="Aptos Bold"/>
                <a:sym typeface="Aptos Bold"/>
              </a:rPr>
              <a:t>JANUARY 2026 | LAUNCH</a:t>
            </a:r>
          </a:p>
        </p:txBody>
      </p:sp>
      <p:sp>
        <p:nvSpPr>
          <p:cNvPr name="TextBox 26" id="26"/>
          <p:cNvSpPr txBox="true"/>
          <p:nvPr/>
        </p:nvSpPr>
        <p:spPr>
          <a:xfrm rot="0">
            <a:off x="1304677" y="6150207"/>
            <a:ext cx="3224508" cy="1619126"/>
          </a:xfrm>
          <a:prstGeom prst="rect">
            <a:avLst/>
          </a:prstGeom>
        </p:spPr>
        <p:txBody>
          <a:bodyPr anchor="t" rtlCol="false" tIns="0" lIns="0" bIns="0" rIns="0">
            <a:spAutoFit/>
          </a:bodyPr>
          <a:lstStyle/>
          <a:p>
            <a:pPr algn="ctr">
              <a:lnSpc>
                <a:spcPts val="2557"/>
              </a:lnSpc>
            </a:pPr>
            <a:r>
              <a:rPr lang="en-US" sz="2130">
                <a:solidFill>
                  <a:srgbClr val="5D5D5D"/>
                </a:solidFill>
                <a:latin typeface="Aptos"/>
                <a:ea typeface="Aptos"/>
                <a:cs typeface="Aptos"/>
                <a:sym typeface="Aptos"/>
              </a:rPr>
              <a:t>Siwar was launched as a youth-led initiative connecting technology, environmental awareness, and sustainability.</a:t>
            </a:r>
          </a:p>
        </p:txBody>
      </p:sp>
      <p:grpSp>
        <p:nvGrpSpPr>
          <p:cNvPr name="Group 27" id="27"/>
          <p:cNvGrpSpPr/>
          <p:nvPr/>
        </p:nvGrpSpPr>
        <p:grpSpPr>
          <a:xfrm rot="0">
            <a:off x="6912931" y="3522431"/>
            <a:ext cx="1273531" cy="1273531"/>
            <a:chOff x="0" y="0"/>
            <a:chExt cx="1698041" cy="1698041"/>
          </a:xfrm>
        </p:grpSpPr>
        <p:sp>
          <p:nvSpPr>
            <p:cNvPr name="Freeform 28" id="28"/>
            <p:cNvSpPr/>
            <p:nvPr/>
          </p:nvSpPr>
          <p:spPr>
            <a:xfrm flipH="false" flipV="false" rot="0">
              <a:off x="0" y="0"/>
              <a:ext cx="1697990" cy="1697990"/>
            </a:xfrm>
            <a:custGeom>
              <a:avLst/>
              <a:gdLst/>
              <a:ahLst/>
              <a:cxnLst/>
              <a:rect r="r" b="b" t="t" l="l"/>
              <a:pathLst>
                <a:path h="1697990" w="1697990">
                  <a:moveTo>
                    <a:pt x="0" y="848995"/>
                  </a:moveTo>
                  <a:cubicBezTo>
                    <a:pt x="0" y="380111"/>
                    <a:pt x="380111" y="0"/>
                    <a:pt x="848995" y="0"/>
                  </a:cubicBezTo>
                  <a:cubicBezTo>
                    <a:pt x="1317879" y="0"/>
                    <a:pt x="1697990" y="380111"/>
                    <a:pt x="1697990" y="848995"/>
                  </a:cubicBezTo>
                  <a:cubicBezTo>
                    <a:pt x="1697990" y="1317879"/>
                    <a:pt x="1317879" y="1697990"/>
                    <a:pt x="848995" y="1697990"/>
                  </a:cubicBezTo>
                  <a:cubicBezTo>
                    <a:pt x="380111" y="1697990"/>
                    <a:pt x="0" y="1317879"/>
                    <a:pt x="0" y="848995"/>
                  </a:cubicBezTo>
                  <a:close/>
                </a:path>
              </a:pathLst>
            </a:custGeom>
            <a:solidFill>
              <a:srgbClr val="F36F3B"/>
            </a:solidFill>
            <a:ln w="38130" cap="sq">
              <a:solidFill>
                <a:srgbClr val="FFFFFF"/>
              </a:solidFill>
              <a:prstDash val="solid"/>
              <a:miter/>
            </a:ln>
          </p:spPr>
        </p:sp>
      </p:grpSp>
      <p:sp>
        <p:nvSpPr>
          <p:cNvPr name="TextBox 29" id="29"/>
          <p:cNvSpPr txBox="true"/>
          <p:nvPr/>
        </p:nvSpPr>
        <p:spPr>
          <a:xfrm rot="0">
            <a:off x="6932628" y="3891403"/>
            <a:ext cx="1234135" cy="542875"/>
          </a:xfrm>
          <a:prstGeom prst="rect">
            <a:avLst/>
          </a:prstGeom>
        </p:spPr>
        <p:txBody>
          <a:bodyPr anchor="t" rtlCol="false" tIns="0" lIns="0" bIns="0" rIns="0">
            <a:spAutoFit/>
          </a:bodyPr>
          <a:lstStyle/>
          <a:p>
            <a:pPr algn="ctr">
              <a:lnSpc>
                <a:spcPts val="4381"/>
              </a:lnSpc>
            </a:pPr>
            <a:r>
              <a:rPr lang="en-US" sz="3651" b="true">
                <a:solidFill>
                  <a:srgbClr val="FFFFFF"/>
                </a:solidFill>
                <a:latin typeface="Aptos Bold"/>
                <a:ea typeface="Aptos Bold"/>
                <a:cs typeface="Aptos Bold"/>
                <a:sym typeface="Aptos Bold"/>
              </a:rPr>
              <a:t>02</a:t>
            </a:r>
          </a:p>
        </p:txBody>
      </p:sp>
      <p:grpSp>
        <p:nvGrpSpPr>
          <p:cNvPr name="Group 30" id="30"/>
          <p:cNvGrpSpPr/>
          <p:nvPr/>
        </p:nvGrpSpPr>
        <p:grpSpPr>
          <a:xfrm rot="0">
            <a:off x="6373397" y="5234073"/>
            <a:ext cx="4068451" cy="2749820"/>
            <a:chOff x="0" y="0"/>
            <a:chExt cx="5424602" cy="3666426"/>
          </a:xfrm>
        </p:grpSpPr>
        <p:sp>
          <p:nvSpPr>
            <p:cNvPr name="Freeform 31" id="31"/>
            <p:cNvSpPr/>
            <p:nvPr/>
          </p:nvSpPr>
          <p:spPr>
            <a:xfrm flipH="false" flipV="false" rot="0">
              <a:off x="0" y="0"/>
              <a:ext cx="5424551" cy="3666439"/>
            </a:xfrm>
            <a:custGeom>
              <a:avLst/>
              <a:gdLst/>
              <a:ahLst/>
              <a:cxnLst/>
              <a:rect r="r" b="b" t="t" l="l"/>
              <a:pathLst>
                <a:path h="3666439" w="5424551">
                  <a:moveTo>
                    <a:pt x="0" y="185637"/>
                  </a:moveTo>
                  <a:cubicBezTo>
                    <a:pt x="0" y="83161"/>
                    <a:pt x="66167" y="0"/>
                    <a:pt x="147701" y="0"/>
                  </a:cubicBezTo>
                  <a:lnTo>
                    <a:pt x="5276850" y="0"/>
                  </a:lnTo>
                  <a:cubicBezTo>
                    <a:pt x="5358384" y="0"/>
                    <a:pt x="5424551" y="83161"/>
                    <a:pt x="5424551" y="185637"/>
                  </a:cubicBezTo>
                  <a:lnTo>
                    <a:pt x="5424551" y="3480806"/>
                  </a:lnTo>
                  <a:cubicBezTo>
                    <a:pt x="5424551" y="3583281"/>
                    <a:pt x="5358384" y="3666439"/>
                    <a:pt x="5276850" y="3666439"/>
                  </a:cubicBezTo>
                  <a:lnTo>
                    <a:pt x="147701" y="3666439"/>
                  </a:lnTo>
                  <a:cubicBezTo>
                    <a:pt x="66167" y="3666439"/>
                    <a:pt x="0" y="3583281"/>
                    <a:pt x="0" y="3480806"/>
                  </a:cubicBezTo>
                  <a:close/>
                </a:path>
              </a:pathLst>
            </a:custGeom>
            <a:solidFill>
              <a:srgbClr val="FFFFFF"/>
            </a:solidFill>
            <a:ln w="19065" cap="sq">
              <a:solidFill>
                <a:srgbClr val="EFEFEF"/>
              </a:solidFill>
              <a:prstDash val="solid"/>
              <a:miter/>
            </a:ln>
          </p:spPr>
        </p:sp>
      </p:grpSp>
      <p:sp>
        <p:nvSpPr>
          <p:cNvPr name="TextBox 32" id="32"/>
          <p:cNvSpPr txBox="true"/>
          <p:nvPr/>
        </p:nvSpPr>
        <p:spPr>
          <a:xfrm rot="0">
            <a:off x="6726726" y="5601138"/>
            <a:ext cx="3361782" cy="352475"/>
          </a:xfrm>
          <a:prstGeom prst="rect">
            <a:avLst/>
          </a:prstGeom>
        </p:spPr>
        <p:txBody>
          <a:bodyPr anchor="t" rtlCol="false" tIns="0" lIns="0" bIns="0" rIns="0">
            <a:spAutoFit/>
          </a:bodyPr>
          <a:lstStyle/>
          <a:p>
            <a:pPr algn="ctr">
              <a:lnSpc>
                <a:spcPts val="2827"/>
              </a:lnSpc>
            </a:pPr>
            <a:r>
              <a:rPr lang="en-US" sz="2356" b="true">
                <a:solidFill>
                  <a:srgbClr val="F36F3B"/>
                </a:solidFill>
                <a:latin typeface="Aptos Bold"/>
                <a:ea typeface="Aptos Bold"/>
                <a:cs typeface="Aptos Bold"/>
                <a:sym typeface="Aptos Bold"/>
              </a:rPr>
              <a:t>COMMUNITY BUILDING</a:t>
            </a:r>
          </a:p>
        </p:txBody>
      </p:sp>
      <p:sp>
        <p:nvSpPr>
          <p:cNvPr name="TextBox 33" id="33"/>
          <p:cNvSpPr txBox="true"/>
          <p:nvPr/>
        </p:nvSpPr>
        <p:spPr>
          <a:xfrm rot="0">
            <a:off x="6795364" y="6150207"/>
            <a:ext cx="3224508" cy="1619126"/>
          </a:xfrm>
          <a:prstGeom prst="rect">
            <a:avLst/>
          </a:prstGeom>
        </p:spPr>
        <p:txBody>
          <a:bodyPr anchor="t" rtlCol="false" tIns="0" lIns="0" bIns="0" rIns="0">
            <a:spAutoFit/>
          </a:bodyPr>
          <a:lstStyle/>
          <a:p>
            <a:pPr algn="ctr">
              <a:lnSpc>
                <a:spcPts val="2557"/>
              </a:lnSpc>
            </a:pPr>
            <a:r>
              <a:rPr lang="en-US" sz="2130">
                <a:solidFill>
                  <a:srgbClr val="5D5D5D"/>
                </a:solidFill>
                <a:latin typeface="Aptos"/>
                <a:ea typeface="Aptos"/>
                <a:cs typeface="Aptos"/>
                <a:sym typeface="Aptos"/>
              </a:rPr>
              <a:t>Built a growing digital community, launched 5+ initiatives, and published 55+ educational and awareness-focused posts.</a:t>
            </a:r>
          </a:p>
        </p:txBody>
      </p:sp>
      <p:grpSp>
        <p:nvGrpSpPr>
          <p:cNvPr name="Group 34" id="34"/>
          <p:cNvGrpSpPr/>
          <p:nvPr/>
        </p:nvGrpSpPr>
        <p:grpSpPr>
          <a:xfrm rot="0">
            <a:off x="12403617" y="3522431"/>
            <a:ext cx="1273531" cy="1273531"/>
            <a:chOff x="0" y="0"/>
            <a:chExt cx="1698041" cy="1698041"/>
          </a:xfrm>
        </p:grpSpPr>
        <p:sp>
          <p:nvSpPr>
            <p:cNvPr name="Freeform 35" id="35"/>
            <p:cNvSpPr/>
            <p:nvPr/>
          </p:nvSpPr>
          <p:spPr>
            <a:xfrm flipH="false" flipV="false" rot="0">
              <a:off x="0" y="0"/>
              <a:ext cx="1697990" cy="1697990"/>
            </a:xfrm>
            <a:custGeom>
              <a:avLst/>
              <a:gdLst/>
              <a:ahLst/>
              <a:cxnLst/>
              <a:rect r="r" b="b" t="t" l="l"/>
              <a:pathLst>
                <a:path h="1697990" w="1697990">
                  <a:moveTo>
                    <a:pt x="0" y="848995"/>
                  </a:moveTo>
                  <a:cubicBezTo>
                    <a:pt x="0" y="380111"/>
                    <a:pt x="380111" y="0"/>
                    <a:pt x="848995" y="0"/>
                  </a:cubicBezTo>
                  <a:cubicBezTo>
                    <a:pt x="1317879" y="0"/>
                    <a:pt x="1697990" y="380111"/>
                    <a:pt x="1697990" y="848995"/>
                  </a:cubicBezTo>
                  <a:cubicBezTo>
                    <a:pt x="1697990" y="1317879"/>
                    <a:pt x="1317879" y="1697990"/>
                    <a:pt x="848995" y="1697990"/>
                  </a:cubicBezTo>
                  <a:cubicBezTo>
                    <a:pt x="380111" y="1697990"/>
                    <a:pt x="0" y="1317879"/>
                    <a:pt x="0" y="848995"/>
                  </a:cubicBezTo>
                  <a:close/>
                </a:path>
              </a:pathLst>
            </a:custGeom>
            <a:solidFill>
              <a:srgbClr val="416B4A"/>
            </a:solidFill>
            <a:ln w="38130" cap="sq">
              <a:solidFill>
                <a:srgbClr val="FFFFFF"/>
              </a:solidFill>
              <a:prstDash val="solid"/>
              <a:miter/>
            </a:ln>
          </p:spPr>
        </p:sp>
      </p:grpSp>
      <p:sp>
        <p:nvSpPr>
          <p:cNvPr name="TextBox 36" id="36"/>
          <p:cNvSpPr txBox="true"/>
          <p:nvPr/>
        </p:nvSpPr>
        <p:spPr>
          <a:xfrm rot="0">
            <a:off x="12423324" y="3891403"/>
            <a:ext cx="1234135" cy="542875"/>
          </a:xfrm>
          <a:prstGeom prst="rect">
            <a:avLst/>
          </a:prstGeom>
        </p:spPr>
        <p:txBody>
          <a:bodyPr anchor="t" rtlCol="false" tIns="0" lIns="0" bIns="0" rIns="0">
            <a:spAutoFit/>
          </a:bodyPr>
          <a:lstStyle/>
          <a:p>
            <a:pPr algn="ctr">
              <a:lnSpc>
                <a:spcPts val="4381"/>
              </a:lnSpc>
            </a:pPr>
            <a:r>
              <a:rPr lang="en-US" sz="3651" b="true">
                <a:solidFill>
                  <a:srgbClr val="FFFFFF"/>
                </a:solidFill>
                <a:latin typeface="Aptos Bold"/>
                <a:ea typeface="Aptos Bold"/>
                <a:cs typeface="Aptos Bold"/>
                <a:sym typeface="Aptos Bold"/>
              </a:rPr>
              <a:t>03</a:t>
            </a:r>
          </a:p>
        </p:txBody>
      </p:sp>
      <p:grpSp>
        <p:nvGrpSpPr>
          <p:cNvPr name="Group 37" id="37"/>
          <p:cNvGrpSpPr/>
          <p:nvPr/>
        </p:nvGrpSpPr>
        <p:grpSpPr>
          <a:xfrm rot="0">
            <a:off x="11864083" y="5234073"/>
            <a:ext cx="4068451" cy="2749820"/>
            <a:chOff x="0" y="0"/>
            <a:chExt cx="5424602" cy="3666426"/>
          </a:xfrm>
        </p:grpSpPr>
        <p:sp>
          <p:nvSpPr>
            <p:cNvPr name="Freeform 38" id="38"/>
            <p:cNvSpPr/>
            <p:nvPr/>
          </p:nvSpPr>
          <p:spPr>
            <a:xfrm flipH="false" flipV="false" rot="0">
              <a:off x="0" y="0"/>
              <a:ext cx="5424551" cy="3666439"/>
            </a:xfrm>
            <a:custGeom>
              <a:avLst/>
              <a:gdLst/>
              <a:ahLst/>
              <a:cxnLst/>
              <a:rect r="r" b="b" t="t" l="l"/>
              <a:pathLst>
                <a:path h="3666439" w="5424551">
                  <a:moveTo>
                    <a:pt x="0" y="185637"/>
                  </a:moveTo>
                  <a:cubicBezTo>
                    <a:pt x="0" y="83161"/>
                    <a:pt x="66167" y="0"/>
                    <a:pt x="147701" y="0"/>
                  </a:cubicBezTo>
                  <a:lnTo>
                    <a:pt x="5276850" y="0"/>
                  </a:lnTo>
                  <a:cubicBezTo>
                    <a:pt x="5358384" y="0"/>
                    <a:pt x="5424551" y="83161"/>
                    <a:pt x="5424551" y="185637"/>
                  </a:cubicBezTo>
                  <a:lnTo>
                    <a:pt x="5424551" y="3480806"/>
                  </a:lnTo>
                  <a:cubicBezTo>
                    <a:pt x="5424551" y="3583281"/>
                    <a:pt x="5358384" y="3666439"/>
                    <a:pt x="5276850" y="3666439"/>
                  </a:cubicBezTo>
                  <a:lnTo>
                    <a:pt x="147701" y="3666439"/>
                  </a:lnTo>
                  <a:cubicBezTo>
                    <a:pt x="66167" y="3666439"/>
                    <a:pt x="0" y="3583281"/>
                    <a:pt x="0" y="3480806"/>
                  </a:cubicBezTo>
                  <a:close/>
                </a:path>
              </a:pathLst>
            </a:custGeom>
            <a:solidFill>
              <a:srgbClr val="FFFFFF"/>
            </a:solidFill>
            <a:ln w="19065" cap="sq">
              <a:solidFill>
                <a:srgbClr val="EFEFEF"/>
              </a:solidFill>
              <a:prstDash val="solid"/>
              <a:miter/>
            </a:ln>
          </p:spPr>
        </p:sp>
      </p:grpSp>
      <p:sp>
        <p:nvSpPr>
          <p:cNvPr name="TextBox 39" id="39"/>
          <p:cNvSpPr txBox="true"/>
          <p:nvPr/>
        </p:nvSpPr>
        <p:spPr>
          <a:xfrm rot="0">
            <a:off x="12217422" y="5601138"/>
            <a:ext cx="3361782" cy="352475"/>
          </a:xfrm>
          <a:prstGeom prst="rect">
            <a:avLst/>
          </a:prstGeom>
        </p:spPr>
        <p:txBody>
          <a:bodyPr anchor="t" rtlCol="false" tIns="0" lIns="0" bIns="0" rIns="0">
            <a:spAutoFit/>
          </a:bodyPr>
          <a:lstStyle/>
          <a:p>
            <a:pPr algn="ctr">
              <a:lnSpc>
                <a:spcPts val="2827"/>
              </a:lnSpc>
            </a:pPr>
            <a:r>
              <a:rPr lang="en-US" sz="2356" b="true">
                <a:solidFill>
                  <a:srgbClr val="F36F3B"/>
                </a:solidFill>
                <a:latin typeface="Aptos Bold"/>
                <a:ea typeface="Aptos Bold"/>
                <a:cs typeface="Aptos Bold"/>
                <a:sym typeface="Aptos Bold"/>
              </a:rPr>
              <a:t>SCALING IMPACT</a:t>
            </a:r>
          </a:p>
        </p:txBody>
      </p:sp>
      <p:sp>
        <p:nvSpPr>
          <p:cNvPr name="TextBox 40" id="40"/>
          <p:cNvSpPr txBox="true"/>
          <p:nvPr/>
        </p:nvSpPr>
        <p:spPr>
          <a:xfrm rot="0">
            <a:off x="12286050" y="6150207"/>
            <a:ext cx="3224508" cy="1619126"/>
          </a:xfrm>
          <a:prstGeom prst="rect">
            <a:avLst/>
          </a:prstGeom>
        </p:spPr>
        <p:txBody>
          <a:bodyPr anchor="t" rtlCol="false" tIns="0" lIns="0" bIns="0" rIns="0">
            <a:spAutoFit/>
          </a:bodyPr>
          <a:lstStyle/>
          <a:p>
            <a:pPr algn="ctr">
              <a:lnSpc>
                <a:spcPts val="2557"/>
              </a:lnSpc>
            </a:pPr>
            <a:r>
              <a:rPr lang="en-US" sz="2130">
                <a:solidFill>
                  <a:srgbClr val="5D5D5D"/>
                </a:solidFill>
                <a:latin typeface="Aptos"/>
                <a:ea typeface="Aptos"/>
                <a:cs typeface="Aptos"/>
                <a:sym typeface="Aptos"/>
              </a:rPr>
              <a:t>Reached 4,450+ beneficiaries and generated 100,000+ views within one month, while expanding collaborations.</a:t>
            </a:r>
          </a:p>
        </p:txBody>
      </p:sp>
      <p:grpSp>
        <p:nvGrpSpPr>
          <p:cNvPr name="Group 41" id="41"/>
          <p:cNvGrpSpPr/>
          <p:nvPr/>
        </p:nvGrpSpPr>
        <p:grpSpPr>
          <a:xfrm rot="0">
            <a:off x="2324014" y="8336318"/>
            <a:ext cx="13608520" cy="1082832"/>
            <a:chOff x="0" y="0"/>
            <a:chExt cx="18144693" cy="1443776"/>
          </a:xfrm>
        </p:grpSpPr>
        <p:sp>
          <p:nvSpPr>
            <p:cNvPr name="Freeform 42" id="42"/>
            <p:cNvSpPr/>
            <p:nvPr/>
          </p:nvSpPr>
          <p:spPr>
            <a:xfrm flipH="false" flipV="false" rot="0">
              <a:off x="0" y="0"/>
              <a:ext cx="18144744" cy="1443723"/>
            </a:xfrm>
            <a:custGeom>
              <a:avLst/>
              <a:gdLst/>
              <a:ahLst/>
              <a:cxnLst/>
              <a:rect r="r" b="b" t="t" l="l"/>
              <a:pathLst>
                <a:path h="1443723" w="18144744">
                  <a:moveTo>
                    <a:pt x="0" y="210003"/>
                  </a:moveTo>
                  <a:cubicBezTo>
                    <a:pt x="0" y="93986"/>
                    <a:pt x="67183" y="0"/>
                    <a:pt x="150114" y="0"/>
                  </a:cubicBezTo>
                  <a:lnTo>
                    <a:pt x="17994630" y="0"/>
                  </a:lnTo>
                  <a:cubicBezTo>
                    <a:pt x="18077562" y="0"/>
                    <a:pt x="18144744" y="93986"/>
                    <a:pt x="18144744" y="210003"/>
                  </a:cubicBezTo>
                  <a:lnTo>
                    <a:pt x="18144744" y="1233721"/>
                  </a:lnTo>
                  <a:cubicBezTo>
                    <a:pt x="18144744" y="1349737"/>
                    <a:pt x="18077562" y="1443723"/>
                    <a:pt x="17994630" y="1443723"/>
                  </a:cubicBezTo>
                  <a:lnTo>
                    <a:pt x="150114" y="1443723"/>
                  </a:lnTo>
                  <a:cubicBezTo>
                    <a:pt x="67183" y="1443723"/>
                    <a:pt x="0" y="1349737"/>
                    <a:pt x="0" y="1233721"/>
                  </a:cubicBezTo>
                  <a:close/>
                </a:path>
              </a:pathLst>
            </a:custGeom>
            <a:solidFill>
              <a:srgbClr val="FFF6D8"/>
            </a:solidFill>
            <a:ln w="19065" cap="sq">
              <a:solidFill>
                <a:srgbClr val="FFF6D8"/>
              </a:solidFill>
              <a:prstDash val="solid"/>
              <a:miter/>
            </a:ln>
          </p:spPr>
        </p:sp>
      </p:grpSp>
      <p:sp>
        <p:nvSpPr>
          <p:cNvPr name="TextBox 43" id="43"/>
          <p:cNvSpPr txBox="true"/>
          <p:nvPr/>
        </p:nvSpPr>
        <p:spPr>
          <a:xfrm rot="0">
            <a:off x="2608717" y="8579834"/>
            <a:ext cx="13039115" cy="609699"/>
          </a:xfrm>
          <a:prstGeom prst="rect">
            <a:avLst/>
          </a:prstGeom>
        </p:spPr>
        <p:txBody>
          <a:bodyPr anchor="t" rtlCol="false" tIns="0" lIns="0" bIns="0" rIns="0">
            <a:spAutoFit/>
          </a:bodyPr>
          <a:lstStyle/>
          <a:p>
            <a:pPr algn="ctr">
              <a:lnSpc>
                <a:spcPts val="2473"/>
              </a:lnSpc>
            </a:pPr>
            <a:r>
              <a:rPr lang="en-US" sz="2061" b="true">
                <a:solidFill>
                  <a:srgbClr val="1E1E1E"/>
                </a:solidFill>
                <a:latin typeface="Aptos Bold"/>
                <a:ea typeface="Aptos Bold"/>
                <a:cs typeface="Aptos Bold"/>
                <a:sym typeface="Aptos Bold"/>
              </a:rPr>
              <a:t>Future direction: workshops, environmental challenges, partnerships, volunteer programs, and technology-driven sustainability initiatives.</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36F3B"/>
        </a:solidFill>
      </p:bgPr>
    </p:bg>
    <p:spTree>
      <p:nvGrpSpPr>
        <p:cNvPr id="1" name=""/>
        <p:cNvGrpSpPr/>
        <p:nvPr/>
      </p:nvGrpSpPr>
      <p:grpSpPr>
        <a:xfrm>
          <a:off x="0" y="0"/>
          <a:ext cx="0" cy="0"/>
          <a:chOff x="0" y="0"/>
          <a:chExt cx="0" cy="0"/>
        </a:xfrm>
      </p:grpSpPr>
      <p:grpSp>
        <p:nvGrpSpPr>
          <p:cNvPr name="Group 2" id="2"/>
          <p:cNvGrpSpPr/>
          <p:nvPr/>
        </p:nvGrpSpPr>
        <p:grpSpPr>
          <a:xfrm rot="0">
            <a:off x="-9535" y="-9535"/>
            <a:ext cx="18320909" cy="10314108"/>
            <a:chOff x="0" y="0"/>
            <a:chExt cx="24427878" cy="13752144"/>
          </a:xfrm>
        </p:grpSpPr>
        <p:sp>
          <p:nvSpPr>
            <p:cNvPr name="Freeform 3" id="3"/>
            <p:cNvSpPr/>
            <p:nvPr/>
          </p:nvSpPr>
          <p:spPr>
            <a:xfrm flipH="false" flipV="false" rot="0">
              <a:off x="0" y="0"/>
              <a:ext cx="24427814" cy="13752195"/>
            </a:xfrm>
            <a:custGeom>
              <a:avLst/>
              <a:gdLst/>
              <a:ahLst/>
              <a:cxnLst/>
              <a:rect r="r" b="b" t="t" l="l"/>
              <a:pathLst>
                <a:path h="13752195" w="24427814">
                  <a:moveTo>
                    <a:pt x="0" y="0"/>
                  </a:moveTo>
                  <a:lnTo>
                    <a:pt x="24427814" y="0"/>
                  </a:lnTo>
                  <a:lnTo>
                    <a:pt x="24427814" y="13752195"/>
                  </a:lnTo>
                  <a:lnTo>
                    <a:pt x="0" y="13752195"/>
                  </a:lnTo>
                  <a:close/>
                </a:path>
              </a:pathLst>
            </a:custGeom>
            <a:solidFill>
              <a:srgbClr val="FFFFFF"/>
            </a:solidFill>
            <a:ln w="19065" cap="sq">
              <a:solidFill>
                <a:srgbClr val="FFFFFF"/>
              </a:solidFill>
              <a:prstDash val="solid"/>
              <a:miter/>
            </a:ln>
          </p:spPr>
        </p:sp>
      </p:grpSp>
      <p:grpSp>
        <p:nvGrpSpPr>
          <p:cNvPr name="Group 4" id="4"/>
          <p:cNvGrpSpPr/>
          <p:nvPr/>
        </p:nvGrpSpPr>
        <p:grpSpPr>
          <a:xfrm rot="0">
            <a:off x="-9535" y="-9535"/>
            <a:ext cx="266148" cy="10314108"/>
            <a:chOff x="0" y="0"/>
            <a:chExt cx="354863" cy="13752144"/>
          </a:xfrm>
        </p:grpSpPr>
        <p:sp>
          <p:nvSpPr>
            <p:cNvPr name="Freeform 5" id="5"/>
            <p:cNvSpPr/>
            <p:nvPr/>
          </p:nvSpPr>
          <p:spPr>
            <a:xfrm flipH="false" flipV="false" rot="0">
              <a:off x="0" y="0"/>
              <a:ext cx="354838" cy="13752195"/>
            </a:xfrm>
            <a:custGeom>
              <a:avLst/>
              <a:gdLst/>
              <a:ahLst/>
              <a:cxnLst/>
              <a:rect r="r" b="b" t="t" l="l"/>
              <a:pathLst>
                <a:path h="13752195" w="354838">
                  <a:moveTo>
                    <a:pt x="0" y="0"/>
                  </a:moveTo>
                  <a:lnTo>
                    <a:pt x="354838" y="0"/>
                  </a:lnTo>
                  <a:lnTo>
                    <a:pt x="354838" y="13752195"/>
                  </a:lnTo>
                  <a:lnTo>
                    <a:pt x="0" y="13752195"/>
                  </a:lnTo>
                  <a:close/>
                </a:path>
              </a:pathLst>
            </a:custGeom>
            <a:solidFill>
              <a:srgbClr val="F36F3B"/>
            </a:solidFill>
            <a:ln w="19065" cap="sq">
              <a:solidFill>
                <a:srgbClr val="F36F3B"/>
              </a:solidFill>
              <a:prstDash val="solid"/>
              <a:miter/>
            </a:ln>
          </p:spPr>
        </p:sp>
      </p:grpSp>
      <p:grpSp>
        <p:nvGrpSpPr>
          <p:cNvPr name="Group 6" id="6"/>
          <p:cNvGrpSpPr/>
          <p:nvPr/>
        </p:nvGrpSpPr>
        <p:grpSpPr>
          <a:xfrm rot="0">
            <a:off x="237544" y="-9535"/>
            <a:ext cx="128883" cy="10314108"/>
            <a:chOff x="0" y="0"/>
            <a:chExt cx="171844" cy="13752144"/>
          </a:xfrm>
        </p:grpSpPr>
        <p:sp>
          <p:nvSpPr>
            <p:cNvPr name="Freeform 7" id="7"/>
            <p:cNvSpPr/>
            <p:nvPr/>
          </p:nvSpPr>
          <p:spPr>
            <a:xfrm flipH="false" flipV="false" rot="0">
              <a:off x="0" y="0"/>
              <a:ext cx="171831" cy="13752195"/>
            </a:xfrm>
            <a:custGeom>
              <a:avLst/>
              <a:gdLst/>
              <a:ahLst/>
              <a:cxnLst/>
              <a:rect r="r" b="b" t="t" l="l"/>
              <a:pathLst>
                <a:path h="13752195" w="171831">
                  <a:moveTo>
                    <a:pt x="0" y="0"/>
                  </a:moveTo>
                  <a:lnTo>
                    <a:pt x="171831" y="0"/>
                  </a:lnTo>
                  <a:lnTo>
                    <a:pt x="171831" y="13752195"/>
                  </a:lnTo>
                  <a:lnTo>
                    <a:pt x="0" y="13752195"/>
                  </a:lnTo>
                  <a:close/>
                </a:path>
              </a:pathLst>
            </a:custGeom>
            <a:solidFill>
              <a:srgbClr val="FFD943"/>
            </a:solidFill>
            <a:ln w="19065" cap="sq">
              <a:solidFill>
                <a:srgbClr val="FFD943"/>
              </a:solidFill>
              <a:prstDash val="solid"/>
              <a:miter/>
            </a:ln>
          </p:spPr>
        </p:sp>
      </p:grpSp>
      <p:grpSp>
        <p:nvGrpSpPr>
          <p:cNvPr name="Group 8" id="8"/>
          <p:cNvGrpSpPr/>
          <p:nvPr/>
        </p:nvGrpSpPr>
        <p:grpSpPr>
          <a:xfrm rot="0">
            <a:off x="16019088" y="301990"/>
            <a:ext cx="1441304" cy="713794"/>
            <a:chOff x="0" y="0"/>
            <a:chExt cx="1921739" cy="951725"/>
          </a:xfrm>
        </p:grpSpPr>
        <p:sp>
          <p:nvSpPr>
            <p:cNvPr name="Freeform 9" id="9" descr="/mnt/data/ppt_media/image1.png"/>
            <p:cNvSpPr/>
            <p:nvPr/>
          </p:nvSpPr>
          <p:spPr>
            <a:xfrm flipH="false" flipV="false" rot="0">
              <a:off x="0" y="0"/>
              <a:ext cx="1921764" cy="951738"/>
            </a:xfrm>
            <a:custGeom>
              <a:avLst/>
              <a:gdLst/>
              <a:ahLst/>
              <a:cxnLst/>
              <a:rect r="r" b="b" t="t" l="l"/>
              <a:pathLst>
                <a:path h="951738" w="1921764">
                  <a:moveTo>
                    <a:pt x="0" y="0"/>
                  </a:moveTo>
                  <a:lnTo>
                    <a:pt x="1921764" y="0"/>
                  </a:lnTo>
                  <a:lnTo>
                    <a:pt x="1921764" y="951738"/>
                  </a:lnTo>
                  <a:lnTo>
                    <a:pt x="0" y="951738"/>
                  </a:lnTo>
                  <a:lnTo>
                    <a:pt x="0" y="0"/>
                  </a:lnTo>
                  <a:close/>
                </a:path>
              </a:pathLst>
            </a:custGeom>
            <a:blipFill>
              <a:blip r:embed="rId3"/>
              <a:stretch>
                <a:fillRect l="0" t="-372" r="1" b="-369"/>
              </a:stretch>
            </a:blipFill>
          </p:spPr>
        </p:sp>
      </p:grpSp>
      <p:grpSp>
        <p:nvGrpSpPr>
          <p:cNvPr name="Group 10" id="10"/>
          <p:cNvGrpSpPr/>
          <p:nvPr/>
        </p:nvGrpSpPr>
        <p:grpSpPr>
          <a:xfrm rot="0">
            <a:off x="645157" y="9540069"/>
            <a:ext cx="617706" cy="378892"/>
            <a:chOff x="0" y="0"/>
            <a:chExt cx="823608" cy="505189"/>
          </a:xfrm>
        </p:grpSpPr>
        <p:sp>
          <p:nvSpPr>
            <p:cNvPr name="Freeform 11" id="11"/>
            <p:cNvSpPr/>
            <p:nvPr/>
          </p:nvSpPr>
          <p:spPr>
            <a:xfrm flipH="false" flipV="false" rot="0">
              <a:off x="0" y="0"/>
              <a:ext cx="823603" cy="505192"/>
            </a:xfrm>
            <a:custGeom>
              <a:avLst/>
              <a:gdLst/>
              <a:ahLst/>
              <a:cxnLst/>
              <a:rect r="r" b="b" t="t" l="l"/>
              <a:pathLst>
                <a:path h="505192" w="823603">
                  <a:moveTo>
                    <a:pt x="0" y="0"/>
                  </a:moveTo>
                  <a:lnTo>
                    <a:pt x="823603" y="0"/>
                  </a:lnTo>
                  <a:lnTo>
                    <a:pt x="823603" y="505192"/>
                  </a:lnTo>
                  <a:lnTo>
                    <a:pt x="0" y="505192"/>
                  </a:lnTo>
                  <a:close/>
                </a:path>
              </a:pathLst>
            </a:custGeom>
            <a:blipFill>
              <a:blip r:embed="rId4">
                <a:alphaModFix amt="0"/>
              </a:blip>
              <a:stretch>
                <a:fillRect l="-1320" t="0" r="-1321" b="34789"/>
              </a:stretch>
            </a:blipFill>
          </p:spPr>
        </p:sp>
        <p:sp>
          <p:nvSpPr>
            <p:cNvPr name="TextBox 12" id="12"/>
            <p:cNvSpPr txBox="true"/>
            <p:nvPr/>
          </p:nvSpPr>
          <p:spPr>
            <a:xfrm>
              <a:off x="0" y="-9525"/>
              <a:ext cx="823608" cy="514714"/>
            </a:xfrm>
            <a:prstGeom prst="rect">
              <a:avLst/>
            </a:prstGeom>
          </p:spPr>
          <p:txBody>
            <a:bodyPr anchor="ctr" rtlCol="false" tIns="0" lIns="0" bIns="0" rIns="0"/>
            <a:lstStyle/>
            <a:p>
              <a:pPr algn="l">
                <a:lnSpc>
                  <a:spcPts val="2400"/>
                </a:lnSpc>
              </a:pPr>
              <a:r>
                <a:rPr lang="en-US" sz="2000" b="true">
                  <a:solidFill>
                    <a:srgbClr val="F36F3B"/>
                  </a:solidFill>
                  <a:latin typeface="Aptos Bold"/>
                  <a:ea typeface="Aptos Bold"/>
                  <a:cs typeface="Aptos Bold"/>
                  <a:sym typeface="Aptos Bold"/>
                </a:rPr>
                <a:t>12</a:t>
              </a:r>
            </a:p>
          </p:txBody>
        </p:sp>
      </p:grpSp>
      <p:grpSp>
        <p:nvGrpSpPr>
          <p:cNvPr name="Group 13" id="13"/>
          <p:cNvGrpSpPr/>
          <p:nvPr/>
        </p:nvGrpSpPr>
        <p:grpSpPr>
          <a:xfrm rot="0">
            <a:off x="576520" y="576520"/>
            <a:ext cx="8236039" cy="713794"/>
            <a:chOff x="0" y="0"/>
            <a:chExt cx="10981385" cy="951725"/>
          </a:xfrm>
        </p:grpSpPr>
        <p:sp>
          <p:nvSpPr>
            <p:cNvPr name="Freeform 14" id="14"/>
            <p:cNvSpPr/>
            <p:nvPr/>
          </p:nvSpPr>
          <p:spPr>
            <a:xfrm flipH="false" flipV="false" rot="0">
              <a:off x="0" y="0"/>
              <a:ext cx="10981379" cy="951720"/>
            </a:xfrm>
            <a:custGeom>
              <a:avLst/>
              <a:gdLst/>
              <a:ahLst/>
              <a:cxnLst/>
              <a:rect r="r" b="b" t="t" l="l"/>
              <a:pathLst>
                <a:path h="951720" w="10981379">
                  <a:moveTo>
                    <a:pt x="0" y="0"/>
                  </a:moveTo>
                  <a:lnTo>
                    <a:pt x="10981379" y="0"/>
                  </a:lnTo>
                  <a:lnTo>
                    <a:pt x="10981379" y="951720"/>
                  </a:lnTo>
                  <a:lnTo>
                    <a:pt x="0" y="951720"/>
                  </a:lnTo>
                  <a:close/>
                </a:path>
              </a:pathLst>
            </a:custGeom>
            <a:blipFill>
              <a:blip r:embed="rId4">
                <a:alphaModFix amt="0"/>
              </a:blip>
              <a:stretch>
                <a:fillRect l="0" t="-174827" r="0" b="-174827"/>
              </a:stretch>
            </a:blipFill>
          </p:spPr>
        </p:sp>
        <p:sp>
          <p:nvSpPr>
            <p:cNvPr name="TextBox 15" id="15"/>
            <p:cNvSpPr txBox="true"/>
            <p:nvPr/>
          </p:nvSpPr>
          <p:spPr>
            <a:xfrm>
              <a:off x="0" y="0"/>
              <a:ext cx="10981385" cy="951725"/>
            </a:xfrm>
            <a:prstGeom prst="rect">
              <a:avLst/>
            </a:prstGeom>
          </p:spPr>
          <p:txBody>
            <a:bodyPr anchor="ctr" rtlCol="false" tIns="0" lIns="0" bIns="0" rIns="0"/>
            <a:lstStyle/>
            <a:p>
              <a:pPr algn="l">
                <a:lnSpc>
                  <a:spcPts val="5404"/>
                </a:lnSpc>
              </a:pPr>
              <a:r>
                <a:rPr lang="en-US" sz="4503" b="true">
                  <a:solidFill>
                    <a:srgbClr val="F36F3B"/>
                  </a:solidFill>
                  <a:latin typeface="Aptos Bold"/>
                  <a:ea typeface="Aptos Bold"/>
                  <a:cs typeface="Aptos Bold"/>
                  <a:sym typeface="Aptos Bold"/>
                </a:rPr>
                <a:t>Why Technology?</a:t>
              </a:r>
            </a:p>
          </p:txBody>
        </p:sp>
      </p:grpSp>
      <p:grpSp>
        <p:nvGrpSpPr>
          <p:cNvPr name="Group 16" id="16"/>
          <p:cNvGrpSpPr/>
          <p:nvPr/>
        </p:nvGrpSpPr>
        <p:grpSpPr>
          <a:xfrm rot="0">
            <a:off x="566995" y="1418044"/>
            <a:ext cx="636765" cy="60246"/>
            <a:chOff x="0" y="0"/>
            <a:chExt cx="849020" cy="80328"/>
          </a:xfrm>
        </p:grpSpPr>
        <p:sp>
          <p:nvSpPr>
            <p:cNvPr name="Freeform 17" id="17"/>
            <p:cNvSpPr/>
            <p:nvPr/>
          </p:nvSpPr>
          <p:spPr>
            <a:xfrm flipH="false" flipV="false" rot="0">
              <a:off x="0" y="0"/>
              <a:ext cx="848995" cy="80264"/>
            </a:xfrm>
            <a:custGeom>
              <a:avLst/>
              <a:gdLst/>
              <a:ahLst/>
              <a:cxnLst/>
              <a:rect r="r" b="b" t="t" l="l"/>
              <a:pathLst>
                <a:path h="80264" w="848995">
                  <a:moveTo>
                    <a:pt x="0" y="0"/>
                  </a:moveTo>
                  <a:lnTo>
                    <a:pt x="848995" y="0"/>
                  </a:lnTo>
                  <a:lnTo>
                    <a:pt x="848995" y="80264"/>
                  </a:lnTo>
                  <a:lnTo>
                    <a:pt x="0" y="80264"/>
                  </a:lnTo>
                  <a:close/>
                </a:path>
              </a:pathLst>
            </a:custGeom>
            <a:solidFill>
              <a:srgbClr val="F36F3B"/>
            </a:solidFill>
            <a:ln w="19065" cap="sq">
              <a:solidFill>
                <a:srgbClr val="F36F3B"/>
              </a:solidFill>
              <a:prstDash val="solid"/>
              <a:miter/>
            </a:ln>
          </p:spPr>
        </p:sp>
      </p:grpSp>
      <p:grpSp>
        <p:nvGrpSpPr>
          <p:cNvPr name="Group 18" id="18"/>
          <p:cNvGrpSpPr/>
          <p:nvPr/>
        </p:nvGrpSpPr>
        <p:grpSpPr>
          <a:xfrm rot="0">
            <a:off x="882701" y="6098858"/>
            <a:ext cx="7911932" cy="2897803"/>
            <a:chOff x="0" y="0"/>
            <a:chExt cx="10549242" cy="3863737"/>
          </a:xfrm>
        </p:grpSpPr>
        <p:sp>
          <p:nvSpPr>
            <p:cNvPr name="Freeform 19" id="19"/>
            <p:cNvSpPr/>
            <p:nvPr/>
          </p:nvSpPr>
          <p:spPr>
            <a:xfrm flipH="false" flipV="false" rot="0">
              <a:off x="0" y="0"/>
              <a:ext cx="10549255" cy="3863839"/>
            </a:xfrm>
            <a:custGeom>
              <a:avLst/>
              <a:gdLst/>
              <a:ahLst/>
              <a:cxnLst/>
              <a:rect r="r" b="b" t="t" l="l"/>
              <a:pathLst>
                <a:path h="3863839" w="10549255">
                  <a:moveTo>
                    <a:pt x="0" y="247341"/>
                  </a:moveTo>
                  <a:cubicBezTo>
                    <a:pt x="0" y="110731"/>
                    <a:pt x="66294" y="0"/>
                    <a:pt x="148082" y="0"/>
                  </a:cubicBezTo>
                  <a:lnTo>
                    <a:pt x="10401173" y="0"/>
                  </a:lnTo>
                  <a:cubicBezTo>
                    <a:pt x="10482961" y="0"/>
                    <a:pt x="10549255" y="110731"/>
                    <a:pt x="10549255" y="247341"/>
                  </a:cubicBezTo>
                  <a:lnTo>
                    <a:pt x="10549255" y="3616566"/>
                  </a:lnTo>
                  <a:cubicBezTo>
                    <a:pt x="10549255" y="3753176"/>
                    <a:pt x="10482961" y="3863839"/>
                    <a:pt x="10401173" y="3863839"/>
                  </a:cubicBezTo>
                  <a:lnTo>
                    <a:pt x="148082" y="3863839"/>
                  </a:lnTo>
                  <a:cubicBezTo>
                    <a:pt x="66294" y="3863695"/>
                    <a:pt x="0" y="3752964"/>
                    <a:pt x="0" y="3616566"/>
                  </a:cubicBezTo>
                  <a:close/>
                </a:path>
              </a:pathLst>
            </a:custGeom>
            <a:solidFill>
              <a:srgbClr val="416B4A"/>
            </a:solidFill>
            <a:ln w="19065" cap="sq">
              <a:solidFill>
                <a:srgbClr val="416B4A"/>
              </a:solidFill>
              <a:prstDash val="solid"/>
              <a:miter/>
            </a:ln>
          </p:spPr>
        </p:sp>
      </p:grpSp>
      <p:grpSp>
        <p:nvGrpSpPr>
          <p:cNvPr name="Group 20" id="20"/>
          <p:cNvGrpSpPr>
            <a:grpSpLocks noChangeAspect="true"/>
          </p:cNvGrpSpPr>
          <p:nvPr/>
        </p:nvGrpSpPr>
        <p:grpSpPr>
          <a:xfrm rot="0">
            <a:off x="12795840" y="3877330"/>
            <a:ext cx="7887800" cy="7793145"/>
            <a:chOff x="0" y="0"/>
            <a:chExt cx="4572000" cy="4517135"/>
          </a:xfrm>
        </p:grpSpPr>
        <p:sp>
          <p:nvSpPr>
            <p:cNvPr name="Freeform 21" id="21" descr="/mnt/data/a_clean_white_background_3d_illustration_concept.png"/>
            <p:cNvSpPr/>
            <p:nvPr/>
          </p:nvSpPr>
          <p:spPr>
            <a:xfrm flipH="false" flipV="false" rot="0">
              <a:off x="56" y="513"/>
              <a:ext cx="4571980" cy="4516120"/>
            </a:xfrm>
            <a:custGeom>
              <a:avLst/>
              <a:gdLst/>
              <a:ahLst/>
              <a:cxnLst/>
              <a:rect r="r" b="b" t="t" l="l"/>
              <a:pathLst>
                <a:path h="4516120" w="4571980">
                  <a:moveTo>
                    <a:pt x="2625851" y="4304528"/>
                  </a:moveTo>
                  <a:cubicBezTo>
                    <a:pt x="2921033" y="4133201"/>
                    <a:pt x="3157857" y="3863670"/>
                    <a:pt x="3286333" y="3517500"/>
                  </a:cubicBezTo>
                  <a:cubicBezTo>
                    <a:pt x="3350757" y="3343915"/>
                    <a:pt x="3446003" y="3169721"/>
                    <a:pt x="3606759" y="3077855"/>
                  </a:cubicBezTo>
                  <a:cubicBezTo>
                    <a:pt x="3730733" y="3007011"/>
                    <a:pt x="3878617" y="2993695"/>
                    <a:pt x="4012778" y="2944817"/>
                  </a:cubicBezTo>
                  <a:cubicBezTo>
                    <a:pt x="4395008" y="2805565"/>
                    <a:pt x="4622861" y="2363132"/>
                    <a:pt x="4562274" y="1960870"/>
                  </a:cubicBezTo>
                  <a:cubicBezTo>
                    <a:pt x="4501687" y="1558606"/>
                    <a:pt x="4187520" y="1218860"/>
                    <a:pt x="3806807" y="1075508"/>
                  </a:cubicBezTo>
                  <a:cubicBezTo>
                    <a:pt x="3593093" y="995039"/>
                    <a:pt x="3379154" y="1012626"/>
                    <a:pt x="3167147" y="927755"/>
                  </a:cubicBezTo>
                  <a:cubicBezTo>
                    <a:pt x="2880240" y="812900"/>
                    <a:pt x="2630210" y="554377"/>
                    <a:pt x="2386066" y="364902"/>
                  </a:cubicBezTo>
                  <a:cubicBezTo>
                    <a:pt x="2141922" y="175426"/>
                    <a:pt x="1861139" y="2708"/>
                    <a:pt x="1552106" y="28"/>
                  </a:cubicBezTo>
                  <a:cubicBezTo>
                    <a:pt x="1179425" y="-3203"/>
                    <a:pt x="823018" y="276043"/>
                    <a:pt x="736997" y="638670"/>
                  </a:cubicBezTo>
                  <a:cubicBezTo>
                    <a:pt x="697719" y="804254"/>
                    <a:pt x="710125" y="977519"/>
                    <a:pt x="687974" y="1146250"/>
                  </a:cubicBezTo>
                  <a:cubicBezTo>
                    <a:pt x="602789" y="1795089"/>
                    <a:pt x="21501" y="2313971"/>
                    <a:pt x="552" y="2968042"/>
                  </a:cubicBezTo>
                  <a:cubicBezTo>
                    <a:pt x="-16610" y="3503877"/>
                    <a:pt x="368713" y="3991750"/>
                    <a:pt x="846422" y="4235089"/>
                  </a:cubicBezTo>
                  <a:cubicBezTo>
                    <a:pt x="1095379" y="4361905"/>
                    <a:pt x="1355090" y="4472021"/>
                    <a:pt x="1634945" y="4504757"/>
                  </a:cubicBezTo>
                  <a:cubicBezTo>
                    <a:pt x="1989959" y="4546286"/>
                    <a:pt x="2336033" y="4472741"/>
                    <a:pt x="2625851" y="4304528"/>
                  </a:cubicBezTo>
                  <a:close/>
                </a:path>
              </a:pathLst>
            </a:custGeom>
            <a:blipFill>
              <a:blip r:embed="rId5"/>
              <a:stretch>
                <a:fillRect l="-37756" t="0" r="-37756" b="0"/>
              </a:stretch>
            </a:blipFill>
          </p:spPr>
        </p:sp>
        <p:sp>
          <p:nvSpPr>
            <p:cNvPr name="Freeform 22" id="22"/>
            <p:cNvSpPr/>
            <p:nvPr/>
          </p:nvSpPr>
          <p:spPr>
            <a:xfrm flipH="false" flipV="false" rot="0">
              <a:off x="0" y="0"/>
              <a:ext cx="4572000" cy="4517135"/>
            </a:xfrm>
            <a:custGeom>
              <a:avLst/>
              <a:gdLst/>
              <a:ahLst/>
              <a:cxnLst/>
              <a:rect r="r" b="b" t="t" l="l"/>
              <a:pathLst>
                <a:path h="4517135" w="4572000">
                  <a:moveTo>
                    <a:pt x="4572000" y="4517135"/>
                  </a:moveTo>
                  <a:lnTo>
                    <a:pt x="0" y="4517135"/>
                  </a:lnTo>
                  <a:lnTo>
                    <a:pt x="0" y="0"/>
                  </a:lnTo>
                  <a:lnTo>
                    <a:pt x="4572000" y="0"/>
                  </a:lnTo>
                  <a:lnTo>
                    <a:pt x="4572000" y="4517135"/>
                  </a:lnTo>
                  <a:close/>
                </a:path>
              </a:pathLst>
            </a:custGeom>
            <a:blipFill>
              <a:blip r:embed="rId6"/>
              <a:stretch>
                <a:fillRect l="-25" t="0" r="-25" b="0"/>
              </a:stretch>
            </a:blipFill>
          </p:spPr>
        </p:sp>
      </p:grpSp>
      <p:sp>
        <p:nvSpPr>
          <p:cNvPr name="TextBox 23" id="23"/>
          <p:cNvSpPr txBox="true"/>
          <p:nvPr/>
        </p:nvSpPr>
        <p:spPr>
          <a:xfrm rot="0">
            <a:off x="892873" y="1620393"/>
            <a:ext cx="8097498" cy="520341"/>
          </a:xfrm>
          <a:prstGeom prst="rect">
            <a:avLst/>
          </a:prstGeom>
        </p:spPr>
        <p:txBody>
          <a:bodyPr anchor="t" rtlCol="false" tIns="0" lIns="0" bIns="0" rIns="0">
            <a:spAutoFit/>
          </a:bodyPr>
          <a:lstStyle/>
          <a:p>
            <a:pPr algn="l">
              <a:lnSpc>
                <a:spcPts val="3062"/>
              </a:lnSpc>
            </a:pPr>
            <a:r>
              <a:rPr lang="en-US" sz="2551" b="true">
                <a:solidFill>
                  <a:srgbClr val="1E1E1E"/>
                </a:solidFill>
                <a:latin typeface="Aptos Bold"/>
                <a:ea typeface="Aptos Bold"/>
                <a:cs typeface="Aptos Bold"/>
                <a:sym typeface="Aptos Bold"/>
              </a:rPr>
              <a:t>Technology as a Catalyst for Sustainability</a:t>
            </a:r>
          </a:p>
        </p:txBody>
      </p:sp>
      <p:sp>
        <p:nvSpPr>
          <p:cNvPr name="TextBox 24" id="24"/>
          <p:cNvSpPr txBox="true"/>
          <p:nvPr/>
        </p:nvSpPr>
        <p:spPr>
          <a:xfrm rot="0">
            <a:off x="892874" y="2443991"/>
            <a:ext cx="11599124" cy="2866678"/>
          </a:xfrm>
          <a:prstGeom prst="rect">
            <a:avLst/>
          </a:prstGeom>
        </p:spPr>
        <p:txBody>
          <a:bodyPr anchor="t" rtlCol="false" tIns="0" lIns="0" bIns="0" rIns="0">
            <a:spAutoFit/>
          </a:bodyPr>
          <a:lstStyle/>
          <a:p>
            <a:pPr algn="l">
              <a:lnSpc>
                <a:spcPts val="3277"/>
              </a:lnSpc>
            </a:pPr>
            <a:r>
              <a:rPr lang="en-US" sz="2731">
                <a:solidFill>
                  <a:srgbClr val="5D5D5D"/>
                </a:solidFill>
                <a:latin typeface="Aptos"/>
                <a:ea typeface="Aptos"/>
                <a:cs typeface="Aptos"/>
                <a:sym typeface="Aptos"/>
              </a:rPr>
              <a:t>For a generation that lives digitally, environmental awareness must also evolve digitally. Siwar believes technology can do more than communicate environmental problems — it can educate, connect, mobilize, and empower people to solve them. By combining digital platforms, youth communities, accessible knowledge, and volunteer participation, Siwar creates a scalable model where environmental awareness can reach thousands of people regardless of geographical boundaries.</a:t>
            </a:r>
          </a:p>
        </p:txBody>
      </p:sp>
      <p:sp>
        <p:nvSpPr>
          <p:cNvPr name="TextBox 25" id="25"/>
          <p:cNvSpPr txBox="true"/>
          <p:nvPr/>
        </p:nvSpPr>
        <p:spPr>
          <a:xfrm rot="0">
            <a:off x="1373305" y="6507099"/>
            <a:ext cx="6930723" cy="2238623"/>
          </a:xfrm>
          <a:prstGeom prst="rect">
            <a:avLst/>
          </a:prstGeom>
        </p:spPr>
        <p:txBody>
          <a:bodyPr anchor="t" rtlCol="false" tIns="0" lIns="0" bIns="0" rIns="0">
            <a:spAutoFit/>
          </a:bodyPr>
          <a:lstStyle/>
          <a:p>
            <a:pPr algn="ctr">
              <a:lnSpc>
                <a:spcPts val="3542"/>
              </a:lnSpc>
            </a:pPr>
            <a:r>
              <a:rPr lang="en-US" sz="2951" b="true">
                <a:solidFill>
                  <a:srgbClr val="FFFFFF"/>
                </a:solidFill>
                <a:latin typeface="Aptos Bold"/>
                <a:ea typeface="Aptos Bold"/>
                <a:cs typeface="Aptos Bold"/>
                <a:sym typeface="Aptos Bold"/>
              </a:rPr>
              <a:t>We do not only use technology to talk about sustainability.</a:t>
            </a:r>
          </a:p>
          <a:p>
            <a:pPr algn="ctr">
              <a:lnSpc>
                <a:spcPts val="3542"/>
              </a:lnSpc>
            </a:pPr>
            <a:r>
              <a:rPr lang="en-US" sz="2951" b="true">
                <a:solidFill>
                  <a:srgbClr val="FFFFFF"/>
                </a:solidFill>
                <a:latin typeface="Aptos Bold"/>
                <a:ea typeface="Aptos Bold"/>
                <a:cs typeface="Aptos Bold"/>
                <a:sym typeface="Aptos Bold"/>
              </a:rPr>
              <a:t>We use technology to make sustainability accessible, engaging, and actionable.</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36F3B"/>
        </a:solidFill>
      </p:bgPr>
    </p:bg>
    <p:spTree>
      <p:nvGrpSpPr>
        <p:cNvPr id="1" name=""/>
        <p:cNvGrpSpPr/>
        <p:nvPr/>
      </p:nvGrpSpPr>
      <p:grpSpPr>
        <a:xfrm>
          <a:off x="0" y="0"/>
          <a:ext cx="0" cy="0"/>
          <a:chOff x="0" y="0"/>
          <a:chExt cx="0" cy="0"/>
        </a:xfrm>
      </p:grpSpPr>
      <p:grpSp>
        <p:nvGrpSpPr>
          <p:cNvPr name="Group 2" id="2"/>
          <p:cNvGrpSpPr/>
          <p:nvPr/>
        </p:nvGrpSpPr>
        <p:grpSpPr>
          <a:xfrm rot="0">
            <a:off x="-9535" y="-9535"/>
            <a:ext cx="18320909" cy="10314108"/>
            <a:chOff x="0" y="0"/>
            <a:chExt cx="24427878" cy="13752144"/>
          </a:xfrm>
        </p:grpSpPr>
        <p:sp>
          <p:nvSpPr>
            <p:cNvPr name="Freeform 3" id="3"/>
            <p:cNvSpPr/>
            <p:nvPr/>
          </p:nvSpPr>
          <p:spPr>
            <a:xfrm flipH="false" flipV="false" rot="0">
              <a:off x="0" y="0"/>
              <a:ext cx="24427814" cy="13752195"/>
            </a:xfrm>
            <a:custGeom>
              <a:avLst/>
              <a:gdLst/>
              <a:ahLst/>
              <a:cxnLst/>
              <a:rect r="r" b="b" t="t" l="l"/>
              <a:pathLst>
                <a:path h="13752195" w="24427814">
                  <a:moveTo>
                    <a:pt x="0" y="0"/>
                  </a:moveTo>
                  <a:lnTo>
                    <a:pt x="24427814" y="0"/>
                  </a:lnTo>
                  <a:lnTo>
                    <a:pt x="24427814" y="13752195"/>
                  </a:lnTo>
                  <a:lnTo>
                    <a:pt x="0" y="13752195"/>
                  </a:lnTo>
                  <a:close/>
                </a:path>
              </a:pathLst>
            </a:custGeom>
            <a:solidFill>
              <a:srgbClr val="FFFFFF"/>
            </a:solidFill>
            <a:ln w="19065" cap="sq">
              <a:solidFill>
                <a:srgbClr val="FFFFFF"/>
              </a:solidFill>
              <a:prstDash val="solid"/>
              <a:miter/>
            </a:ln>
          </p:spPr>
        </p:sp>
      </p:grpSp>
      <p:grpSp>
        <p:nvGrpSpPr>
          <p:cNvPr name="Group 4" id="4"/>
          <p:cNvGrpSpPr/>
          <p:nvPr/>
        </p:nvGrpSpPr>
        <p:grpSpPr>
          <a:xfrm rot="0">
            <a:off x="-9535" y="-9535"/>
            <a:ext cx="266148" cy="10314108"/>
            <a:chOff x="0" y="0"/>
            <a:chExt cx="354863" cy="13752144"/>
          </a:xfrm>
        </p:grpSpPr>
        <p:sp>
          <p:nvSpPr>
            <p:cNvPr name="Freeform 5" id="5"/>
            <p:cNvSpPr/>
            <p:nvPr/>
          </p:nvSpPr>
          <p:spPr>
            <a:xfrm flipH="false" flipV="false" rot="0">
              <a:off x="0" y="0"/>
              <a:ext cx="354838" cy="13752195"/>
            </a:xfrm>
            <a:custGeom>
              <a:avLst/>
              <a:gdLst/>
              <a:ahLst/>
              <a:cxnLst/>
              <a:rect r="r" b="b" t="t" l="l"/>
              <a:pathLst>
                <a:path h="13752195" w="354838">
                  <a:moveTo>
                    <a:pt x="0" y="0"/>
                  </a:moveTo>
                  <a:lnTo>
                    <a:pt x="354838" y="0"/>
                  </a:lnTo>
                  <a:lnTo>
                    <a:pt x="354838" y="13752195"/>
                  </a:lnTo>
                  <a:lnTo>
                    <a:pt x="0" y="13752195"/>
                  </a:lnTo>
                  <a:close/>
                </a:path>
              </a:pathLst>
            </a:custGeom>
            <a:solidFill>
              <a:srgbClr val="F36F3B"/>
            </a:solidFill>
            <a:ln w="19065" cap="sq">
              <a:solidFill>
                <a:srgbClr val="F36F3B"/>
              </a:solidFill>
              <a:prstDash val="solid"/>
              <a:miter/>
            </a:ln>
          </p:spPr>
        </p:sp>
      </p:grpSp>
      <p:grpSp>
        <p:nvGrpSpPr>
          <p:cNvPr name="Group 6" id="6"/>
          <p:cNvGrpSpPr/>
          <p:nvPr/>
        </p:nvGrpSpPr>
        <p:grpSpPr>
          <a:xfrm rot="0">
            <a:off x="237544" y="-9535"/>
            <a:ext cx="128883" cy="10314108"/>
            <a:chOff x="0" y="0"/>
            <a:chExt cx="171844" cy="13752144"/>
          </a:xfrm>
        </p:grpSpPr>
        <p:sp>
          <p:nvSpPr>
            <p:cNvPr name="Freeform 7" id="7"/>
            <p:cNvSpPr/>
            <p:nvPr/>
          </p:nvSpPr>
          <p:spPr>
            <a:xfrm flipH="false" flipV="false" rot="0">
              <a:off x="0" y="0"/>
              <a:ext cx="171831" cy="13752195"/>
            </a:xfrm>
            <a:custGeom>
              <a:avLst/>
              <a:gdLst/>
              <a:ahLst/>
              <a:cxnLst/>
              <a:rect r="r" b="b" t="t" l="l"/>
              <a:pathLst>
                <a:path h="13752195" w="171831">
                  <a:moveTo>
                    <a:pt x="0" y="0"/>
                  </a:moveTo>
                  <a:lnTo>
                    <a:pt x="171831" y="0"/>
                  </a:lnTo>
                  <a:lnTo>
                    <a:pt x="171831" y="13752195"/>
                  </a:lnTo>
                  <a:lnTo>
                    <a:pt x="0" y="13752195"/>
                  </a:lnTo>
                  <a:close/>
                </a:path>
              </a:pathLst>
            </a:custGeom>
            <a:solidFill>
              <a:srgbClr val="FFD943"/>
            </a:solidFill>
            <a:ln w="19065" cap="sq">
              <a:solidFill>
                <a:srgbClr val="FFD943"/>
              </a:solidFill>
              <a:prstDash val="solid"/>
              <a:miter/>
            </a:ln>
          </p:spPr>
        </p:sp>
      </p:grpSp>
      <p:grpSp>
        <p:nvGrpSpPr>
          <p:cNvPr name="Group 8" id="8"/>
          <p:cNvGrpSpPr/>
          <p:nvPr/>
        </p:nvGrpSpPr>
        <p:grpSpPr>
          <a:xfrm rot="0">
            <a:off x="16019088" y="301990"/>
            <a:ext cx="1441304" cy="713794"/>
            <a:chOff x="0" y="0"/>
            <a:chExt cx="1921739" cy="951725"/>
          </a:xfrm>
        </p:grpSpPr>
        <p:sp>
          <p:nvSpPr>
            <p:cNvPr name="Freeform 9" id="9" descr="/mnt/data/ppt_media/image1.png"/>
            <p:cNvSpPr/>
            <p:nvPr/>
          </p:nvSpPr>
          <p:spPr>
            <a:xfrm flipH="false" flipV="false" rot="0">
              <a:off x="0" y="0"/>
              <a:ext cx="1921764" cy="951738"/>
            </a:xfrm>
            <a:custGeom>
              <a:avLst/>
              <a:gdLst/>
              <a:ahLst/>
              <a:cxnLst/>
              <a:rect r="r" b="b" t="t" l="l"/>
              <a:pathLst>
                <a:path h="951738" w="1921764">
                  <a:moveTo>
                    <a:pt x="0" y="0"/>
                  </a:moveTo>
                  <a:lnTo>
                    <a:pt x="1921764" y="0"/>
                  </a:lnTo>
                  <a:lnTo>
                    <a:pt x="1921764" y="951738"/>
                  </a:lnTo>
                  <a:lnTo>
                    <a:pt x="0" y="951738"/>
                  </a:lnTo>
                  <a:lnTo>
                    <a:pt x="0" y="0"/>
                  </a:lnTo>
                  <a:close/>
                </a:path>
              </a:pathLst>
            </a:custGeom>
            <a:blipFill>
              <a:blip r:embed="rId3"/>
              <a:stretch>
                <a:fillRect l="0" t="-372" r="1" b="-369"/>
              </a:stretch>
            </a:blipFill>
          </p:spPr>
        </p:sp>
      </p:grpSp>
      <p:grpSp>
        <p:nvGrpSpPr>
          <p:cNvPr name="Group 10" id="10"/>
          <p:cNvGrpSpPr/>
          <p:nvPr/>
        </p:nvGrpSpPr>
        <p:grpSpPr>
          <a:xfrm rot="0">
            <a:off x="645157" y="9540069"/>
            <a:ext cx="617706" cy="378892"/>
            <a:chOff x="0" y="0"/>
            <a:chExt cx="823608" cy="505189"/>
          </a:xfrm>
        </p:grpSpPr>
        <p:sp>
          <p:nvSpPr>
            <p:cNvPr name="Freeform 11" id="11"/>
            <p:cNvSpPr/>
            <p:nvPr/>
          </p:nvSpPr>
          <p:spPr>
            <a:xfrm flipH="false" flipV="false" rot="0">
              <a:off x="0" y="0"/>
              <a:ext cx="823603" cy="505192"/>
            </a:xfrm>
            <a:custGeom>
              <a:avLst/>
              <a:gdLst/>
              <a:ahLst/>
              <a:cxnLst/>
              <a:rect r="r" b="b" t="t" l="l"/>
              <a:pathLst>
                <a:path h="505192" w="823603">
                  <a:moveTo>
                    <a:pt x="0" y="0"/>
                  </a:moveTo>
                  <a:lnTo>
                    <a:pt x="823603" y="0"/>
                  </a:lnTo>
                  <a:lnTo>
                    <a:pt x="823603" y="505192"/>
                  </a:lnTo>
                  <a:lnTo>
                    <a:pt x="0" y="505192"/>
                  </a:lnTo>
                  <a:close/>
                </a:path>
              </a:pathLst>
            </a:custGeom>
            <a:blipFill>
              <a:blip r:embed="rId4">
                <a:alphaModFix amt="0"/>
              </a:blip>
              <a:stretch>
                <a:fillRect l="-1320" t="0" r="-1321" b="34789"/>
              </a:stretch>
            </a:blipFill>
          </p:spPr>
        </p:sp>
        <p:sp>
          <p:nvSpPr>
            <p:cNvPr name="TextBox 12" id="12"/>
            <p:cNvSpPr txBox="true"/>
            <p:nvPr/>
          </p:nvSpPr>
          <p:spPr>
            <a:xfrm>
              <a:off x="0" y="-9525"/>
              <a:ext cx="823608" cy="514714"/>
            </a:xfrm>
            <a:prstGeom prst="rect">
              <a:avLst/>
            </a:prstGeom>
          </p:spPr>
          <p:txBody>
            <a:bodyPr anchor="ctr" rtlCol="false" tIns="0" lIns="0" bIns="0" rIns="0"/>
            <a:lstStyle/>
            <a:p>
              <a:pPr algn="l">
                <a:lnSpc>
                  <a:spcPts val="2400"/>
                </a:lnSpc>
              </a:pPr>
              <a:r>
                <a:rPr lang="en-US" sz="2000" b="true">
                  <a:solidFill>
                    <a:srgbClr val="F36F3B"/>
                  </a:solidFill>
                  <a:latin typeface="Aptos Bold"/>
                  <a:ea typeface="Aptos Bold"/>
                  <a:cs typeface="Aptos Bold"/>
                  <a:sym typeface="Aptos Bold"/>
                </a:rPr>
                <a:t>13</a:t>
              </a:r>
            </a:p>
          </p:txBody>
        </p:sp>
      </p:grpSp>
      <p:grpSp>
        <p:nvGrpSpPr>
          <p:cNvPr name="Group 13" id="13"/>
          <p:cNvGrpSpPr/>
          <p:nvPr/>
        </p:nvGrpSpPr>
        <p:grpSpPr>
          <a:xfrm rot="0">
            <a:off x="576520" y="576520"/>
            <a:ext cx="9883245" cy="713794"/>
            <a:chOff x="0" y="0"/>
            <a:chExt cx="13177660" cy="951725"/>
          </a:xfrm>
        </p:grpSpPr>
        <p:sp>
          <p:nvSpPr>
            <p:cNvPr name="Freeform 14" id="14"/>
            <p:cNvSpPr/>
            <p:nvPr/>
          </p:nvSpPr>
          <p:spPr>
            <a:xfrm flipH="false" flipV="false" rot="0">
              <a:off x="0" y="0"/>
              <a:ext cx="13177655" cy="951720"/>
            </a:xfrm>
            <a:custGeom>
              <a:avLst/>
              <a:gdLst/>
              <a:ahLst/>
              <a:cxnLst/>
              <a:rect r="r" b="b" t="t" l="l"/>
              <a:pathLst>
                <a:path h="951720" w="13177655">
                  <a:moveTo>
                    <a:pt x="0" y="0"/>
                  </a:moveTo>
                  <a:lnTo>
                    <a:pt x="13177655" y="0"/>
                  </a:lnTo>
                  <a:lnTo>
                    <a:pt x="13177655" y="951720"/>
                  </a:lnTo>
                  <a:lnTo>
                    <a:pt x="0" y="951720"/>
                  </a:lnTo>
                  <a:close/>
                </a:path>
              </a:pathLst>
            </a:custGeom>
            <a:blipFill>
              <a:blip r:embed="rId4">
                <a:alphaModFix amt="0"/>
              </a:blip>
              <a:stretch>
                <a:fillRect l="0" t="-219792" r="0" b="-219793"/>
              </a:stretch>
            </a:blipFill>
          </p:spPr>
        </p:sp>
        <p:sp>
          <p:nvSpPr>
            <p:cNvPr name="TextBox 15" id="15"/>
            <p:cNvSpPr txBox="true"/>
            <p:nvPr/>
          </p:nvSpPr>
          <p:spPr>
            <a:xfrm>
              <a:off x="0" y="0"/>
              <a:ext cx="13177660" cy="951725"/>
            </a:xfrm>
            <a:prstGeom prst="rect">
              <a:avLst/>
            </a:prstGeom>
          </p:spPr>
          <p:txBody>
            <a:bodyPr anchor="ctr" rtlCol="false" tIns="0" lIns="0" bIns="0" rIns="0"/>
            <a:lstStyle/>
            <a:p>
              <a:pPr algn="l">
                <a:lnSpc>
                  <a:spcPts val="5404"/>
                </a:lnSpc>
              </a:pPr>
              <a:r>
                <a:rPr lang="en-US" sz="4503" b="true">
                  <a:solidFill>
                    <a:srgbClr val="F36F3B"/>
                  </a:solidFill>
                  <a:latin typeface="Aptos Bold"/>
                  <a:ea typeface="Aptos Bold"/>
                  <a:cs typeface="Aptos Bold"/>
                  <a:sym typeface="Aptos Bold"/>
                </a:rPr>
                <a:t>Contribution to the SDGs</a:t>
              </a:r>
            </a:p>
          </p:txBody>
        </p:sp>
      </p:grpSp>
      <p:grpSp>
        <p:nvGrpSpPr>
          <p:cNvPr name="Group 16" id="16"/>
          <p:cNvGrpSpPr/>
          <p:nvPr/>
        </p:nvGrpSpPr>
        <p:grpSpPr>
          <a:xfrm rot="0">
            <a:off x="566995" y="1418044"/>
            <a:ext cx="636765" cy="60246"/>
            <a:chOff x="0" y="0"/>
            <a:chExt cx="849020" cy="80328"/>
          </a:xfrm>
        </p:grpSpPr>
        <p:sp>
          <p:nvSpPr>
            <p:cNvPr name="Freeform 17" id="17"/>
            <p:cNvSpPr/>
            <p:nvPr/>
          </p:nvSpPr>
          <p:spPr>
            <a:xfrm flipH="false" flipV="false" rot="0">
              <a:off x="0" y="0"/>
              <a:ext cx="848995" cy="80264"/>
            </a:xfrm>
            <a:custGeom>
              <a:avLst/>
              <a:gdLst/>
              <a:ahLst/>
              <a:cxnLst/>
              <a:rect r="r" b="b" t="t" l="l"/>
              <a:pathLst>
                <a:path h="80264" w="848995">
                  <a:moveTo>
                    <a:pt x="0" y="0"/>
                  </a:moveTo>
                  <a:lnTo>
                    <a:pt x="848995" y="0"/>
                  </a:lnTo>
                  <a:lnTo>
                    <a:pt x="848995" y="80264"/>
                  </a:lnTo>
                  <a:lnTo>
                    <a:pt x="0" y="80264"/>
                  </a:lnTo>
                  <a:close/>
                </a:path>
              </a:pathLst>
            </a:custGeom>
            <a:solidFill>
              <a:srgbClr val="F36F3B"/>
            </a:solidFill>
            <a:ln w="19065" cap="sq">
              <a:solidFill>
                <a:srgbClr val="F36F3B"/>
              </a:solidFill>
              <a:prstDash val="solid"/>
              <a:miter/>
            </a:ln>
          </p:spPr>
        </p:sp>
      </p:grpSp>
      <p:grpSp>
        <p:nvGrpSpPr>
          <p:cNvPr name="Group 18" id="18"/>
          <p:cNvGrpSpPr/>
          <p:nvPr/>
        </p:nvGrpSpPr>
        <p:grpSpPr>
          <a:xfrm rot="0">
            <a:off x="1157240" y="2296554"/>
            <a:ext cx="3519383" cy="5029324"/>
            <a:chOff x="0" y="0"/>
            <a:chExt cx="4692510" cy="6705765"/>
          </a:xfrm>
        </p:grpSpPr>
        <p:sp>
          <p:nvSpPr>
            <p:cNvPr name="Freeform 19" id="19"/>
            <p:cNvSpPr/>
            <p:nvPr/>
          </p:nvSpPr>
          <p:spPr>
            <a:xfrm flipH="false" flipV="false" rot="0">
              <a:off x="0" y="0"/>
              <a:ext cx="4692523" cy="6705727"/>
            </a:xfrm>
            <a:custGeom>
              <a:avLst/>
              <a:gdLst/>
              <a:ahLst/>
              <a:cxnLst/>
              <a:rect r="r" b="b" t="t" l="l"/>
              <a:pathLst>
                <a:path h="6705727" w="4692523">
                  <a:moveTo>
                    <a:pt x="0" y="147193"/>
                  </a:moveTo>
                  <a:cubicBezTo>
                    <a:pt x="0" y="65913"/>
                    <a:pt x="65913" y="0"/>
                    <a:pt x="147193" y="0"/>
                  </a:cubicBezTo>
                  <a:lnTo>
                    <a:pt x="4545330" y="0"/>
                  </a:lnTo>
                  <a:cubicBezTo>
                    <a:pt x="4626610" y="0"/>
                    <a:pt x="4692523" y="65913"/>
                    <a:pt x="4692523" y="147193"/>
                  </a:cubicBezTo>
                  <a:lnTo>
                    <a:pt x="4692523" y="6558534"/>
                  </a:lnTo>
                  <a:cubicBezTo>
                    <a:pt x="4692523" y="6639814"/>
                    <a:pt x="4626610" y="6705727"/>
                    <a:pt x="4545330" y="6705727"/>
                  </a:cubicBezTo>
                  <a:lnTo>
                    <a:pt x="147193" y="6705727"/>
                  </a:lnTo>
                  <a:cubicBezTo>
                    <a:pt x="65913" y="6705727"/>
                    <a:pt x="0" y="6639814"/>
                    <a:pt x="0" y="6558534"/>
                  </a:cubicBezTo>
                  <a:close/>
                </a:path>
              </a:pathLst>
            </a:custGeom>
            <a:solidFill>
              <a:srgbClr val="FFFFFF"/>
            </a:solidFill>
            <a:ln w="19065" cap="sq">
              <a:solidFill>
                <a:srgbClr val="EFEFEF"/>
              </a:solidFill>
              <a:prstDash val="solid"/>
              <a:miter/>
            </a:ln>
          </p:spPr>
        </p:sp>
      </p:grpSp>
      <p:grpSp>
        <p:nvGrpSpPr>
          <p:cNvPr name="Group 20" id="20"/>
          <p:cNvGrpSpPr/>
          <p:nvPr/>
        </p:nvGrpSpPr>
        <p:grpSpPr>
          <a:xfrm rot="0">
            <a:off x="1880559" y="2745343"/>
            <a:ext cx="2059010" cy="621778"/>
            <a:chOff x="0" y="0"/>
            <a:chExt cx="2745346" cy="829037"/>
          </a:xfrm>
        </p:grpSpPr>
        <p:sp>
          <p:nvSpPr>
            <p:cNvPr name="Freeform 21" id="21"/>
            <p:cNvSpPr/>
            <p:nvPr/>
          </p:nvSpPr>
          <p:spPr>
            <a:xfrm flipH="false" flipV="false" rot="0">
              <a:off x="0" y="0"/>
              <a:ext cx="2745359" cy="828992"/>
            </a:xfrm>
            <a:custGeom>
              <a:avLst/>
              <a:gdLst/>
              <a:ahLst/>
              <a:cxnLst/>
              <a:rect r="r" b="b" t="t" l="l"/>
              <a:pathLst>
                <a:path h="828992" w="2745359">
                  <a:moveTo>
                    <a:pt x="0" y="0"/>
                  </a:moveTo>
                  <a:lnTo>
                    <a:pt x="2745359" y="0"/>
                  </a:lnTo>
                  <a:lnTo>
                    <a:pt x="2745359" y="828992"/>
                  </a:lnTo>
                  <a:lnTo>
                    <a:pt x="0" y="828992"/>
                  </a:lnTo>
                  <a:close/>
                </a:path>
              </a:pathLst>
            </a:custGeom>
            <a:solidFill>
              <a:srgbClr val="FFD943"/>
            </a:solidFill>
            <a:ln cap="sq">
              <a:noFill/>
              <a:prstDash val="solid"/>
              <a:miter/>
            </a:ln>
          </p:spPr>
        </p:sp>
        <p:sp>
          <p:nvSpPr>
            <p:cNvPr name="TextBox 22" id="22"/>
            <p:cNvSpPr txBox="true"/>
            <p:nvPr/>
          </p:nvSpPr>
          <p:spPr>
            <a:xfrm>
              <a:off x="0" y="9525"/>
              <a:ext cx="2745346" cy="819512"/>
            </a:xfrm>
            <a:prstGeom prst="rect">
              <a:avLst/>
            </a:prstGeom>
          </p:spPr>
          <p:txBody>
            <a:bodyPr anchor="ctr" rtlCol="false" tIns="50800" lIns="50800" bIns="50800" rIns="50800"/>
            <a:lstStyle/>
            <a:p>
              <a:pPr algn="ctr">
                <a:lnSpc>
                  <a:spcPts val="3481"/>
                </a:lnSpc>
              </a:pPr>
              <a:r>
                <a:rPr lang="en-US" sz="2901" b="true">
                  <a:solidFill>
                    <a:srgbClr val="1E1E1E"/>
                  </a:solidFill>
                  <a:latin typeface="Aptos Bold"/>
                  <a:ea typeface="Aptos Bold"/>
                  <a:cs typeface="Aptos Bold"/>
                  <a:sym typeface="Aptos Bold"/>
                </a:rPr>
                <a:t>SDG 4</a:t>
              </a:r>
            </a:p>
          </p:txBody>
        </p:sp>
      </p:grpSp>
      <p:sp>
        <p:nvSpPr>
          <p:cNvPr name="TextBox 23" id="23"/>
          <p:cNvSpPr txBox="true"/>
          <p:nvPr/>
        </p:nvSpPr>
        <p:spPr>
          <a:xfrm rot="0">
            <a:off x="1510579" y="3775481"/>
            <a:ext cx="2812704" cy="876350"/>
          </a:xfrm>
          <a:prstGeom prst="rect">
            <a:avLst/>
          </a:prstGeom>
        </p:spPr>
        <p:txBody>
          <a:bodyPr anchor="t" rtlCol="false" tIns="0" lIns="0" bIns="0" rIns="0">
            <a:spAutoFit/>
          </a:bodyPr>
          <a:lstStyle/>
          <a:p>
            <a:pPr algn="ctr">
              <a:lnSpc>
                <a:spcPts val="3451"/>
              </a:lnSpc>
            </a:pPr>
            <a:r>
              <a:rPr lang="en-US" sz="2876" b="true">
                <a:solidFill>
                  <a:srgbClr val="1E1E1E"/>
                </a:solidFill>
                <a:latin typeface="Aptos Bold"/>
                <a:ea typeface="Aptos Bold"/>
                <a:cs typeface="Aptos Bold"/>
                <a:sym typeface="Aptos Bold"/>
              </a:rPr>
              <a:t>Quality Education</a:t>
            </a:r>
          </a:p>
        </p:txBody>
      </p:sp>
      <p:sp>
        <p:nvSpPr>
          <p:cNvPr name="TextBox 24" id="24"/>
          <p:cNvSpPr txBox="true"/>
          <p:nvPr/>
        </p:nvSpPr>
        <p:spPr>
          <a:xfrm rot="0">
            <a:off x="1579207" y="4873619"/>
            <a:ext cx="2675439" cy="1762373"/>
          </a:xfrm>
          <a:prstGeom prst="rect">
            <a:avLst/>
          </a:prstGeom>
        </p:spPr>
        <p:txBody>
          <a:bodyPr anchor="t" rtlCol="false" tIns="0" lIns="0" bIns="0" rIns="0">
            <a:spAutoFit/>
          </a:bodyPr>
          <a:lstStyle/>
          <a:p>
            <a:pPr algn="ctr">
              <a:lnSpc>
                <a:spcPts val="2785"/>
              </a:lnSpc>
            </a:pPr>
            <a:r>
              <a:rPr lang="en-US" sz="2321">
                <a:solidFill>
                  <a:srgbClr val="5D5D5D"/>
                </a:solidFill>
                <a:latin typeface="Aptos"/>
                <a:ea typeface="Aptos"/>
                <a:cs typeface="Aptos"/>
                <a:sym typeface="Aptos"/>
              </a:rPr>
              <a:t>Providing accessible environmental and sustainability education for young people.</a:t>
            </a:r>
          </a:p>
        </p:txBody>
      </p:sp>
      <p:grpSp>
        <p:nvGrpSpPr>
          <p:cNvPr name="Group 25" id="25"/>
          <p:cNvGrpSpPr/>
          <p:nvPr/>
        </p:nvGrpSpPr>
        <p:grpSpPr>
          <a:xfrm rot="0">
            <a:off x="5412524" y="2296554"/>
            <a:ext cx="3519383" cy="5029324"/>
            <a:chOff x="0" y="0"/>
            <a:chExt cx="4692510" cy="6705765"/>
          </a:xfrm>
        </p:grpSpPr>
        <p:sp>
          <p:nvSpPr>
            <p:cNvPr name="Freeform 26" id="26"/>
            <p:cNvSpPr/>
            <p:nvPr/>
          </p:nvSpPr>
          <p:spPr>
            <a:xfrm flipH="false" flipV="false" rot="0">
              <a:off x="0" y="0"/>
              <a:ext cx="4692523" cy="6705727"/>
            </a:xfrm>
            <a:custGeom>
              <a:avLst/>
              <a:gdLst/>
              <a:ahLst/>
              <a:cxnLst/>
              <a:rect r="r" b="b" t="t" l="l"/>
              <a:pathLst>
                <a:path h="6705727" w="4692523">
                  <a:moveTo>
                    <a:pt x="0" y="147193"/>
                  </a:moveTo>
                  <a:cubicBezTo>
                    <a:pt x="0" y="65913"/>
                    <a:pt x="65913" y="0"/>
                    <a:pt x="147193" y="0"/>
                  </a:cubicBezTo>
                  <a:lnTo>
                    <a:pt x="4545330" y="0"/>
                  </a:lnTo>
                  <a:cubicBezTo>
                    <a:pt x="4626610" y="0"/>
                    <a:pt x="4692523" y="65913"/>
                    <a:pt x="4692523" y="147193"/>
                  </a:cubicBezTo>
                  <a:lnTo>
                    <a:pt x="4692523" y="6558534"/>
                  </a:lnTo>
                  <a:cubicBezTo>
                    <a:pt x="4692523" y="6639814"/>
                    <a:pt x="4626610" y="6705727"/>
                    <a:pt x="4545330" y="6705727"/>
                  </a:cubicBezTo>
                  <a:lnTo>
                    <a:pt x="147193" y="6705727"/>
                  </a:lnTo>
                  <a:cubicBezTo>
                    <a:pt x="65913" y="6705727"/>
                    <a:pt x="0" y="6639814"/>
                    <a:pt x="0" y="6558534"/>
                  </a:cubicBezTo>
                  <a:close/>
                </a:path>
              </a:pathLst>
            </a:custGeom>
            <a:solidFill>
              <a:srgbClr val="FFFFFF"/>
            </a:solidFill>
            <a:ln w="19065" cap="sq">
              <a:solidFill>
                <a:srgbClr val="EFEFEF"/>
              </a:solidFill>
              <a:prstDash val="solid"/>
              <a:miter/>
            </a:ln>
          </p:spPr>
        </p:sp>
      </p:grpSp>
      <p:grpSp>
        <p:nvGrpSpPr>
          <p:cNvPr name="Group 27" id="27"/>
          <p:cNvGrpSpPr/>
          <p:nvPr/>
        </p:nvGrpSpPr>
        <p:grpSpPr>
          <a:xfrm rot="0">
            <a:off x="6135843" y="2745343"/>
            <a:ext cx="2059010" cy="621778"/>
            <a:chOff x="0" y="0"/>
            <a:chExt cx="2745346" cy="829037"/>
          </a:xfrm>
        </p:grpSpPr>
        <p:sp>
          <p:nvSpPr>
            <p:cNvPr name="Freeform 28" id="28"/>
            <p:cNvSpPr/>
            <p:nvPr/>
          </p:nvSpPr>
          <p:spPr>
            <a:xfrm flipH="false" flipV="false" rot="0">
              <a:off x="0" y="0"/>
              <a:ext cx="2745359" cy="828992"/>
            </a:xfrm>
            <a:custGeom>
              <a:avLst/>
              <a:gdLst/>
              <a:ahLst/>
              <a:cxnLst/>
              <a:rect r="r" b="b" t="t" l="l"/>
              <a:pathLst>
                <a:path h="828992" w="2745359">
                  <a:moveTo>
                    <a:pt x="0" y="0"/>
                  </a:moveTo>
                  <a:lnTo>
                    <a:pt x="2745359" y="0"/>
                  </a:lnTo>
                  <a:lnTo>
                    <a:pt x="2745359" y="828992"/>
                  </a:lnTo>
                  <a:lnTo>
                    <a:pt x="0" y="828992"/>
                  </a:lnTo>
                  <a:close/>
                </a:path>
              </a:pathLst>
            </a:custGeom>
            <a:solidFill>
              <a:srgbClr val="F36F3B"/>
            </a:solidFill>
            <a:ln cap="sq">
              <a:noFill/>
              <a:prstDash val="solid"/>
              <a:miter/>
            </a:ln>
          </p:spPr>
        </p:sp>
        <p:sp>
          <p:nvSpPr>
            <p:cNvPr name="TextBox 29" id="29"/>
            <p:cNvSpPr txBox="true"/>
            <p:nvPr/>
          </p:nvSpPr>
          <p:spPr>
            <a:xfrm>
              <a:off x="0" y="9525"/>
              <a:ext cx="2745346" cy="819512"/>
            </a:xfrm>
            <a:prstGeom prst="rect">
              <a:avLst/>
            </a:prstGeom>
          </p:spPr>
          <p:txBody>
            <a:bodyPr anchor="ctr" rtlCol="false" tIns="50800" lIns="50800" bIns="50800" rIns="50800"/>
            <a:lstStyle/>
            <a:p>
              <a:pPr algn="ctr">
                <a:lnSpc>
                  <a:spcPts val="3481"/>
                </a:lnSpc>
              </a:pPr>
              <a:r>
                <a:rPr lang="en-US" sz="2901" b="true">
                  <a:solidFill>
                    <a:srgbClr val="FFFFFF"/>
                  </a:solidFill>
                  <a:latin typeface="Aptos Bold"/>
                  <a:ea typeface="Aptos Bold"/>
                  <a:cs typeface="Aptos Bold"/>
                  <a:sym typeface="Aptos Bold"/>
                </a:rPr>
                <a:t>SDG 12</a:t>
              </a:r>
            </a:p>
          </p:txBody>
        </p:sp>
      </p:grpSp>
      <p:sp>
        <p:nvSpPr>
          <p:cNvPr name="TextBox 30" id="30"/>
          <p:cNvSpPr txBox="true"/>
          <p:nvPr/>
        </p:nvSpPr>
        <p:spPr>
          <a:xfrm rot="0">
            <a:off x="5765864" y="3775481"/>
            <a:ext cx="2812704" cy="876350"/>
          </a:xfrm>
          <a:prstGeom prst="rect">
            <a:avLst/>
          </a:prstGeom>
        </p:spPr>
        <p:txBody>
          <a:bodyPr anchor="t" rtlCol="false" tIns="0" lIns="0" bIns="0" rIns="0">
            <a:spAutoFit/>
          </a:bodyPr>
          <a:lstStyle/>
          <a:p>
            <a:pPr algn="ctr">
              <a:lnSpc>
                <a:spcPts val="3451"/>
              </a:lnSpc>
            </a:pPr>
            <a:r>
              <a:rPr lang="en-US" sz="2876" b="true">
                <a:solidFill>
                  <a:srgbClr val="1E1E1E"/>
                </a:solidFill>
                <a:latin typeface="Aptos Bold"/>
                <a:ea typeface="Aptos Bold"/>
                <a:cs typeface="Aptos Bold"/>
                <a:sym typeface="Aptos Bold"/>
              </a:rPr>
              <a:t>Responsible Consumption</a:t>
            </a:r>
          </a:p>
        </p:txBody>
      </p:sp>
      <p:sp>
        <p:nvSpPr>
          <p:cNvPr name="TextBox 31" id="31"/>
          <p:cNvSpPr txBox="true"/>
          <p:nvPr/>
        </p:nvSpPr>
        <p:spPr>
          <a:xfrm rot="0">
            <a:off x="5834491" y="4873619"/>
            <a:ext cx="2675439" cy="2114848"/>
          </a:xfrm>
          <a:prstGeom prst="rect">
            <a:avLst/>
          </a:prstGeom>
        </p:spPr>
        <p:txBody>
          <a:bodyPr anchor="t" rtlCol="false" tIns="0" lIns="0" bIns="0" rIns="0">
            <a:spAutoFit/>
          </a:bodyPr>
          <a:lstStyle/>
          <a:p>
            <a:pPr algn="ctr">
              <a:lnSpc>
                <a:spcPts val="2785"/>
              </a:lnSpc>
            </a:pPr>
            <a:r>
              <a:rPr lang="en-US" sz="2321">
                <a:solidFill>
                  <a:srgbClr val="5D5D5D"/>
                </a:solidFill>
                <a:latin typeface="Aptos"/>
                <a:ea typeface="Aptos"/>
                <a:cs typeface="Aptos"/>
                <a:sym typeface="Aptos"/>
              </a:rPr>
              <a:t>Promoting responsible behaviors, sustainable choices, and environmental consciousness.</a:t>
            </a:r>
          </a:p>
        </p:txBody>
      </p:sp>
      <p:grpSp>
        <p:nvGrpSpPr>
          <p:cNvPr name="Group 32" id="32"/>
          <p:cNvGrpSpPr/>
          <p:nvPr/>
        </p:nvGrpSpPr>
        <p:grpSpPr>
          <a:xfrm rot="0">
            <a:off x="9667808" y="2296554"/>
            <a:ext cx="3519383" cy="5029324"/>
            <a:chOff x="0" y="0"/>
            <a:chExt cx="4692510" cy="6705765"/>
          </a:xfrm>
        </p:grpSpPr>
        <p:sp>
          <p:nvSpPr>
            <p:cNvPr name="Freeform 33" id="33"/>
            <p:cNvSpPr/>
            <p:nvPr/>
          </p:nvSpPr>
          <p:spPr>
            <a:xfrm flipH="false" flipV="false" rot="0">
              <a:off x="0" y="0"/>
              <a:ext cx="4692523" cy="6705727"/>
            </a:xfrm>
            <a:custGeom>
              <a:avLst/>
              <a:gdLst/>
              <a:ahLst/>
              <a:cxnLst/>
              <a:rect r="r" b="b" t="t" l="l"/>
              <a:pathLst>
                <a:path h="6705727" w="4692523">
                  <a:moveTo>
                    <a:pt x="0" y="147193"/>
                  </a:moveTo>
                  <a:cubicBezTo>
                    <a:pt x="0" y="65913"/>
                    <a:pt x="65913" y="0"/>
                    <a:pt x="147193" y="0"/>
                  </a:cubicBezTo>
                  <a:lnTo>
                    <a:pt x="4545330" y="0"/>
                  </a:lnTo>
                  <a:cubicBezTo>
                    <a:pt x="4626610" y="0"/>
                    <a:pt x="4692523" y="65913"/>
                    <a:pt x="4692523" y="147193"/>
                  </a:cubicBezTo>
                  <a:lnTo>
                    <a:pt x="4692523" y="6558534"/>
                  </a:lnTo>
                  <a:cubicBezTo>
                    <a:pt x="4692523" y="6639814"/>
                    <a:pt x="4626610" y="6705727"/>
                    <a:pt x="4545330" y="6705727"/>
                  </a:cubicBezTo>
                  <a:lnTo>
                    <a:pt x="147193" y="6705727"/>
                  </a:lnTo>
                  <a:cubicBezTo>
                    <a:pt x="65913" y="6705727"/>
                    <a:pt x="0" y="6639814"/>
                    <a:pt x="0" y="6558534"/>
                  </a:cubicBezTo>
                  <a:close/>
                </a:path>
              </a:pathLst>
            </a:custGeom>
            <a:solidFill>
              <a:srgbClr val="FFFFFF"/>
            </a:solidFill>
            <a:ln w="19065" cap="sq">
              <a:solidFill>
                <a:srgbClr val="EFEFEF"/>
              </a:solidFill>
              <a:prstDash val="solid"/>
              <a:miter/>
            </a:ln>
          </p:spPr>
        </p:sp>
      </p:grpSp>
      <p:grpSp>
        <p:nvGrpSpPr>
          <p:cNvPr name="Group 34" id="34"/>
          <p:cNvGrpSpPr/>
          <p:nvPr/>
        </p:nvGrpSpPr>
        <p:grpSpPr>
          <a:xfrm rot="0">
            <a:off x="10391127" y="2745343"/>
            <a:ext cx="2059010" cy="621778"/>
            <a:chOff x="0" y="0"/>
            <a:chExt cx="2745346" cy="829037"/>
          </a:xfrm>
        </p:grpSpPr>
        <p:sp>
          <p:nvSpPr>
            <p:cNvPr name="Freeform 35" id="35"/>
            <p:cNvSpPr/>
            <p:nvPr/>
          </p:nvSpPr>
          <p:spPr>
            <a:xfrm flipH="false" flipV="false" rot="0">
              <a:off x="0" y="0"/>
              <a:ext cx="2745359" cy="828992"/>
            </a:xfrm>
            <a:custGeom>
              <a:avLst/>
              <a:gdLst/>
              <a:ahLst/>
              <a:cxnLst/>
              <a:rect r="r" b="b" t="t" l="l"/>
              <a:pathLst>
                <a:path h="828992" w="2745359">
                  <a:moveTo>
                    <a:pt x="0" y="0"/>
                  </a:moveTo>
                  <a:lnTo>
                    <a:pt x="2745359" y="0"/>
                  </a:lnTo>
                  <a:lnTo>
                    <a:pt x="2745359" y="828992"/>
                  </a:lnTo>
                  <a:lnTo>
                    <a:pt x="0" y="828992"/>
                  </a:lnTo>
                  <a:close/>
                </a:path>
              </a:pathLst>
            </a:custGeom>
            <a:solidFill>
              <a:srgbClr val="FFD943"/>
            </a:solidFill>
            <a:ln cap="sq">
              <a:noFill/>
              <a:prstDash val="solid"/>
              <a:miter/>
            </a:ln>
          </p:spPr>
        </p:sp>
        <p:sp>
          <p:nvSpPr>
            <p:cNvPr name="TextBox 36" id="36"/>
            <p:cNvSpPr txBox="true"/>
            <p:nvPr/>
          </p:nvSpPr>
          <p:spPr>
            <a:xfrm>
              <a:off x="0" y="9525"/>
              <a:ext cx="2745346" cy="819512"/>
            </a:xfrm>
            <a:prstGeom prst="rect">
              <a:avLst/>
            </a:prstGeom>
          </p:spPr>
          <p:txBody>
            <a:bodyPr anchor="ctr" rtlCol="false" tIns="50800" lIns="50800" bIns="50800" rIns="50800"/>
            <a:lstStyle/>
            <a:p>
              <a:pPr algn="ctr">
                <a:lnSpc>
                  <a:spcPts val="3481"/>
                </a:lnSpc>
              </a:pPr>
              <a:r>
                <a:rPr lang="en-US" sz="2901" b="true">
                  <a:solidFill>
                    <a:srgbClr val="1E1E1E"/>
                  </a:solidFill>
                  <a:latin typeface="Aptos Bold"/>
                  <a:ea typeface="Aptos Bold"/>
                  <a:cs typeface="Aptos Bold"/>
                  <a:sym typeface="Aptos Bold"/>
                </a:rPr>
                <a:t>SDG 13</a:t>
              </a:r>
            </a:p>
          </p:txBody>
        </p:sp>
      </p:grpSp>
      <p:sp>
        <p:nvSpPr>
          <p:cNvPr name="TextBox 37" id="37"/>
          <p:cNvSpPr txBox="true"/>
          <p:nvPr/>
        </p:nvSpPr>
        <p:spPr>
          <a:xfrm rot="0">
            <a:off x="10021148" y="3775481"/>
            <a:ext cx="2812704" cy="438175"/>
          </a:xfrm>
          <a:prstGeom prst="rect">
            <a:avLst/>
          </a:prstGeom>
        </p:spPr>
        <p:txBody>
          <a:bodyPr anchor="t" rtlCol="false" tIns="0" lIns="0" bIns="0" rIns="0">
            <a:spAutoFit/>
          </a:bodyPr>
          <a:lstStyle/>
          <a:p>
            <a:pPr algn="ctr">
              <a:lnSpc>
                <a:spcPts val="3451"/>
              </a:lnSpc>
            </a:pPr>
            <a:r>
              <a:rPr lang="en-US" sz="2876" b="true">
                <a:solidFill>
                  <a:srgbClr val="1E1E1E"/>
                </a:solidFill>
                <a:latin typeface="Aptos Bold"/>
                <a:ea typeface="Aptos Bold"/>
                <a:cs typeface="Aptos Bold"/>
                <a:sym typeface="Aptos Bold"/>
              </a:rPr>
              <a:t>Climate Action</a:t>
            </a:r>
          </a:p>
        </p:txBody>
      </p:sp>
      <p:sp>
        <p:nvSpPr>
          <p:cNvPr name="TextBox 38" id="38"/>
          <p:cNvSpPr txBox="true"/>
          <p:nvPr/>
        </p:nvSpPr>
        <p:spPr>
          <a:xfrm rot="0">
            <a:off x="10089775" y="4873619"/>
            <a:ext cx="2675439" cy="2114848"/>
          </a:xfrm>
          <a:prstGeom prst="rect">
            <a:avLst/>
          </a:prstGeom>
        </p:spPr>
        <p:txBody>
          <a:bodyPr anchor="t" rtlCol="false" tIns="0" lIns="0" bIns="0" rIns="0">
            <a:spAutoFit/>
          </a:bodyPr>
          <a:lstStyle/>
          <a:p>
            <a:pPr algn="ctr">
              <a:lnSpc>
                <a:spcPts val="2785"/>
              </a:lnSpc>
            </a:pPr>
            <a:r>
              <a:rPr lang="en-US" sz="2321">
                <a:solidFill>
                  <a:srgbClr val="5D5D5D"/>
                </a:solidFill>
                <a:latin typeface="Aptos"/>
                <a:ea typeface="Aptos"/>
                <a:cs typeface="Aptos"/>
                <a:sym typeface="Aptos"/>
              </a:rPr>
              <a:t>Raising climate awareness and empowering youth to participate in environmental action.</a:t>
            </a:r>
          </a:p>
        </p:txBody>
      </p:sp>
      <p:grpSp>
        <p:nvGrpSpPr>
          <p:cNvPr name="Group 39" id="39"/>
          <p:cNvGrpSpPr/>
          <p:nvPr/>
        </p:nvGrpSpPr>
        <p:grpSpPr>
          <a:xfrm rot="0">
            <a:off x="13923093" y="2296554"/>
            <a:ext cx="3519383" cy="5029324"/>
            <a:chOff x="0" y="0"/>
            <a:chExt cx="4692510" cy="6705765"/>
          </a:xfrm>
        </p:grpSpPr>
        <p:sp>
          <p:nvSpPr>
            <p:cNvPr name="Freeform 40" id="40"/>
            <p:cNvSpPr/>
            <p:nvPr/>
          </p:nvSpPr>
          <p:spPr>
            <a:xfrm flipH="false" flipV="false" rot="0">
              <a:off x="0" y="0"/>
              <a:ext cx="4692523" cy="6705727"/>
            </a:xfrm>
            <a:custGeom>
              <a:avLst/>
              <a:gdLst/>
              <a:ahLst/>
              <a:cxnLst/>
              <a:rect r="r" b="b" t="t" l="l"/>
              <a:pathLst>
                <a:path h="6705727" w="4692523">
                  <a:moveTo>
                    <a:pt x="0" y="147193"/>
                  </a:moveTo>
                  <a:cubicBezTo>
                    <a:pt x="0" y="65913"/>
                    <a:pt x="65913" y="0"/>
                    <a:pt x="147193" y="0"/>
                  </a:cubicBezTo>
                  <a:lnTo>
                    <a:pt x="4545330" y="0"/>
                  </a:lnTo>
                  <a:cubicBezTo>
                    <a:pt x="4626610" y="0"/>
                    <a:pt x="4692523" y="65913"/>
                    <a:pt x="4692523" y="147193"/>
                  </a:cubicBezTo>
                  <a:lnTo>
                    <a:pt x="4692523" y="6558534"/>
                  </a:lnTo>
                  <a:cubicBezTo>
                    <a:pt x="4692523" y="6639814"/>
                    <a:pt x="4626610" y="6705727"/>
                    <a:pt x="4545330" y="6705727"/>
                  </a:cubicBezTo>
                  <a:lnTo>
                    <a:pt x="147193" y="6705727"/>
                  </a:lnTo>
                  <a:cubicBezTo>
                    <a:pt x="65913" y="6705727"/>
                    <a:pt x="0" y="6639814"/>
                    <a:pt x="0" y="6558534"/>
                  </a:cubicBezTo>
                  <a:close/>
                </a:path>
              </a:pathLst>
            </a:custGeom>
            <a:solidFill>
              <a:srgbClr val="FFFFFF"/>
            </a:solidFill>
            <a:ln w="19065" cap="sq">
              <a:solidFill>
                <a:srgbClr val="EFEFEF"/>
              </a:solidFill>
              <a:prstDash val="solid"/>
              <a:miter/>
            </a:ln>
          </p:spPr>
        </p:sp>
      </p:grpSp>
      <p:grpSp>
        <p:nvGrpSpPr>
          <p:cNvPr name="Group 41" id="41"/>
          <p:cNvGrpSpPr/>
          <p:nvPr/>
        </p:nvGrpSpPr>
        <p:grpSpPr>
          <a:xfrm rot="0">
            <a:off x="14646412" y="2745343"/>
            <a:ext cx="2059010" cy="621778"/>
            <a:chOff x="0" y="0"/>
            <a:chExt cx="2745346" cy="829037"/>
          </a:xfrm>
        </p:grpSpPr>
        <p:sp>
          <p:nvSpPr>
            <p:cNvPr name="Freeform 42" id="42"/>
            <p:cNvSpPr/>
            <p:nvPr/>
          </p:nvSpPr>
          <p:spPr>
            <a:xfrm flipH="false" flipV="false" rot="0">
              <a:off x="0" y="0"/>
              <a:ext cx="2745359" cy="828992"/>
            </a:xfrm>
            <a:custGeom>
              <a:avLst/>
              <a:gdLst/>
              <a:ahLst/>
              <a:cxnLst/>
              <a:rect r="r" b="b" t="t" l="l"/>
              <a:pathLst>
                <a:path h="828992" w="2745359">
                  <a:moveTo>
                    <a:pt x="0" y="0"/>
                  </a:moveTo>
                  <a:lnTo>
                    <a:pt x="2745359" y="0"/>
                  </a:lnTo>
                  <a:lnTo>
                    <a:pt x="2745359" y="828992"/>
                  </a:lnTo>
                  <a:lnTo>
                    <a:pt x="0" y="828992"/>
                  </a:lnTo>
                  <a:close/>
                </a:path>
              </a:pathLst>
            </a:custGeom>
            <a:solidFill>
              <a:srgbClr val="F36F3B"/>
            </a:solidFill>
            <a:ln cap="sq">
              <a:noFill/>
              <a:prstDash val="solid"/>
              <a:miter/>
            </a:ln>
          </p:spPr>
        </p:sp>
        <p:sp>
          <p:nvSpPr>
            <p:cNvPr name="TextBox 43" id="43"/>
            <p:cNvSpPr txBox="true"/>
            <p:nvPr/>
          </p:nvSpPr>
          <p:spPr>
            <a:xfrm>
              <a:off x="0" y="9525"/>
              <a:ext cx="2745346" cy="819512"/>
            </a:xfrm>
            <a:prstGeom prst="rect">
              <a:avLst/>
            </a:prstGeom>
          </p:spPr>
          <p:txBody>
            <a:bodyPr anchor="ctr" rtlCol="false" tIns="50800" lIns="50800" bIns="50800" rIns="50800"/>
            <a:lstStyle/>
            <a:p>
              <a:pPr algn="ctr">
                <a:lnSpc>
                  <a:spcPts val="3481"/>
                </a:lnSpc>
              </a:pPr>
              <a:r>
                <a:rPr lang="en-US" sz="2901" b="true">
                  <a:solidFill>
                    <a:srgbClr val="FFFFFF"/>
                  </a:solidFill>
                  <a:latin typeface="Aptos Bold"/>
                  <a:ea typeface="Aptos Bold"/>
                  <a:cs typeface="Aptos Bold"/>
                  <a:sym typeface="Aptos Bold"/>
                </a:rPr>
                <a:t>SDG 17</a:t>
              </a:r>
            </a:p>
          </p:txBody>
        </p:sp>
      </p:grpSp>
      <p:sp>
        <p:nvSpPr>
          <p:cNvPr name="TextBox 44" id="44"/>
          <p:cNvSpPr txBox="true"/>
          <p:nvPr/>
        </p:nvSpPr>
        <p:spPr>
          <a:xfrm rot="0">
            <a:off x="14276432" y="3775481"/>
            <a:ext cx="2812704" cy="876350"/>
          </a:xfrm>
          <a:prstGeom prst="rect">
            <a:avLst/>
          </a:prstGeom>
        </p:spPr>
        <p:txBody>
          <a:bodyPr anchor="t" rtlCol="false" tIns="0" lIns="0" bIns="0" rIns="0">
            <a:spAutoFit/>
          </a:bodyPr>
          <a:lstStyle/>
          <a:p>
            <a:pPr algn="ctr">
              <a:lnSpc>
                <a:spcPts val="3451"/>
              </a:lnSpc>
            </a:pPr>
            <a:r>
              <a:rPr lang="en-US" sz="2876" b="true">
                <a:solidFill>
                  <a:srgbClr val="1E1E1E"/>
                </a:solidFill>
                <a:latin typeface="Aptos Bold"/>
                <a:ea typeface="Aptos Bold"/>
                <a:cs typeface="Aptos Bold"/>
                <a:sym typeface="Aptos Bold"/>
              </a:rPr>
              <a:t>Partnerships for the Goals</a:t>
            </a:r>
          </a:p>
        </p:txBody>
      </p:sp>
      <p:sp>
        <p:nvSpPr>
          <p:cNvPr name="TextBox 45" id="45"/>
          <p:cNvSpPr txBox="true"/>
          <p:nvPr/>
        </p:nvSpPr>
        <p:spPr>
          <a:xfrm rot="0">
            <a:off x="14345060" y="4873619"/>
            <a:ext cx="2675439" cy="2467322"/>
          </a:xfrm>
          <a:prstGeom prst="rect">
            <a:avLst/>
          </a:prstGeom>
        </p:spPr>
        <p:txBody>
          <a:bodyPr anchor="t" rtlCol="false" tIns="0" lIns="0" bIns="0" rIns="0">
            <a:spAutoFit/>
          </a:bodyPr>
          <a:lstStyle/>
          <a:p>
            <a:pPr algn="ctr">
              <a:lnSpc>
                <a:spcPts val="2785"/>
              </a:lnSpc>
            </a:pPr>
            <a:r>
              <a:rPr lang="en-US" sz="2321">
                <a:solidFill>
                  <a:srgbClr val="5D5D5D"/>
                </a:solidFill>
                <a:latin typeface="Aptos"/>
                <a:ea typeface="Aptos"/>
                <a:cs typeface="Aptos"/>
                <a:sym typeface="Aptos"/>
              </a:rPr>
              <a:t>Building collaboration between youth, universities, volunteer communities, and organizations.</a:t>
            </a:r>
          </a:p>
        </p:txBody>
      </p:sp>
      <p:grpSp>
        <p:nvGrpSpPr>
          <p:cNvPr name="Group 46" id="46"/>
          <p:cNvGrpSpPr/>
          <p:nvPr/>
        </p:nvGrpSpPr>
        <p:grpSpPr>
          <a:xfrm rot="0">
            <a:off x="3019882" y="8414480"/>
            <a:ext cx="12285421" cy="631429"/>
            <a:chOff x="0" y="0"/>
            <a:chExt cx="16380562" cy="841906"/>
          </a:xfrm>
        </p:grpSpPr>
        <p:sp>
          <p:nvSpPr>
            <p:cNvPr name="Freeform 47" id="47"/>
            <p:cNvSpPr/>
            <p:nvPr/>
          </p:nvSpPr>
          <p:spPr>
            <a:xfrm flipH="false" flipV="false" rot="0">
              <a:off x="0" y="0"/>
              <a:ext cx="16380588" cy="841880"/>
            </a:xfrm>
            <a:custGeom>
              <a:avLst/>
              <a:gdLst/>
              <a:ahLst/>
              <a:cxnLst/>
              <a:rect r="r" b="b" t="t" l="l"/>
              <a:pathLst>
                <a:path h="841880" w="16380588">
                  <a:moveTo>
                    <a:pt x="0" y="0"/>
                  </a:moveTo>
                  <a:lnTo>
                    <a:pt x="16380588" y="0"/>
                  </a:lnTo>
                  <a:lnTo>
                    <a:pt x="16380588" y="841880"/>
                  </a:lnTo>
                  <a:lnTo>
                    <a:pt x="0" y="841880"/>
                  </a:lnTo>
                  <a:close/>
                </a:path>
              </a:pathLst>
            </a:custGeom>
            <a:solidFill>
              <a:srgbClr val="416B4A"/>
            </a:solidFill>
            <a:ln cap="sq">
              <a:noFill/>
              <a:prstDash val="solid"/>
              <a:miter/>
            </a:ln>
          </p:spPr>
        </p:sp>
        <p:sp>
          <p:nvSpPr>
            <p:cNvPr name="TextBox 48" id="48"/>
            <p:cNvSpPr txBox="true"/>
            <p:nvPr/>
          </p:nvSpPr>
          <p:spPr>
            <a:xfrm>
              <a:off x="0" y="0"/>
              <a:ext cx="16380562" cy="841906"/>
            </a:xfrm>
            <a:prstGeom prst="rect">
              <a:avLst/>
            </a:prstGeom>
          </p:spPr>
          <p:txBody>
            <a:bodyPr anchor="ctr" rtlCol="false" tIns="50800" lIns="50800" bIns="50800" rIns="50800"/>
            <a:lstStyle/>
            <a:p>
              <a:pPr algn="ctr">
                <a:lnSpc>
                  <a:spcPts val="3361"/>
                </a:lnSpc>
              </a:pPr>
              <a:r>
                <a:rPr lang="en-US" sz="2801" b="true">
                  <a:solidFill>
                    <a:srgbClr val="FFFFFF"/>
                  </a:solidFill>
                  <a:latin typeface="Aptos Bold"/>
                  <a:ea typeface="Aptos Bold"/>
                  <a:cs typeface="Aptos Bold"/>
                  <a:sym typeface="Aptos Bold"/>
                </a:rPr>
                <a:t>One Initiative. Four SDGs. One Generation Driving Sustainable Change.</a:t>
              </a:r>
            </a:p>
          </p:txBody>
        </p:sp>
      </p:gr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36F3B"/>
        </a:solidFill>
      </p:bgPr>
    </p:bg>
    <p:spTree>
      <p:nvGrpSpPr>
        <p:cNvPr id="1" name=""/>
        <p:cNvGrpSpPr/>
        <p:nvPr/>
      </p:nvGrpSpPr>
      <p:grpSpPr>
        <a:xfrm>
          <a:off x="0" y="0"/>
          <a:ext cx="0" cy="0"/>
          <a:chOff x="0" y="0"/>
          <a:chExt cx="0" cy="0"/>
        </a:xfrm>
      </p:grpSpPr>
      <p:grpSp>
        <p:nvGrpSpPr>
          <p:cNvPr name="Group 2" id="2"/>
          <p:cNvGrpSpPr/>
          <p:nvPr/>
        </p:nvGrpSpPr>
        <p:grpSpPr>
          <a:xfrm rot="0">
            <a:off x="-9535" y="-9535"/>
            <a:ext cx="18320909" cy="10314108"/>
            <a:chOff x="0" y="0"/>
            <a:chExt cx="24427878" cy="13752144"/>
          </a:xfrm>
        </p:grpSpPr>
        <p:sp>
          <p:nvSpPr>
            <p:cNvPr name="Freeform 3" id="3"/>
            <p:cNvSpPr/>
            <p:nvPr/>
          </p:nvSpPr>
          <p:spPr>
            <a:xfrm flipH="false" flipV="false" rot="0">
              <a:off x="0" y="0"/>
              <a:ext cx="24427814" cy="13752195"/>
            </a:xfrm>
            <a:custGeom>
              <a:avLst/>
              <a:gdLst/>
              <a:ahLst/>
              <a:cxnLst/>
              <a:rect r="r" b="b" t="t" l="l"/>
              <a:pathLst>
                <a:path h="13752195" w="24427814">
                  <a:moveTo>
                    <a:pt x="0" y="0"/>
                  </a:moveTo>
                  <a:lnTo>
                    <a:pt x="24427814" y="0"/>
                  </a:lnTo>
                  <a:lnTo>
                    <a:pt x="24427814" y="13752195"/>
                  </a:lnTo>
                  <a:lnTo>
                    <a:pt x="0" y="13752195"/>
                  </a:lnTo>
                  <a:close/>
                </a:path>
              </a:pathLst>
            </a:custGeom>
            <a:solidFill>
              <a:srgbClr val="F36F3B"/>
            </a:solidFill>
            <a:ln w="19065" cap="sq">
              <a:solidFill>
                <a:srgbClr val="F36F3B"/>
              </a:solidFill>
              <a:prstDash val="solid"/>
              <a:miter/>
            </a:ln>
          </p:spPr>
        </p:sp>
      </p:grpSp>
      <p:grpSp>
        <p:nvGrpSpPr>
          <p:cNvPr name="Group 4" id="4"/>
          <p:cNvGrpSpPr/>
          <p:nvPr/>
        </p:nvGrpSpPr>
        <p:grpSpPr>
          <a:xfrm rot="0">
            <a:off x="16019088" y="301990"/>
            <a:ext cx="1441304" cy="713794"/>
            <a:chOff x="0" y="0"/>
            <a:chExt cx="1921739" cy="951725"/>
          </a:xfrm>
        </p:grpSpPr>
        <p:sp>
          <p:nvSpPr>
            <p:cNvPr name="Freeform 5" id="5" descr="/mnt/data/ppt_media/image5.png"/>
            <p:cNvSpPr/>
            <p:nvPr/>
          </p:nvSpPr>
          <p:spPr>
            <a:xfrm flipH="false" flipV="false" rot="0">
              <a:off x="0" y="0"/>
              <a:ext cx="1921764" cy="951738"/>
            </a:xfrm>
            <a:custGeom>
              <a:avLst/>
              <a:gdLst/>
              <a:ahLst/>
              <a:cxnLst/>
              <a:rect r="r" b="b" t="t" l="l"/>
              <a:pathLst>
                <a:path h="951738" w="1921764">
                  <a:moveTo>
                    <a:pt x="0" y="0"/>
                  </a:moveTo>
                  <a:lnTo>
                    <a:pt x="1921764" y="0"/>
                  </a:lnTo>
                  <a:lnTo>
                    <a:pt x="1921764" y="951738"/>
                  </a:lnTo>
                  <a:lnTo>
                    <a:pt x="0" y="951738"/>
                  </a:lnTo>
                  <a:lnTo>
                    <a:pt x="0" y="0"/>
                  </a:lnTo>
                  <a:close/>
                </a:path>
              </a:pathLst>
            </a:custGeom>
            <a:blipFill>
              <a:blip r:embed="rId3"/>
              <a:stretch>
                <a:fillRect l="0" t="-372" r="1" b="-369"/>
              </a:stretch>
            </a:blipFill>
          </p:spPr>
        </p:sp>
      </p:grpSp>
      <p:grpSp>
        <p:nvGrpSpPr>
          <p:cNvPr name="Group 6" id="6"/>
          <p:cNvGrpSpPr/>
          <p:nvPr/>
        </p:nvGrpSpPr>
        <p:grpSpPr>
          <a:xfrm rot="0">
            <a:off x="645157" y="9540069"/>
            <a:ext cx="617706" cy="378892"/>
            <a:chOff x="0" y="0"/>
            <a:chExt cx="823608" cy="505189"/>
          </a:xfrm>
        </p:grpSpPr>
        <p:sp>
          <p:nvSpPr>
            <p:cNvPr name="Freeform 7" id="7"/>
            <p:cNvSpPr/>
            <p:nvPr/>
          </p:nvSpPr>
          <p:spPr>
            <a:xfrm flipH="false" flipV="false" rot="0">
              <a:off x="0" y="0"/>
              <a:ext cx="823603" cy="505192"/>
            </a:xfrm>
            <a:custGeom>
              <a:avLst/>
              <a:gdLst/>
              <a:ahLst/>
              <a:cxnLst/>
              <a:rect r="r" b="b" t="t" l="l"/>
              <a:pathLst>
                <a:path h="505192" w="823603">
                  <a:moveTo>
                    <a:pt x="0" y="0"/>
                  </a:moveTo>
                  <a:lnTo>
                    <a:pt x="823603" y="0"/>
                  </a:lnTo>
                  <a:lnTo>
                    <a:pt x="823603" y="505192"/>
                  </a:lnTo>
                  <a:lnTo>
                    <a:pt x="0" y="505192"/>
                  </a:lnTo>
                  <a:close/>
                </a:path>
              </a:pathLst>
            </a:custGeom>
            <a:blipFill>
              <a:blip r:embed="rId4">
                <a:alphaModFix amt="0"/>
              </a:blip>
              <a:stretch>
                <a:fillRect l="-1320" t="0" r="-1321" b="34789"/>
              </a:stretch>
            </a:blipFill>
          </p:spPr>
        </p:sp>
        <p:sp>
          <p:nvSpPr>
            <p:cNvPr name="TextBox 8" id="8"/>
            <p:cNvSpPr txBox="true"/>
            <p:nvPr/>
          </p:nvSpPr>
          <p:spPr>
            <a:xfrm>
              <a:off x="0" y="-9525"/>
              <a:ext cx="823608" cy="514714"/>
            </a:xfrm>
            <a:prstGeom prst="rect">
              <a:avLst/>
            </a:prstGeom>
          </p:spPr>
          <p:txBody>
            <a:bodyPr anchor="ctr" rtlCol="false" tIns="0" lIns="0" bIns="0" rIns="0"/>
            <a:lstStyle/>
            <a:p>
              <a:pPr algn="l">
                <a:lnSpc>
                  <a:spcPts val="2400"/>
                </a:lnSpc>
              </a:pPr>
              <a:r>
                <a:rPr lang="en-US" sz="2000" b="true">
                  <a:solidFill>
                    <a:srgbClr val="FFFFFF"/>
                  </a:solidFill>
                  <a:latin typeface="Aptos Bold"/>
                  <a:ea typeface="Aptos Bold"/>
                  <a:cs typeface="Aptos Bold"/>
                  <a:sym typeface="Aptos Bold"/>
                </a:rPr>
                <a:t>14</a:t>
              </a:r>
            </a:p>
          </p:txBody>
        </p:sp>
      </p:grpSp>
      <p:grpSp>
        <p:nvGrpSpPr>
          <p:cNvPr name="Group 9" id="9"/>
          <p:cNvGrpSpPr/>
          <p:nvPr/>
        </p:nvGrpSpPr>
        <p:grpSpPr>
          <a:xfrm rot="0">
            <a:off x="576520" y="576520"/>
            <a:ext cx="10981382" cy="713794"/>
            <a:chOff x="0" y="0"/>
            <a:chExt cx="14641843" cy="951725"/>
          </a:xfrm>
        </p:grpSpPr>
        <p:sp>
          <p:nvSpPr>
            <p:cNvPr name="Freeform 10" id="10"/>
            <p:cNvSpPr/>
            <p:nvPr/>
          </p:nvSpPr>
          <p:spPr>
            <a:xfrm flipH="false" flipV="false" rot="0">
              <a:off x="0" y="0"/>
              <a:ext cx="14641840" cy="951720"/>
            </a:xfrm>
            <a:custGeom>
              <a:avLst/>
              <a:gdLst/>
              <a:ahLst/>
              <a:cxnLst/>
              <a:rect r="r" b="b" t="t" l="l"/>
              <a:pathLst>
                <a:path h="951720" w="14641840">
                  <a:moveTo>
                    <a:pt x="0" y="0"/>
                  </a:moveTo>
                  <a:lnTo>
                    <a:pt x="14641840" y="0"/>
                  </a:lnTo>
                  <a:lnTo>
                    <a:pt x="14641840" y="951720"/>
                  </a:lnTo>
                  <a:lnTo>
                    <a:pt x="0" y="951720"/>
                  </a:lnTo>
                  <a:close/>
                </a:path>
              </a:pathLst>
            </a:custGeom>
            <a:blipFill>
              <a:blip r:embed="rId4">
                <a:alphaModFix amt="0"/>
              </a:blip>
              <a:stretch>
                <a:fillRect l="0" t="-249769" r="0" b="-249770"/>
              </a:stretch>
            </a:blipFill>
          </p:spPr>
        </p:sp>
        <p:sp>
          <p:nvSpPr>
            <p:cNvPr name="TextBox 11" id="11"/>
            <p:cNvSpPr txBox="true"/>
            <p:nvPr/>
          </p:nvSpPr>
          <p:spPr>
            <a:xfrm>
              <a:off x="0" y="0"/>
              <a:ext cx="14641843" cy="951725"/>
            </a:xfrm>
            <a:prstGeom prst="rect">
              <a:avLst/>
            </a:prstGeom>
          </p:spPr>
          <p:txBody>
            <a:bodyPr anchor="ctr" rtlCol="false" tIns="0" lIns="0" bIns="0" rIns="0"/>
            <a:lstStyle/>
            <a:p>
              <a:pPr algn="l">
                <a:lnSpc>
                  <a:spcPts val="5404"/>
                </a:lnSpc>
              </a:pPr>
              <a:r>
                <a:rPr lang="en-US" sz="4503" b="true">
                  <a:solidFill>
                    <a:srgbClr val="FFFFFF"/>
                  </a:solidFill>
                  <a:latin typeface="Aptos Bold"/>
                  <a:ea typeface="Aptos Bold"/>
                  <a:cs typeface="Aptos Bold"/>
                  <a:sym typeface="Aptos Bold"/>
                </a:rPr>
                <a:t>Sustainability &amp; Scalability</a:t>
              </a:r>
            </a:p>
          </p:txBody>
        </p:sp>
      </p:grpSp>
      <p:grpSp>
        <p:nvGrpSpPr>
          <p:cNvPr name="Group 12" id="12"/>
          <p:cNvGrpSpPr/>
          <p:nvPr/>
        </p:nvGrpSpPr>
        <p:grpSpPr>
          <a:xfrm rot="0">
            <a:off x="566995" y="1418044"/>
            <a:ext cx="636765" cy="60246"/>
            <a:chOff x="0" y="0"/>
            <a:chExt cx="849020" cy="80328"/>
          </a:xfrm>
        </p:grpSpPr>
        <p:sp>
          <p:nvSpPr>
            <p:cNvPr name="Freeform 13" id="13"/>
            <p:cNvSpPr/>
            <p:nvPr/>
          </p:nvSpPr>
          <p:spPr>
            <a:xfrm flipH="false" flipV="false" rot="0">
              <a:off x="0" y="0"/>
              <a:ext cx="848995" cy="80264"/>
            </a:xfrm>
            <a:custGeom>
              <a:avLst/>
              <a:gdLst/>
              <a:ahLst/>
              <a:cxnLst/>
              <a:rect r="r" b="b" t="t" l="l"/>
              <a:pathLst>
                <a:path h="80264" w="848995">
                  <a:moveTo>
                    <a:pt x="0" y="0"/>
                  </a:moveTo>
                  <a:lnTo>
                    <a:pt x="848995" y="0"/>
                  </a:lnTo>
                  <a:lnTo>
                    <a:pt x="848995" y="80264"/>
                  </a:lnTo>
                  <a:lnTo>
                    <a:pt x="0" y="80264"/>
                  </a:lnTo>
                  <a:close/>
                </a:path>
              </a:pathLst>
            </a:custGeom>
            <a:solidFill>
              <a:srgbClr val="FFFFFF"/>
            </a:solidFill>
            <a:ln w="19065" cap="sq">
              <a:solidFill>
                <a:srgbClr val="FFFFFF"/>
              </a:solidFill>
              <a:prstDash val="solid"/>
              <a:miter/>
            </a:ln>
          </p:spPr>
        </p:sp>
      </p:grpSp>
      <p:sp>
        <p:nvSpPr>
          <p:cNvPr name="TextBox 14" id="14"/>
          <p:cNvSpPr txBox="true"/>
          <p:nvPr/>
        </p:nvSpPr>
        <p:spPr>
          <a:xfrm rot="0">
            <a:off x="892873" y="1579207"/>
            <a:ext cx="9195635" cy="410528"/>
          </a:xfrm>
          <a:prstGeom prst="rect">
            <a:avLst/>
          </a:prstGeom>
        </p:spPr>
        <p:txBody>
          <a:bodyPr anchor="t" rtlCol="false" tIns="0" lIns="0" bIns="0" rIns="0">
            <a:spAutoFit/>
          </a:bodyPr>
          <a:lstStyle/>
          <a:p>
            <a:pPr algn="l">
              <a:lnSpc>
                <a:spcPts val="2792"/>
              </a:lnSpc>
            </a:pPr>
            <a:r>
              <a:rPr lang="en-US" sz="2326" b="true">
                <a:solidFill>
                  <a:srgbClr val="FFFFFF"/>
                </a:solidFill>
                <a:latin typeface="Aptos Bold"/>
                <a:ea typeface="Aptos Bold"/>
                <a:cs typeface="Aptos Bold"/>
                <a:sym typeface="Aptos Bold"/>
              </a:rPr>
              <a:t>A model designed to keep growing without losing its youth-led identity.</a:t>
            </a:r>
          </a:p>
        </p:txBody>
      </p:sp>
      <p:grpSp>
        <p:nvGrpSpPr>
          <p:cNvPr name="Group 15" id="15"/>
          <p:cNvGrpSpPr/>
          <p:nvPr/>
        </p:nvGrpSpPr>
        <p:grpSpPr>
          <a:xfrm rot="0">
            <a:off x="1157240" y="2667181"/>
            <a:ext cx="7225598" cy="1968256"/>
            <a:chOff x="0" y="0"/>
            <a:chExt cx="9634131" cy="2624341"/>
          </a:xfrm>
        </p:grpSpPr>
        <p:sp>
          <p:nvSpPr>
            <p:cNvPr name="Freeform 16" id="16"/>
            <p:cNvSpPr/>
            <p:nvPr/>
          </p:nvSpPr>
          <p:spPr>
            <a:xfrm flipH="false" flipV="false" rot="0">
              <a:off x="0" y="0"/>
              <a:ext cx="9634093" cy="2624328"/>
            </a:xfrm>
            <a:custGeom>
              <a:avLst/>
              <a:gdLst/>
              <a:ahLst/>
              <a:cxnLst/>
              <a:rect r="r" b="b" t="t" l="l"/>
              <a:pathLst>
                <a:path h="2624328" w="9634093">
                  <a:moveTo>
                    <a:pt x="0" y="147828"/>
                  </a:moveTo>
                  <a:cubicBezTo>
                    <a:pt x="0" y="66167"/>
                    <a:pt x="66167" y="0"/>
                    <a:pt x="147828" y="0"/>
                  </a:cubicBezTo>
                  <a:lnTo>
                    <a:pt x="9486265" y="0"/>
                  </a:lnTo>
                  <a:cubicBezTo>
                    <a:pt x="9567926" y="0"/>
                    <a:pt x="9634093" y="66167"/>
                    <a:pt x="9634093" y="147828"/>
                  </a:cubicBezTo>
                  <a:lnTo>
                    <a:pt x="9634093" y="2476500"/>
                  </a:lnTo>
                  <a:cubicBezTo>
                    <a:pt x="9634093" y="2558161"/>
                    <a:pt x="9567926" y="2624328"/>
                    <a:pt x="9486265" y="2624328"/>
                  </a:cubicBezTo>
                  <a:lnTo>
                    <a:pt x="147828" y="2624328"/>
                  </a:lnTo>
                  <a:cubicBezTo>
                    <a:pt x="66167" y="2624328"/>
                    <a:pt x="0" y="2558161"/>
                    <a:pt x="0" y="2476500"/>
                  </a:cubicBezTo>
                  <a:close/>
                </a:path>
              </a:pathLst>
            </a:custGeom>
            <a:solidFill>
              <a:srgbClr val="FFFFFF">
                <a:alpha val="95686"/>
              </a:srgbClr>
            </a:solidFill>
            <a:ln w="19065" cap="sq">
              <a:solidFill>
                <a:srgbClr val="FFFFFF"/>
              </a:solidFill>
              <a:prstDash val="solid"/>
              <a:miter/>
            </a:ln>
          </p:spPr>
        </p:sp>
      </p:grpSp>
      <p:grpSp>
        <p:nvGrpSpPr>
          <p:cNvPr name="Group 17" id="17"/>
          <p:cNvGrpSpPr/>
          <p:nvPr/>
        </p:nvGrpSpPr>
        <p:grpSpPr>
          <a:xfrm rot="0">
            <a:off x="1495644" y="3129124"/>
            <a:ext cx="1016918" cy="1016918"/>
            <a:chOff x="0" y="0"/>
            <a:chExt cx="1355890" cy="1355890"/>
          </a:xfrm>
        </p:grpSpPr>
        <p:sp>
          <p:nvSpPr>
            <p:cNvPr name="Freeform 18" id="18"/>
            <p:cNvSpPr/>
            <p:nvPr/>
          </p:nvSpPr>
          <p:spPr>
            <a:xfrm flipH="false" flipV="false" rot="0">
              <a:off x="0" y="0"/>
              <a:ext cx="1355852" cy="1355852"/>
            </a:xfrm>
            <a:custGeom>
              <a:avLst/>
              <a:gdLst/>
              <a:ahLst/>
              <a:cxnLst/>
              <a:rect r="r" b="b" t="t" l="l"/>
              <a:pathLst>
                <a:path h="1355852" w="1355852">
                  <a:moveTo>
                    <a:pt x="0" y="677926"/>
                  </a:moveTo>
                  <a:cubicBezTo>
                    <a:pt x="0" y="303530"/>
                    <a:pt x="303530" y="0"/>
                    <a:pt x="677926" y="0"/>
                  </a:cubicBezTo>
                  <a:cubicBezTo>
                    <a:pt x="1052322" y="0"/>
                    <a:pt x="1355852" y="303530"/>
                    <a:pt x="1355852" y="677926"/>
                  </a:cubicBezTo>
                  <a:cubicBezTo>
                    <a:pt x="1355852" y="1052322"/>
                    <a:pt x="1052322" y="1355852"/>
                    <a:pt x="677926" y="1355852"/>
                  </a:cubicBezTo>
                  <a:cubicBezTo>
                    <a:pt x="303530" y="1355852"/>
                    <a:pt x="0" y="1052322"/>
                    <a:pt x="0" y="677926"/>
                  </a:cubicBezTo>
                  <a:close/>
                </a:path>
              </a:pathLst>
            </a:custGeom>
            <a:solidFill>
              <a:srgbClr val="FFD943"/>
            </a:solidFill>
            <a:ln w="28597" cap="sq">
              <a:solidFill>
                <a:srgbClr val="FFFFFF"/>
              </a:solidFill>
              <a:prstDash val="solid"/>
              <a:miter/>
            </a:ln>
          </p:spPr>
        </p:sp>
      </p:grpSp>
      <p:sp>
        <p:nvSpPr>
          <p:cNvPr name="TextBox 19" id="19"/>
          <p:cNvSpPr txBox="true"/>
          <p:nvPr/>
        </p:nvSpPr>
        <p:spPr>
          <a:xfrm rot="0">
            <a:off x="1510579" y="3373789"/>
            <a:ext cx="987057" cy="514325"/>
          </a:xfrm>
          <a:prstGeom prst="rect">
            <a:avLst/>
          </a:prstGeom>
        </p:spPr>
        <p:txBody>
          <a:bodyPr anchor="t" rtlCol="false" tIns="0" lIns="0" bIns="0" rIns="0">
            <a:spAutoFit/>
          </a:bodyPr>
          <a:lstStyle/>
          <a:p>
            <a:pPr algn="ctr">
              <a:lnSpc>
                <a:spcPts val="4111"/>
              </a:lnSpc>
            </a:pPr>
            <a:r>
              <a:rPr lang="en-US" sz="3426" b="true">
                <a:solidFill>
                  <a:srgbClr val="FFFFFF"/>
                </a:solidFill>
                <a:latin typeface="Aptos Bold"/>
                <a:ea typeface="Aptos Bold"/>
                <a:cs typeface="Aptos Bold"/>
                <a:sym typeface="Aptos Bold"/>
              </a:rPr>
              <a:t>01</a:t>
            </a:r>
          </a:p>
        </p:txBody>
      </p:sp>
      <p:sp>
        <p:nvSpPr>
          <p:cNvPr name="TextBox 20" id="20"/>
          <p:cNvSpPr txBox="true"/>
          <p:nvPr/>
        </p:nvSpPr>
        <p:spPr>
          <a:xfrm rot="0">
            <a:off x="2745981" y="3020511"/>
            <a:ext cx="5008988" cy="409525"/>
          </a:xfrm>
          <a:prstGeom prst="rect">
            <a:avLst/>
          </a:prstGeom>
        </p:spPr>
        <p:txBody>
          <a:bodyPr anchor="t" rtlCol="false" tIns="0" lIns="0" bIns="0" rIns="0">
            <a:spAutoFit/>
          </a:bodyPr>
          <a:lstStyle/>
          <a:p>
            <a:pPr algn="l">
              <a:lnSpc>
                <a:spcPts val="3277"/>
              </a:lnSpc>
            </a:pPr>
            <a:r>
              <a:rPr lang="en-US" sz="2731" b="true">
                <a:solidFill>
                  <a:srgbClr val="F36F3B"/>
                </a:solidFill>
                <a:latin typeface="Aptos Bold"/>
                <a:ea typeface="Aptos Bold"/>
                <a:cs typeface="Aptos Bold"/>
                <a:sym typeface="Aptos Bold"/>
              </a:rPr>
              <a:t>Reusable Digital Content</a:t>
            </a:r>
          </a:p>
        </p:txBody>
      </p:sp>
      <p:sp>
        <p:nvSpPr>
          <p:cNvPr name="TextBox 21" id="21"/>
          <p:cNvSpPr txBox="true"/>
          <p:nvPr/>
        </p:nvSpPr>
        <p:spPr>
          <a:xfrm rot="0">
            <a:off x="2745981" y="3583315"/>
            <a:ext cx="5008988" cy="1000125"/>
          </a:xfrm>
          <a:prstGeom prst="rect">
            <a:avLst/>
          </a:prstGeom>
        </p:spPr>
        <p:txBody>
          <a:bodyPr anchor="t" rtlCol="false" tIns="0" lIns="0" bIns="0" rIns="0">
            <a:spAutoFit/>
          </a:bodyPr>
          <a:lstStyle/>
          <a:p>
            <a:pPr algn="l">
              <a:lnSpc>
                <a:spcPts val="2647"/>
              </a:lnSpc>
            </a:pPr>
            <a:r>
              <a:rPr lang="en-US" sz="2205">
                <a:solidFill>
                  <a:srgbClr val="5D5D5D"/>
                </a:solidFill>
                <a:latin typeface="Aptos"/>
                <a:ea typeface="Aptos"/>
                <a:cs typeface="Aptos"/>
                <a:sym typeface="Aptos"/>
              </a:rPr>
              <a:t>Educational posts and campaigns can be reused, updated, and scaled across platforms.</a:t>
            </a:r>
          </a:p>
        </p:txBody>
      </p:sp>
      <p:grpSp>
        <p:nvGrpSpPr>
          <p:cNvPr name="Group 22" id="22"/>
          <p:cNvGrpSpPr/>
          <p:nvPr/>
        </p:nvGrpSpPr>
        <p:grpSpPr>
          <a:xfrm rot="0">
            <a:off x="9393269" y="2667181"/>
            <a:ext cx="7225598" cy="1968256"/>
            <a:chOff x="0" y="0"/>
            <a:chExt cx="9634131" cy="2624341"/>
          </a:xfrm>
        </p:grpSpPr>
        <p:sp>
          <p:nvSpPr>
            <p:cNvPr name="Freeform 23" id="23"/>
            <p:cNvSpPr/>
            <p:nvPr/>
          </p:nvSpPr>
          <p:spPr>
            <a:xfrm flipH="false" flipV="false" rot="0">
              <a:off x="0" y="0"/>
              <a:ext cx="9634093" cy="2624328"/>
            </a:xfrm>
            <a:custGeom>
              <a:avLst/>
              <a:gdLst/>
              <a:ahLst/>
              <a:cxnLst/>
              <a:rect r="r" b="b" t="t" l="l"/>
              <a:pathLst>
                <a:path h="2624328" w="9634093">
                  <a:moveTo>
                    <a:pt x="0" y="147828"/>
                  </a:moveTo>
                  <a:cubicBezTo>
                    <a:pt x="0" y="66167"/>
                    <a:pt x="66167" y="0"/>
                    <a:pt x="147828" y="0"/>
                  </a:cubicBezTo>
                  <a:lnTo>
                    <a:pt x="9486265" y="0"/>
                  </a:lnTo>
                  <a:cubicBezTo>
                    <a:pt x="9567926" y="0"/>
                    <a:pt x="9634093" y="66167"/>
                    <a:pt x="9634093" y="147828"/>
                  </a:cubicBezTo>
                  <a:lnTo>
                    <a:pt x="9634093" y="2476500"/>
                  </a:lnTo>
                  <a:cubicBezTo>
                    <a:pt x="9634093" y="2558161"/>
                    <a:pt x="9567926" y="2624328"/>
                    <a:pt x="9486265" y="2624328"/>
                  </a:cubicBezTo>
                  <a:lnTo>
                    <a:pt x="147828" y="2624328"/>
                  </a:lnTo>
                  <a:cubicBezTo>
                    <a:pt x="66167" y="2624328"/>
                    <a:pt x="0" y="2558161"/>
                    <a:pt x="0" y="2476500"/>
                  </a:cubicBezTo>
                  <a:close/>
                </a:path>
              </a:pathLst>
            </a:custGeom>
            <a:solidFill>
              <a:srgbClr val="FFFFFF">
                <a:alpha val="95686"/>
              </a:srgbClr>
            </a:solidFill>
            <a:ln w="19065" cap="sq">
              <a:solidFill>
                <a:srgbClr val="FFFFFF"/>
              </a:solidFill>
              <a:prstDash val="solid"/>
              <a:miter/>
            </a:ln>
          </p:spPr>
        </p:sp>
      </p:grpSp>
      <p:grpSp>
        <p:nvGrpSpPr>
          <p:cNvPr name="Group 24" id="24"/>
          <p:cNvGrpSpPr/>
          <p:nvPr/>
        </p:nvGrpSpPr>
        <p:grpSpPr>
          <a:xfrm rot="0">
            <a:off x="9731673" y="3129124"/>
            <a:ext cx="1016918" cy="1016918"/>
            <a:chOff x="0" y="0"/>
            <a:chExt cx="1355890" cy="1355890"/>
          </a:xfrm>
        </p:grpSpPr>
        <p:sp>
          <p:nvSpPr>
            <p:cNvPr name="Freeform 25" id="25"/>
            <p:cNvSpPr/>
            <p:nvPr/>
          </p:nvSpPr>
          <p:spPr>
            <a:xfrm flipH="false" flipV="false" rot="0">
              <a:off x="0" y="0"/>
              <a:ext cx="1355852" cy="1355852"/>
            </a:xfrm>
            <a:custGeom>
              <a:avLst/>
              <a:gdLst/>
              <a:ahLst/>
              <a:cxnLst/>
              <a:rect r="r" b="b" t="t" l="l"/>
              <a:pathLst>
                <a:path h="1355852" w="1355852">
                  <a:moveTo>
                    <a:pt x="0" y="677926"/>
                  </a:moveTo>
                  <a:cubicBezTo>
                    <a:pt x="0" y="303530"/>
                    <a:pt x="303530" y="0"/>
                    <a:pt x="677926" y="0"/>
                  </a:cubicBezTo>
                  <a:cubicBezTo>
                    <a:pt x="1052322" y="0"/>
                    <a:pt x="1355852" y="303530"/>
                    <a:pt x="1355852" y="677926"/>
                  </a:cubicBezTo>
                  <a:cubicBezTo>
                    <a:pt x="1355852" y="1052322"/>
                    <a:pt x="1052322" y="1355852"/>
                    <a:pt x="677926" y="1355852"/>
                  </a:cubicBezTo>
                  <a:cubicBezTo>
                    <a:pt x="303530" y="1355852"/>
                    <a:pt x="0" y="1052322"/>
                    <a:pt x="0" y="677926"/>
                  </a:cubicBezTo>
                  <a:close/>
                </a:path>
              </a:pathLst>
            </a:custGeom>
            <a:solidFill>
              <a:srgbClr val="F36F3B"/>
            </a:solidFill>
            <a:ln w="28597" cap="sq">
              <a:solidFill>
                <a:srgbClr val="FFFFFF"/>
              </a:solidFill>
              <a:prstDash val="solid"/>
              <a:miter/>
            </a:ln>
          </p:spPr>
        </p:sp>
      </p:grpSp>
      <p:sp>
        <p:nvSpPr>
          <p:cNvPr name="TextBox 26" id="26"/>
          <p:cNvSpPr txBox="true"/>
          <p:nvPr/>
        </p:nvSpPr>
        <p:spPr>
          <a:xfrm rot="0">
            <a:off x="9746609" y="3373789"/>
            <a:ext cx="987057" cy="514325"/>
          </a:xfrm>
          <a:prstGeom prst="rect">
            <a:avLst/>
          </a:prstGeom>
        </p:spPr>
        <p:txBody>
          <a:bodyPr anchor="t" rtlCol="false" tIns="0" lIns="0" bIns="0" rIns="0">
            <a:spAutoFit/>
          </a:bodyPr>
          <a:lstStyle/>
          <a:p>
            <a:pPr algn="ctr">
              <a:lnSpc>
                <a:spcPts val="4111"/>
              </a:lnSpc>
            </a:pPr>
            <a:r>
              <a:rPr lang="en-US" sz="3426" b="true">
                <a:solidFill>
                  <a:srgbClr val="FFFFFF"/>
                </a:solidFill>
                <a:latin typeface="Aptos Bold"/>
                <a:ea typeface="Aptos Bold"/>
                <a:cs typeface="Aptos Bold"/>
                <a:sym typeface="Aptos Bold"/>
              </a:rPr>
              <a:t>02</a:t>
            </a:r>
          </a:p>
        </p:txBody>
      </p:sp>
      <p:sp>
        <p:nvSpPr>
          <p:cNvPr name="TextBox 27" id="27"/>
          <p:cNvSpPr txBox="true"/>
          <p:nvPr/>
        </p:nvSpPr>
        <p:spPr>
          <a:xfrm rot="0">
            <a:off x="10982011" y="3020511"/>
            <a:ext cx="5008988" cy="409525"/>
          </a:xfrm>
          <a:prstGeom prst="rect">
            <a:avLst/>
          </a:prstGeom>
        </p:spPr>
        <p:txBody>
          <a:bodyPr anchor="t" rtlCol="false" tIns="0" lIns="0" bIns="0" rIns="0">
            <a:spAutoFit/>
          </a:bodyPr>
          <a:lstStyle/>
          <a:p>
            <a:pPr algn="l">
              <a:lnSpc>
                <a:spcPts val="3277"/>
              </a:lnSpc>
            </a:pPr>
            <a:r>
              <a:rPr lang="en-US" sz="2731" b="true">
                <a:solidFill>
                  <a:srgbClr val="F36F3B"/>
                </a:solidFill>
                <a:latin typeface="Aptos Bold"/>
                <a:ea typeface="Aptos Bold"/>
                <a:cs typeface="Aptos Bold"/>
                <a:sym typeface="Aptos Bold"/>
              </a:rPr>
              <a:t>Volunteer Engine</a:t>
            </a:r>
          </a:p>
        </p:txBody>
      </p:sp>
      <p:sp>
        <p:nvSpPr>
          <p:cNvPr name="TextBox 28" id="28"/>
          <p:cNvSpPr txBox="true"/>
          <p:nvPr/>
        </p:nvSpPr>
        <p:spPr>
          <a:xfrm rot="0">
            <a:off x="10982011" y="3583315"/>
            <a:ext cx="5008988" cy="1000125"/>
          </a:xfrm>
          <a:prstGeom prst="rect">
            <a:avLst/>
          </a:prstGeom>
        </p:spPr>
        <p:txBody>
          <a:bodyPr anchor="t" rtlCol="false" tIns="0" lIns="0" bIns="0" rIns="0">
            <a:spAutoFit/>
          </a:bodyPr>
          <a:lstStyle/>
          <a:p>
            <a:pPr algn="l">
              <a:lnSpc>
                <a:spcPts val="2647"/>
              </a:lnSpc>
            </a:pPr>
            <a:r>
              <a:rPr lang="en-US" sz="2205">
                <a:solidFill>
                  <a:srgbClr val="5D5D5D"/>
                </a:solidFill>
                <a:latin typeface="Aptos"/>
                <a:ea typeface="Aptos"/>
                <a:cs typeface="Aptos"/>
                <a:sym typeface="Aptos"/>
              </a:rPr>
              <a:t>A structured volunteer model lets experts and youth contribute according to their skills.</a:t>
            </a:r>
          </a:p>
        </p:txBody>
      </p:sp>
      <p:grpSp>
        <p:nvGrpSpPr>
          <p:cNvPr name="Group 29" id="29"/>
          <p:cNvGrpSpPr/>
          <p:nvPr/>
        </p:nvGrpSpPr>
        <p:grpSpPr>
          <a:xfrm rot="0">
            <a:off x="1157240" y="5412524"/>
            <a:ext cx="7225598" cy="1968256"/>
            <a:chOff x="0" y="0"/>
            <a:chExt cx="9634131" cy="2624341"/>
          </a:xfrm>
        </p:grpSpPr>
        <p:sp>
          <p:nvSpPr>
            <p:cNvPr name="Freeform 30" id="30"/>
            <p:cNvSpPr/>
            <p:nvPr/>
          </p:nvSpPr>
          <p:spPr>
            <a:xfrm flipH="false" flipV="false" rot="0">
              <a:off x="0" y="0"/>
              <a:ext cx="9634093" cy="2624328"/>
            </a:xfrm>
            <a:custGeom>
              <a:avLst/>
              <a:gdLst/>
              <a:ahLst/>
              <a:cxnLst/>
              <a:rect r="r" b="b" t="t" l="l"/>
              <a:pathLst>
                <a:path h="2624328" w="9634093">
                  <a:moveTo>
                    <a:pt x="0" y="147828"/>
                  </a:moveTo>
                  <a:cubicBezTo>
                    <a:pt x="0" y="66167"/>
                    <a:pt x="66167" y="0"/>
                    <a:pt x="147828" y="0"/>
                  </a:cubicBezTo>
                  <a:lnTo>
                    <a:pt x="9486265" y="0"/>
                  </a:lnTo>
                  <a:cubicBezTo>
                    <a:pt x="9567926" y="0"/>
                    <a:pt x="9634093" y="66167"/>
                    <a:pt x="9634093" y="147828"/>
                  </a:cubicBezTo>
                  <a:lnTo>
                    <a:pt x="9634093" y="2476500"/>
                  </a:lnTo>
                  <a:cubicBezTo>
                    <a:pt x="9634093" y="2558161"/>
                    <a:pt x="9567926" y="2624328"/>
                    <a:pt x="9486265" y="2624328"/>
                  </a:cubicBezTo>
                  <a:lnTo>
                    <a:pt x="147828" y="2624328"/>
                  </a:lnTo>
                  <a:cubicBezTo>
                    <a:pt x="66167" y="2624328"/>
                    <a:pt x="0" y="2558161"/>
                    <a:pt x="0" y="2476500"/>
                  </a:cubicBezTo>
                  <a:close/>
                </a:path>
              </a:pathLst>
            </a:custGeom>
            <a:solidFill>
              <a:srgbClr val="FFFFFF">
                <a:alpha val="95686"/>
              </a:srgbClr>
            </a:solidFill>
            <a:ln w="19065" cap="sq">
              <a:solidFill>
                <a:srgbClr val="FFFFFF"/>
              </a:solidFill>
              <a:prstDash val="solid"/>
              <a:miter/>
            </a:ln>
          </p:spPr>
        </p:sp>
      </p:grpSp>
      <p:grpSp>
        <p:nvGrpSpPr>
          <p:cNvPr name="Group 31" id="31"/>
          <p:cNvGrpSpPr/>
          <p:nvPr/>
        </p:nvGrpSpPr>
        <p:grpSpPr>
          <a:xfrm rot="0">
            <a:off x="1495644" y="5874468"/>
            <a:ext cx="1016918" cy="1016918"/>
            <a:chOff x="0" y="0"/>
            <a:chExt cx="1355890" cy="1355890"/>
          </a:xfrm>
        </p:grpSpPr>
        <p:sp>
          <p:nvSpPr>
            <p:cNvPr name="Freeform 32" id="32"/>
            <p:cNvSpPr/>
            <p:nvPr/>
          </p:nvSpPr>
          <p:spPr>
            <a:xfrm flipH="false" flipV="false" rot="0">
              <a:off x="0" y="0"/>
              <a:ext cx="1355852" cy="1355852"/>
            </a:xfrm>
            <a:custGeom>
              <a:avLst/>
              <a:gdLst/>
              <a:ahLst/>
              <a:cxnLst/>
              <a:rect r="r" b="b" t="t" l="l"/>
              <a:pathLst>
                <a:path h="1355852" w="1355852">
                  <a:moveTo>
                    <a:pt x="0" y="677926"/>
                  </a:moveTo>
                  <a:cubicBezTo>
                    <a:pt x="0" y="303530"/>
                    <a:pt x="303530" y="0"/>
                    <a:pt x="677926" y="0"/>
                  </a:cubicBezTo>
                  <a:cubicBezTo>
                    <a:pt x="1052322" y="0"/>
                    <a:pt x="1355852" y="303530"/>
                    <a:pt x="1355852" y="677926"/>
                  </a:cubicBezTo>
                  <a:cubicBezTo>
                    <a:pt x="1355852" y="1052322"/>
                    <a:pt x="1052322" y="1355852"/>
                    <a:pt x="677926" y="1355852"/>
                  </a:cubicBezTo>
                  <a:cubicBezTo>
                    <a:pt x="303530" y="1355852"/>
                    <a:pt x="0" y="1052322"/>
                    <a:pt x="0" y="677926"/>
                  </a:cubicBezTo>
                  <a:close/>
                </a:path>
              </a:pathLst>
            </a:custGeom>
            <a:solidFill>
              <a:srgbClr val="FFD943"/>
            </a:solidFill>
            <a:ln w="28597" cap="sq">
              <a:solidFill>
                <a:srgbClr val="FFFFFF"/>
              </a:solidFill>
              <a:prstDash val="solid"/>
              <a:miter/>
            </a:ln>
          </p:spPr>
        </p:sp>
      </p:grpSp>
      <p:sp>
        <p:nvSpPr>
          <p:cNvPr name="TextBox 33" id="33"/>
          <p:cNvSpPr txBox="true"/>
          <p:nvPr/>
        </p:nvSpPr>
        <p:spPr>
          <a:xfrm rot="0">
            <a:off x="1510579" y="6119132"/>
            <a:ext cx="987057" cy="514325"/>
          </a:xfrm>
          <a:prstGeom prst="rect">
            <a:avLst/>
          </a:prstGeom>
        </p:spPr>
        <p:txBody>
          <a:bodyPr anchor="t" rtlCol="false" tIns="0" lIns="0" bIns="0" rIns="0">
            <a:spAutoFit/>
          </a:bodyPr>
          <a:lstStyle/>
          <a:p>
            <a:pPr algn="ctr">
              <a:lnSpc>
                <a:spcPts val="4111"/>
              </a:lnSpc>
            </a:pPr>
            <a:r>
              <a:rPr lang="en-US" sz="3426" b="true">
                <a:solidFill>
                  <a:srgbClr val="FFFFFF"/>
                </a:solidFill>
                <a:latin typeface="Aptos Bold"/>
                <a:ea typeface="Aptos Bold"/>
                <a:cs typeface="Aptos Bold"/>
                <a:sym typeface="Aptos Bold"/>
              </a:rPr>
              <a:t>03</a:t>
            </a:r>
          </a:p>
        </p:txBody>
      </p:sp>
      <p:sp>
        <p:nvSpPr>
          <p:cNvPr name="TextBox 34" id="34"/>
          <p:cNvSpPr txBox="true"/>
          <p:nvPr/>
        </p:nvSpPr>
        <p:spPr>
          <a:xfrm rot="0">
            <a:off x="2745981" y="5765864"/>
            <a:ext cx="5008988" cy="409525"/>
          </a:xfrm>
          <a:prstGeom prst="rect">
            <a:avLst/>
          </a:prstGeom>
        </p:spPr>
        <p:txBody>
          <a:bodyPr anchor="t" rtlCol="false" tIns="0" lIns="0" bIns="0" rIns="0">
            <a:spAutoFit/>
          </a:bodyPr>
          <a:lstStyle/>
          <a:p>
            <a:pPr algn="l">
              <a:lnSpc>
                <a:spcPts val="3277"/>
              </a:lnSpc>
            </a:pPr>
            <a:r>
              <a:rPr lang="en-US" sz="2731" b="true">
                <a:solidFill>
                  <a:srgbClr val="F36F3B"/>
                </a:solidFill>
                <a:latin typeface="Aptos Bold"/>
                <a:ea typeface="Aptos Bold"/>
                <a:cs typeface="Aptos Bold"/>
                <a:sym typeface="Aptos Bold"/>
              </a:rPr>
              <a:t>Partner Network</a:t>
            </a:r>
          </a:p>
        </p:txBody>
      </p:sp>
      <p:sp>
        <p:nvSpPr>
          <p:cNvPr name="TextBox 35" id="35"/>
          <p:cNvSpPr txBox="true"/>
          <p:nvPr/>
        </p:nvSpPr>
        <p:spPr>
          <a:xfrm rot="0">
            <a:off x="2745981" y="6328658"/>
            <a:ext cx="5008988" cy="666750"/>
          </a:xfrm>
          <a:prstGeom prst="rect">
            <a:avLst/>
          </a:prstGeom>
        </p:spPr>
        <p:txBody>
          <a:bodyPr anchor="t" rtlCol="false" tIns="0" lIns="0" bIns="0" rIns="0">
            <a:spAutoFit/>
          </a:bodyPr>
          <a:lstStyle/>
          <a:p>
            <a:pPr algn="l">
              <a:lnSpc>
                <a:spcPts val="2647"/>
              </a:lnSpc>
            </a:pPr>
            <a:r>
              <a:rPr lang="en-US" sz="2205">
                <a:solidFill>
                  <a:srgbClr val="5D5D5D"/>
                </a:solidFill>
                <a:latin typeface="Aptos"/>
                <a:ea typeface="Aptos"/>
                <a:cs typeface="Aptos"/>
                <a:sym typeface="Aptos"/>
              </a:rPr>
              <a:t>Universities, communities, and institutions expand reach and credibility.</a:t>
            </a:r>
          </a:p>
        </p:txBody>
      </p:sp>
      <p:grpSp>
        <p:nvGrpSpPr>
          <p:cNvPr name="Group 36" id="36"/>
          <p:cNvGrpSpPr/>
          <p:nvPr/>
        </p:nvGrpSpPr>
        <p:grpSpPr>
          <a:xfrm rot="0">
            <a:off x="9393269" y="5412524"/>
            <a:ext cx="7225598" cy="1968256"/>
            <a:chOff x="0" y="0"/>
            <a:chExt cx="9634131" cy="2624341"/>
          </a:xfrm>
        </p:grpSpPr>
        <p:sp>
          <p:nvSpPr>
            <p:cNvPr name="Freeform 37" id="37"/>
            <p:cNvSpPr/>
            <p:nvPr/>
          </p:nvSpPr>
          <p:spPr>
            <a:xfrm flipH="false" flipV="false" rot="0">
              <a:off x="0" y="0"/>
              <a:ext cx="9634093" cy="2624328"/>
            </a:xfrm>
            <a:custGeom>
              <a:avLst/>
              <a:gdLst/>
              <a:ahLst/>
              <a:cxnLst/>
              <a:rect r="r" b="b" t="t" l="l"/>
              <a:pathLst>
                <a:path h="2624328" w="9634093">
                  <a:moveTo>
                    <a:pt x="0" y="147828"/>
                  </a:moveTo>
                  <a:cubicBezTo>
                    <a:pt x="0" y="66167"/>
                    <a:pt x="66167" y="0"/>
                    <a:pt x="147828" y="0"/>
                  </a:cubicBezTo>
                  <a:lnTo>
                    <a:pt x="9486265" y="0"/>
                  </a:lnTo>
                  <a:cubicBezTo>
                    <a:pt x="9567926" y="0"/>
                    <a:pt x="9634093" y="66167"/>
                    <a:pt x="9634093" y="147828"/>
                  </a:cubicBezTo>
                  <a:lnTo>
                    <a:pt x="9634093" y="2476500"/>
                  </a:lnTo>
                  <a:cubicBezTo>
                    <a:pt x="9634093" y="2558161"/>
                    <a:pt x="9567926" y="2624328"/>
                    <a:pt x="9486265" y="2624328"/>
                  </a:cubicBezTo>
                  <a:lnTo>
                    <a:pt x="147828" y="2624328"/>
                  </a:lnTo>
                  <a:cubicBezTo>
                    <a:pt x="66167" y="2624328"/>
                    <a:pt x="0" y="2558161"/>
                    <a:pt x="0" y="2476500"/>
                  </a:cubicBezTo>
                  <a:close/>
                </a:path>
              </a:pathLst>
            </a:custGeom>
            <a:solidFill>
              <a:srgbClr val="FFFFFF">
                <a:alpha val="95686"/>
              </a:srgbClr>
            </a:solidFill>
            <a:ln w="19065" cap="sq">
              <a:solidFill>
                <a:srgbClr val="FFFFFF"/>
              </a:solidFill>
              <a:prstDash val="solid"/>
              <a:miter/>
            </a:ln>
          </p:spPr>
        </p:sp>
      </p:grpSp>
      <p:grpSp>
        <p:nvGrpSpPr>
          <p:cNvPr name="Group 38" id="38"/>
          <p:cNvGrpSpPr/>
          <p:nvPr/>
        </p:nvGrpSpPr>
        <p:grpSpPr>
          <a:xfrm rot="0">
            <a:off x="9731673" y="5874468"/>
            <a:ext cx="1016918" cy="1016918"/>
            <a:chOff x="0" y="0"/>
            <a:chExt cx="1355890" cy="1355890"/>
          </a:xfrm>
        </p:grpSpPr>
        <p:sp>
          <p:nvSpPr>
            <p:cNvPr name="Freeform 39" id="39"/>
            <p:cNvSpPr/>
            <p:nvPr/>
          </p:nvSpPr>
          <p:spPr>
            <a:xfrm flipH="false" flipV="false" rot="0">
              <a:off x="0" y="0"/>
              <a:ext cx="1355852" cy="1355852"/>
            </a:xfrm>
            <a:custGeom>
              <a:avLst/>
              <a:gdLst/>
              <a:ahLst/>
              <a:cxnLst/>
              <a:rect r="r" b="b" t="t" l="l"/>
              <a:pathLst>
                <a:path h="1355852" w="1355852">
                  <a:moveTo>
                    <a:pt x="0" y="677926"/>
                  </a:moveTo>
                  <a:cubicBezTo>
                    <a:pt x="0" y="303530"/>
                    <a:pt x="303530" y="0"/>
                    <a:pt x="677926" y="0"/>
                  </a:cubicBezTo>
                  <a:cubicBezTo>
                    <a:pt x="1052322" y="0"/>
                    <a:pt x="1355852" y="303530"/>
                    <a:pt x="1355852" y="677926"/>
                  </a:cubicBezTo>
                  <a:cubicBezTo>
                    <a:pt x="1355852" y="1052322"/>
                    <a:pt x="1052322" y="1355852"/>
                    <a:pt x="677926" y="1355852"/>
                  </a:cubicBezTo>
                  <a:cubicBezTo>
                    <a:pt x="303530" y="1355852"/>
                    <a:pt x="0" y="1052322"/>
                    <a:pt x="0" y="677926"/>
                  </a:cubicBezTo>
                  <a:close/>
                </a:path>
              </a:pathLst>
            </a:custGeom>
            <a:solidFill>
              <a:srgbClr val="F36F3B"/>
            </a:solidFill>
            <a:ln w="28597" cap="sq">
              <a:solidFill>
                <a:srgbClr val="FFFFFF"/>
              </a:solidFill>
              <a:prstDash val="solid"/>
              <a:miter/>
            </a:ln>
          </p:spPr>
        </p:sp>
      </p:grpSp>
      <p:sp>
        <p:nvSpPr>
          <p:cNvPr name="TextBox 40" id="40"/>
          <p:cNvSpPr txBox="true"/>
          <p:nvPr/>
        </p:nvSpPr>
        <p:spPr>
          <a:xfrm rot="0">
            <a:off x="9746609" y="6119132"/>
            <a:ext cx="987057" cy="514325"/>
          </a:xfrm>
          <a:prstGeom prst="rect">
            <a:avLst/>
          </a:prstGeom>
        </p:spPr>
        <p:txBody>
          <a:bodyPr anchor="t" rtlCol="false" tIns="0" lIns="0" bIns="0" rIns="0">
            <a:spAutoFit/>
          </a:bodyPr>
          <a:lstStyle/>
          <a:p>
            <a:pPr algn="ctr">
              <a:lnSpc>
                <a:spcPts val="4111"/>
              </a:lnSpc>
            </a:pPr>
            <a:r>
              <a:rPr lang="en-US" sz="3426" b="true">
                <a:solidFill>
                  <a:srgbClr val="FFFFFF"/>
                </a:solidFill>
                <a:latin typeface="Aptos Bold"/>
                <a:ea typeface="Aptos Bold"/>
                <a:cs typeface="Aptos Bold"/>
                <a:sym typeface="Aptos Bold"/>
              </a:rPr>
              <a:t>04</a:t>
            </a:r>
          </a:p>
        </p:txBody>
      </p:sp>
      <p:sp>
        <p:nvSpPr>
          <p:cNvPr name="TextBox 41" id="41"/>
          <p:cNvSpPr txBox="true"/>
          <p:nvPr/>
        </p:nvSpPr>
        <p:spPr>
          <a:xfrm rot="0">
            <a:off x="10982011" y="5765864"/>
            <a:ext cx="5008988" cy="409525"/>
          </a:xfrm>
          <a:prstGeom prst="rect">
            <a:avLst/>
          </a:prstGeom>
        </p:spPr>
        <p:txBody>
          <a:bodyPr anchor="t" rtlCol="false" tIns="0" lIns="0" bIns="0" rIns="0">
            <a:spAutoFit/>
          </a:bodyPr>
          <a:lstStyle/>
          <a:p>
            <a:pPr algn="l">
              <a:lnSpc>
                <a:spcPts val="3277"/>
              </a:lnSpc>
            </a:pPr>
            <a:r>
              <a:rPr lang="en-US" sz="2731" b="true">
                <a:solidFill>
                  <a:srgbClr val="F36F3B"/>
                </a:solidFill>
                <a:latin typeface="Aptos Bold"/>
                <a:ea typeface="Aptos Bold"/>
                <a:cs typeface="Aptos Bold"/>
                <a:sym typeface="Aptos Bold"/>
              </a:rPr>
              <a:t>Impact Measurement</a:t>
            </a:r>
          </a:p>
        </p:txBody>
      </p:sp>
      <p:sp>
        <p:nvSpPr>
          <p:cNvPr name="TextBox 42" id="42"/>
          <p:cNvSpPr txBox="true"/>
          <p:nvPr/>
        </p:nvSpPr>
        <p:spPr>
          <a:xfrm rot="0">
            <a:off x="10982011" y="6328658"/>
            <a:ext cx="5008988" cy="1000125"/>
          </a:xfrm>
          <a:prstGeom prst="rect">
            <a:avLst/>
          </a:prstGeom>
        </p:spPr>
        <p:txBody>
          <a:bodyPr anchor="t" rtlCol="false" tIns="0" lIns="0" bIns="0" rIns="0">
            <a:spAutoFit/>
          </a:bodyPr>
          <a:lstStyle/>
          <a:p>
            <a:pPr algn="l">
              <a:lnSpc>
                <a:spcPts val="2647"/>
              </a:lnSpc>
            </a:pPr>
            <a:r>
              <a:rPr lang="en-US" sz="2205">
                <a:solidFill>
                  <a:srgbClr val="5D5D5D"/>
                </a:solidFill>
                <a:latin typeface="Aptos"/>
                <a:ea typeface="Aptos"/>
                <a:cs typeface="Aptos"/>
                <a:sym typeface="Aptos"/>
              </a:rPr>
              <a:t>Views, beneficiaries, posts, campaigns, and partner growth are tracked as Siwar scales.</a:t>
            </a:r>
          </a:p>
        </p:txBody>
      </p:sp>
      <p:grpSp>
        <p:nvGrpSpPr>
          <p:cNvPr name="Group 43" id="43"/>
          <p:cNvGrpSpPr/>
          <p:nvPr/>
        </p:nvGrpSpPr>
        <p:grpSpPr>
          <a:xfrm rot="0">
            <a:off x="2225738" y="8295132"/>
            <a:ext cx="13793350" cy="963168"/>
            <a:chOff x="0" y="0"/>
            <a:chExt cx="18391133" cy="1284224"/>
          </a:xfrm>
        </p:grpSpPr>
        <p:sp>
          <p:nvSpPr>
            <p:cNvPr name="Freeform 44" id="44"/>
            <p:cNvSpPr/>
            <p:nvPr/>
          </p:nvSpPr>
          <p:spPr>
            <a:xfrm flipH="false" flipV="false" rot="0">
              <a:off x="0" y="0"/>
              <a:ext cx="18391170" cy="1284177"/>
            </a:xfrm>
            <a:custGeom>
              <a:avLst/>
              <a:gdLst/>
              <a:ahLst/>
              <a:cxnLst/>
              <a:rect r="r" b="b" t="t" l="l"/>
              <a:pathLst>
                <a:path h="1284177" w="18391170">
                  <a:moveTo>
                    <a:pt x="0" y="186795"/>
                  </a:moveTo>
                  <a:cubicBezTo>
                    <a:pt x="0" y="83599"/>
                    <a:pt x="77031" y="0"/>
                    <a:pt x="172118" y="0"/>
                  </a:cubicBezTo>
                  <a:lnTo>
                    <a:pt x="18219058" y="0"/>
                  </a:lnTo>
                  <a:cubicBezTo>
                    <a:pt x="18314147" y="0"/>
                    <a:pt x="18391170" y="83599"/>
                    <a:pt x="18391170" y="186795"/>
                  </a:cubicBezTo>
                  <a:lnTo>
                    <a:pt x="18391170" y="1097382"/>
                  </a:lnTo>
                  <a:cubicBezTo>
                    <a:pt x="18391170" y="1200577"/>
                    <a:pt x="18314147" y="1284177"/>
                    <a:pt x="18219058" y="1284177"/>
                  </a:cubicBezTo>
                  <a:lnTo>
                    <a:pt x="172118" y="1284177"/>
                  </a:lnTo>
                  <a:cubicBezTo>
                    <a:pt x="77031" y="1284177"/>
                    <a:pt x="0" y="1200577"/>
                    <a:pt x="0" y="1097382"/>
                  </a:cubicBezTo>
                  <a:close/>
                </a:path>
              </a:pathLst>
            </a:custGeom>
            <a:solidFill>
              <a:srgbClr val="416B4A"/>
            </a:solidFill>
            <a:ln w="19065" cap="sq">
              <a:solidFill>
                <a:srgbClr val="416B4A"/>
              </a:solidFill>
              <a:prstDash val="solid"/>
              <a:miter/>
            </a:ln>
          </p:spPr>
        </p:sp>
      </p:grpSp>
      <p:sp>
        <p:nvSpPr>
          <p:cNvPr name="TextBox 45" id="45"/>
          <p:cNvSpPr txBox="true"/>
          <p:nvPr/>
        </p:nvSpPr>
        <p:spPr>
          <a:xfrm rot="0">
            <a:off x="2361556" y="8542858"/>
            <a:ext cx="13533437" cy="371425"/>
          </a:xfrm>
          <a:prstGeom prst="rect">
            <a:avLst/>
          </a:prstGeom>
        </p:spPr>
        <p:txBody>
          <a:bodyPr anchor="t" rtlCol="false" tIns="0" lIns="0" bIns="0" rIns="0">
            <a:spAutoFit/>
          </a:bodyPr>
          <a:lstStyle/>
          <a:p>
            <a:pPr algn="ctr">
              <a:lnSpc>
                <a:spcPts val="2911"/>
              </a:lnSpc>
            </a:pPr>
            <a:r>
              <a:rPr lang="en-US" sz="2426" b="true">
                <a:solidFill>
                  <a:srgbClr val="FFFFFF"/>
                </a:solidFill>
                <a:latin typeface="Aptos Bold"/>
                <a:ea typeface="Aptos Bold"/>
                <a:cs typeface="Aptos Bold"/>
                <a:sym typeface="Aptos Bold"/>
              </a:rPr>
              <a:t>Scalable impact begins with simple knowledge, organized participation, and clear measurement.</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36F3B"/>
        </a:solidFill>
      </p:bgPr>
    </p:bg>
    <p:spTree>
      <p:nvGrpSpPr>
        <p:cNvPr id="1" name=""/>
        <p:cNvGrpSpPr/>
        <p:nvPr/>
      </p:nvGrpSpPr>
      <p:grpSpPr>
        <a:xfrm>
          <a:off x="0" y="0"/>
          <a:ext cx="0" cy="0"/>
          <a:chOff x="0" y="0"/>
          <a:chExt cx="0" cy="0"/>
        </a:xfrm>
      </p:grpSpPr>
      <p:grpSp>
        <p:nvGrpSpPr>
          <p:cNvPr name="Group 2" id="2"/>
          <p:cNvGrpSpPr/>
          <p:nvPr/>
        </p:nvGrpSpPr>
        <p:grpSpPr>
          <a:xfrm rot="0">
            <a:off x="-9535" y="-9535"/>
            <a:ext cx="18320909" cy="10314108"/>
            <a:chOff x="0" y="0"/>
            <a:chExt cx="24427878" cy="13752144"/>
          </a:xfrm>
        </p:grpSpPr>
        <p:sp>
          <p:nvSpPr>
            <p:cNvPr name="Freeform 3" id="3"/>
            <p:cNvSpPr/>
            <p:nvPr/>
          </p:nvSpPr>
          <p:spPr>
            <a:xfrm flipH="false" flipV="false" rot="0">
              <a:off x="0" y="0"/>
              <a:ext cx="24427814" cy="13752195"/>
            </a:xfrm>
            <a:custGeom>
              <a:avLst/>
              <a:gdLst/>
              <a:ahLst/>
              <a:cxnLst/>
              <a:rect r="r" b="b" t="t" l="l"/>
              <a:pathLst>
                <a:path h="13752195" w="24427814">
                  <a:moveTo>
                    <a:pt x="0" y="0"/>
                  </a:moveTo>
                  <a:lnTo>
                    <a:pt x="24427814" y="0"/>
                  </a:lnTo>
                  <a:lnTo>
                    <a:pt x="24427814" y="13752195"/>
                  </a:lnTo>
                  <a:lnTo>
                    <a:pt x="0" y="13752195"/>
                  </a:lnTo>
                  <a:close/>
                </a:path>
              </a:pathLst>
            </a:custGeom>
            <a:solidFill>
              <a:srgbClr val="FFFFFF"/>
            </a:solidFill>
            <a:ln w="19065" cap="sq">
              <a:solidFill>
                <a:srgbClr val="FFFFFF"/>
              </a:solidFill>
              <a:prstDash val="solid"/>
              <a:miter/>
            </a:ln>
          </p:spPr>
        </p:sp>
      </p:grpSp>
      <p:grpSp>
        <p:nvGrpSpPr>
          <p:cNvPr name="Group 4" id="4"/>
          <p:cNvGrpSpPr/>
          <p:nvPr/>
        </p:nvGrpSpPr>
        <p:grpSpPr>
          <a:xfrm rot="0">
            <a:off x="-9535" y="-9535"/>
            <a:ext cx="266148" cy="10314108"/>
            <a:chOff x="0" y="0"/>
            <a:chExt cx="354863" cy="13752144"/>
          </a:xfrm>
        </p:grpSpPr>
        <p:sp>
          <p:nvSpPr>
            <p:cNvPr name="Freeform 5" id="5"/>
            <p:cNvSpPr/>
            <p:nvPr/>
          </p:nvSpPr>
          <p:spPr>
            <a:xfrm flipH="false" flipV="false" rot="0">
              <a:off x="0" y="0"/>
              <a:ext cx="354838" cy="13752195"/>
            </a:xfrm>
            <a:custGeom>
              <a:avLst/>
              <a:gdLst/>
              <a:ahLst/>
              <a:cxnLst/>
              <a:rect r="r" b="b" t="t" l="l"/>
              <a:pathLst>
                <a:path h="13752195" w="354838">
                  <a:moveTo>
                    <a:pt x="0" y="0"/>
                  </a:moveTo>
                  <a:lnTo>
                    <a:pt x="354838" y="0"/>
                  </a:lnTo>
                  <a:lnTo>
                    <a:pt x="354838" y="13752195"/>
                  </a:lnTo>
                  <a:lnTo>
                    <a:pt x="0" y="13752195"/>
                  </a:lnTo>
                  <a:close/>
                </a:path>
              </a:pathLst>
            </a:custGeom>
            <a:solidFill>
              <a:srgbClr val="F36F3B"/>
            </a:solidFill>
            <a:ln w="19065" cap="sq">
              <a:solidFill>
                <a:srgbClr val="F36F3B"/>
              </a:solidFill>
              <a:prstDash val="solid"/>
              <a:miter/>
            </a:ln>
          </p:spPr>
        </p:sp>
      </p:grpSp>
      <p:grpSp>
        <p:nvGrpSpPr>
          <p:cNvPr name="Group 6" id="6"/>
          <p:cNvGrpSpPr/>
          <p:nvPr/>
        </p:nvGrpSpPr>
        <p:grpSpPr>
          <a:xfrm rot="0">
            <a:off x="237544" y="-9535"/>
            <a:ext cx="128883" cy="10314108"/>
            <a:chOff x="0" y="0"/>
            <a:chExt cx="171844" cy="13752144"/>
          </a:xfrm>
        </p:grpSpPr>
        <p:sp>
          <p:nvSpPr>
            <p:cNvPr name="Freeform 7" id="7"/>
            <p:cNvSpPr/>
            <p:nvPr/>
          </p:nvSpPr>
          <p:spPr>
            <a:xfrm flipH="false" flipV="false" rot="0">
              <a:off x="0" y="0"/>
              <a:ext cx="171831" cy="13752195"/>
            </a:xfrm>
            <a:custGeom>
              <a:avLst/>
              <a:gdLst/>
              <a:ahLst/>
              <a:cxnLst/>
              <a:rect r="r" b="b" t="t" l="l"/>
              <a:pathLst>
                <a:path h="13752195" w="171831">
                  <a:moveTo>
                    <a:pt x="0" y="0"/>
                  </a:moveTo>
                  <a:lnTo>
                    <a:pt x="171831" y="0"/>
                  </a:lnTo>
                  <a:lnTo>
                    <a:pt x="171831" y="13752195"/>
                  </a:lnTo>
                  <a:lnTo>
                    <a:pt x="0" y="13752195"/>
                  </a:lnTo>
                  <a:close/>
                </a:path>
              </a:pathLst>
            </a:custGeom>
            <a:solidFill>
              <a:srgbClr val="FFD943"/>
            </a:solidFill>
            <a:ln w="19065" cap="sq">
              <a:solidFill>
                <a:srgbClr val="FFD943"/>
              </a:solidFill>
              <a:prstDash val="solid"/>
              <a:miter/>
            </a:ln>
          </p:spPr>
        </p:sp>
      </p:grpSp>
      <p:grpSp>
        <p:nvGrpSpPr>
          <p:cNvPr name="Group 8" id="8"/>
          <p:cNvGrpSpPr/>
          <p:nvPr/>
        </p:nvGrpSpPr>
        <p:grpSpPr>
          <a:xfrm rot="0">
            <a:off x="16019088" y="301990"/>
            <a:ext cx="1441304" cy="713794"/>
            <a:chOff x="0" y="0"/>
            <a:chExt cx="1921739" cy="951725"/>
          </a:xfrm>
        </p:grpSpPr>
        <p:sp>
          <p:nvSpPr>
            <p:cNvPr name="Freeform 9" id="9" descr="/mnt/data/ppt_media/image1.png"/>
            <p:cNvSpPr/>
            <p:nvPr/>
          </p:nvSpPr>
          <p:spPr>
            <a:xfrm flipH="false" flipV="false" rot="0">
              <a:off x="0" y="0"/>
              <a:ext cx="1921764" cy="951738"/>
            </a:xfrm>
            <a:custGeom>
              <a:avLst/>
              <a:gdLst/>
              <a:ahLst/>
              <a:cxnLst/>
              <a:rect r="r" b="b" t="t" l="l"/>
              <a:pathLst>
                <a:path h="951738" w="1921764">
                  <a:moveTo>
                    <a:pt x="0" y="0"/>
                  </a:moveTo>
                  <a:lnTo>
                    <a:pt x="1921764" y="0"/>
                  </a:lnTo>
                  <a:lnTo>
                    <a:pt x="1921764" y="951738"/>
                  </a:lnTo>
                  <a:lnTo>
                    <a:pt x="0" y="951738"/>
                  </a:lnTo>
                  <a:lnTo>
                    <a:pt x="0" y="0"/>
                  </a:lnTo>
                  <a:close/>
                </a:path>
              </a:pathLst>
            </a:custGeom>
            <a:blipFill>
              <a:blip r:embed="rId3"/>
              <a:stretch>
                <a:fillRect l="0" t="-372" r="1" b="-369"/>
              </a:stretch>
            </a:blipFill>
          </p:spPr>
        </p:sp>
      </p:grpSp>
      <p:grpSp>
        <p:nvGrpSpPr>
          <p:cNvPr name="Group 10" id="10"/>
          <p:cNvGrpSpPr/>
          <p:nvPr/>
        </p:nvGrpSpPr>
        <p:grpSpPr>
          <a:xfrm rot="0">
            <a:off x="645157" y="9540069"/>
            <a:ext cx="617706" cy="378892"/>
            <a:chOff x="0" y="0"/>
            <a:chExt cx="823608" cy="505189"/>
          </a:xfrm>
        </p:grpSpPr>
        <p:sp>
          <p:nvSpPr>
            <p:cNvPr name="Freeform 11" id="11"/>
            <p:cNvSpPr/>
            <p:nvPr/>
          </p:nvSpPr>
          <p:spPr>
            <a:xfrm flipH="false" flipV="false" rot="0">
              <a:off x="0" y="0"/>
              <a:ext cx="823603" cy="505192"/>
            </a:xfrm>
            <a:custGeom>
              <a:avLst/>
              <a:gdLst/>
              <a:ahLst/>
              <a:cxnLst/>
              <a:rect r="r" b="b" t="t" l="l"/>
              <a:pathLst>
                <a:path h="505192" w="823603">
                  <a:moveTo>
                    <a:pt x="0" y="0"/>
                  </a:moveTo>
                  <a:lnTo>
                    <a:pt x="823603" y="0"/>
                  </a:lnTo>
                  <a:lnTo>
                    <a:pt x="823603" y="505192"/>
                  </a:lnTo>
                  <a:lnTo>
                    <a:pt x="0" y="505192"/>
                  </a:lnTo>
                  <a:close/>
                </a:path>
              </a:pathLst>
            </a:custGeom>
            <a:blipFill>
              <a:blip r:embed="rId4">
                <a:alphaModFix amt="0"/>
              </a:blip>
              <a:stretch>
                <a:fillRect l="-1320" t="0" r="-1321" b="34789"/>
              </a:stretch>
            </a:blipFill>
          </p:spPr>
        </p:sp>
        <p:sp>
          <p:nvSpPr>
            <p:cNvPr name="TextBox 12" id="12"/>
            <p:cNvSpPr txBox="true"/>
            <p:nvPr/>
          </p:nvSpPr>
          <p:spPr>
            <a:xfrm>
              <a:off x="0" y="-9525"/>
              <a:ext cx="823608" cy="514714"/>
            </a:xfrm>
            <a:prstGeom prst="rect">
              <a:avLst/>
            </a:prstGeom>
          </p:spPr>
          <p:txBody>
            <a:bodyPr anchor="ctr" rtlCol="false" tIns="0" lIns="0" bIns="0" rIns="0"/>
            <a:lstStyle/>
            <a:p>
              <a:pPr algn="l">
                <a:lnSpc>
                  <a:spcPts val="2400"/>
                </a:lnSpc>
              </a:pPr>
              <a:r>
                <a:rPr lang="en-US" sz="2000" b="true">
                  <a:solidFill>
                    <a:srgbClr val="F36F3B"/>
                  </a:solidFill>
                  <a:latin typeface="Aptos Bold"/>
                  <a:ea typeface="Aptos Bold"/>
                  <a:cs typeface="Aptos Bold"/>
                  <a:sym typeface="Aptos Bold"/>
                </a:rPr>
                <a:t>15</a:t>
              </a:r>
            </a:p>
          </p:txBody>
        </p:sp>
      </p:grpSp>
      <p:grpSp>
        <p:nvGrpSpPr>
          <p:cNvPr name="Group 13" id="13"/>
          <p:cNvGrpSpPr/>
          <p:nvPr/>
        </p:nvGrpSpPr>
        <p:grpSpPr>
          <a:xfrm rot="0">
            <a:off x="576520" y="576520"/>
            <a:ext cx="8236039" cy="713794"/>
            <a:chOff x="0" y="0"/>
            <a:chExt cx="10981385" cy="951725"/>
          </a:xfrm>
        </p:grpSpPr>
        <p:sp>
          <p:nvSpPr>
            <p:cNvPr name="Freeform 14" id="14"/>
            <p:cNvSpPr/>
            <p:nvPr/>
          </p:nvSpPr>
          <p:spPr>
            <a:xfrm flipH="false" flipV="false" rot="0">
              <a:off x="0" y="0"/>
              <a:ext cx="10981379" cy="951720"/>
            </a:xfrm>
            <a:custGeom>
              <a:avLst/>
              <a:gdLst/>
              <a:ahLst/>
              <a:cxnLst/>
              <a:rect r="r" b="b" t="t" l="l"/>
              <a:pathLst>
                <a:path h="951720" w="10981379">
                  <a:moveTo>
                    <a:pt x="0" y="0"/>
                  </a:moveTo>
                  <a:lnTo>
                    <a:pt x="10981379" y="0"/>
                  </a:lnTo>
                  <a:lnTo>
                    <a:pt x="10981379" y="951720"/>
                  </a:lnTo>
                  <a:lnTo>
                    <a:pt x="0" y="951720"/>
                  </a:lnTo>
                  <a:close/>
                </a:path>
              </a:pathLst>
            </a:custGeom>
            <a:blipFill>
              <a:blip r:embed="rId4">
                <a:alphaModFix amt="0"/>
              </a:blip>
              <a:stretch>
                <a:fillRect l="0" t="-174827" r="0" b="-174827"/>
              </a:stretch>
            </a:blipFill>
          </p:spPr>
        </p:sp>
        <p:sp>
          <p:nvSpPr>
            <p:cNvPr name="TextBox 15" id="15"/>
            <p:cNvSpPr txBox="true"/>
            <p:nvPr/>
          </p:nvSpPr>
          <p:spPr>
            <a:xfrm>
              <a:off x="0" y="0"/>
              <a:ext cx="10981385" cy="951725"/>
            </a:xfrm>
            <a:prstGeom prst="rect">
              <a:avLst/>
            </a:prstGeom>
          </p:spPr>
          <p:txBody>
            <a:bodyPr anchor="ctr" rtlCol="false" tIns="0" lIns="0" bIns="0" rIns="0"/>
            <a:lstStyle/>
            <a:p>
              <a:pPr algn="l">
                <a:lnSpc>
                  <a:spcPts val="5404"/>
                </a:lnSpc>
              </a:pPr>
              <a:r>
                <a:rPr lang="en-US" sz="4503" b="true">
                  <a:solidFill>
                    <a:srgbClr val="F36F3B"/>
                  </a:solidFill>
                  <a:latin typeface="Aptos Bold"/>
                  <a:ea typeface="Aptos Bold"/>
                  <a:cs typeface="Aptos Bold"/>
                  <a:sym typeface="Aptos Bold"/>
                </a:rPr>
                <a:t>Future Roadmap</a:t>
              </a:r>
            </a:p>
          </p:txBody>
        </p:sp>
      </p:grpSp>
      <p:grpSp>
        <p:nvGrpSpPr>
          <p:cNvPr name="Group 16" id="16"/>
          <p:cNvGrpSpPr/>
          <p:nvPr/>
        </p:nvGrpSpPr>
        <p:grpSpPr>
          <a:xfrm rot="0">
            <a:off x="566995" y="1418044"/>
            <a:ext cx="636765" cy="60246"/>
            <a:chOff x="0" y="0"/>
            <a:chExt cx="849020" cy="80328"/>
          </a:xfrm>
        </p:grpSpPr>
        <p:sp>
          <p:nvSpPr>
            <p:cNvPr name="Freeform 17" id="17"/>
            <p:cNvSpPr/>
            <p:nvPr/>
          </p:nvSpPr>
          <p:spPr>
            <a:xfrm flipH="false" flipV="false" rot="0">
              <a:off x="0" y="0"/>
              <a:ext cx="848995" cy="80264"/>
            </a:xfrm>
            <a:custGeom>
              <a:avLst/>
              <a:gdLst/>
              <a:ahLst/>
              <a:cxnLst/>
              <a:rect r="r" b="b" t="t" l="l"/>
              <a:pathLst>
                <a:path h="80264" w="848995">
                  <a:moveTo>
                    <a:pt x="0" y="0"/>
                  </a:moveTo>
                  <a:lnTo>
                    <a:pt x="848995" y="0"/>
                  </a:lnTo>
                  <a:lnTo>
                    <a:pt x="848995" y="80264"/>
                  </a:lnTo>
                  <a:lnTo>
                    <a:pt x="0" y="80264"/>
                  </a:lnTo>
                  <a:close/>
                </a:path>
              </a:pathLst>
            </a:custGeom>
            <a:solidFill>
              <a:srgbClr val="F36F3B"/>
            </a:solidFill>
            <a:ln w="19065" cap="sq">
              <a:solidFill>
                <a:srgbClr val="F36F3B"/>
              </a:solidFill>
              <a:prstDash val="solid"/>
              <a:miter/>
            </a:ln>
          </p:spPr>
        </p:sp>
      </p:grpSp>
      <p:sp>
        <p:nvSpPr>
          <p:cNvPr name="TextBox 18" id="18"/>
          <p:cNvSpPr txBox="true"/>
          <p:nvPr/>
        </p:nvSpPr>
        <p:spPr>
          <a:xfrm rot="0">
            <a:off x="892873" y="1588732"/>
            <a:ext cx="10156507" cy="675542"/>
          </a:xfrm>
          <a:prstGeom prst="rect">
            <a:avLst/>
          </a:prstGeom>
        </p:spPr>
        <p:txBody>
          <a:bodyPr anchor="t" rtlCol="false" tIns="0" lIns="0" bIns="0" rIns="0">
            <a:spAutoFit/>
          </a:bodyPr>
          <a:lstStyle/>
          <a:p>
            <a:pPr algn="l">
              <a:lnSpc>
                <a:spcPts val="2557"/>
              </a:lnSpc>
            </a:pPr>
            <a:r>
              <a:rPr lang="en-US" sz="2131" b="true">
                <a:solidFill>
                  <a:srgbClr val="1E1E1E"/>
                </a:solidFill>
                <a:latin typeface="Aptos Bold"/>
                <a:ea typeface="Aptos Bold"/>
                <a:cs typeface="Aptos Bold"/>
                <a:sym typeface="Aptos Bold"/>
              </a:rPr>
              <a:t>What makes Siwar different: it connects knowledge, technology, community, volunteering, and measurable impact in one youth-led model.</a:t>
            </a:r>
          </a:p>
        </p:txBody>
      </p:sp>
      <p:grpSp>
        <p:nvGrpSpPr>
          <p:cNvPr name="Group 19" id="19"/>
          <p:cNvGrpSpPr/>
          <p:nvPr/>
        </p:nvGrpSpPr>
        <p:grpSpPr>
          <a:xfrm rot="0">
            <a:off x="1235402" y="2813980"/>
            <a:ext cx="1853108" cy="494162"/>
            <a:chOff x="0" y="0"/>
            <a:chExt cx="2470810" cy="658883"/>
          </a:xfrm>
        </p:grpSpPr>
        <p:sp>
          <p:nvSpPr>
            <p:cNvPr name="Freeform 20" id="20"/>
            <p:cNvSpPr/>
            <p:nvPr/>
          </p:nvSpPr>
          <p:spPr>
            <a:xfrm flipH="false" flipV="false" rot="0">
              <a:off x="0" y="0"/>
              <a:ext cx="2470785" cy="658870"/>
            </a:xfrm>
            <a:custGeom>
              <a:avLst/>
              <a:gdLst/>
              <a:ahLst/>
              <a:cxnLst/>
              <a:rect r="r" b="b" t="t" l="l"/>
              <a:pathLst>
                <a:path h="658870" w="2470785">
                  <a:moveTo>
                    <a:pt x="0" y="0"/>
                  </a:moveTo>
                  <a:lnTo>
                    <a:pt x="2470785" y="0"/>
                  </a:lnTo>
                  <a:lnTo>
                    <a:pt x="2470785" y="658870"/>
                  </a:lnTo>
                  <a:lnTo>
                    <a:pt x="0" y="658870"/>
                  </a:lnTo>
                  <a:close/>
                </a:path>
              </a:pathLst>
            </a:custGeom>
            <a:solidFill>
              <a:srgbClr val="FFD943"/>
            </a:solidFill>
            <a:ln cap="sq">
              <a:noFill/>
              <a:prstDash val="solid"/>
              <a:miter/>
            </a:ln>
          </p:spPr>
        </p:sp>
        <p:sp>
          <p:nvSpPr>
            <p:cNvPr name="TextBox 21" id="21"/>
            <p:cNvSpPr txBox="true"/>
            <p:nvPr/>
          </p:nvSpPr>
          <p:spPr>
            <a:xfrm>
              <a:off x="0" y="0"/>
              <a:ext cx="2470810" cy="658883"/>
            </a:xfrm>
            <a:prstGeom prst="rect">
              <a:avLst/>
            </a:prstGeom>
          </p:spPr>
          <p:txBody>
            <a:bodyPr anchor="ctr" rtlCol="false" tIns="50800" lIns="50800" bIns="50800" rIns="50800"/>
            <a:lstStyle/>
            <a:p>
              <a:pPr algn="ctr">
                <a:lnSpc>
                  <a:spcPts val="2671"/>
                </a:lnSpc>
              </a:pPr>
              <a:r>
                <a:rPr lang="en-US" sz="2226" b="true">
                  <a:solidFill>
                    <a:srgbClr val="1E1E1E"/>
                  </a:solidFill>
                  <a:latin typeface="Aptos Bold"/>
                  <a:ea typeface="Aptos Bold"/>
                  <a:cs typeface="Aptos Bold"/>
                  <a:sym typeface="Aptos Bold"/>
                </a:rPr>
                <a:t>2026 H2</a:t>
              </a:r>
            </a:p>
          </p:txBody>
        </p:sp>
      </p:grpSp>
      <p:sp>
        <p:nvSpPr>
          <p:cNvPr name="AutoShape 22" id="22"/>
          <p:cNvSpPr/>
          <p:nvPr/>
        </p:nvSpPr>
        <p:spPr>
          <a:xfrm rot="140820">
            <a:off x="3343589" y="3051534"/>
            <a:ext cx="931145" cy="0"/>
          </a:xfrm>
          <a:prstGeom prst="line">
            <a:avLst/>
          </a:prstGeom>
          <a:ln cap="rnd" w="19050">
            <a:solidFill>
              <a:srgbClr val="F36F3B"/>
            </a:solidFill>
            <a:prstDash val="solid"/>
            <a:headEnd type="none" len="sm" w="sm"/>
            <a:tailEnd type="none" len="sm" w="sm"/>
          </a:ln>
        </p:spPr>
      </p:sp>
      <p:grpSp>
        <p:nvGrpSpPr>
          <p:cNvPr name="Group 23" id="23"/>
          <p:cNvGrpSpPr/>
          <p:nvPr/>
        </p:nvGrpSpPr>
        <p:grpSpPr>
          <a:xfrm rot="0">
            <a:off x="4451652" y="2694632"/>
            <a:ext cx="11343608" cy="760305"/>
            <a:chOff x="0" y="0"/>
            <a:chExt cx="15124811" cy="1013739"/>
          </a:xfrm>
        </p:grpSpPr>
        <p:sp>
          <p:nvSpPr>
            <p:cNvPr name="Freeform 24" id="24"/>
            <p:cNvSpPr/>
            <p:nvPr/>
          </p:nvSpPr>
          <p:spPr>
            <a:xfrm flipH="false" flipV="false" rot="0">
              <a:off x="0" y="0"/>
              <a:ext cx="15124810" cy="1013841"/>
            </a:xfrm>
            <a:custGeom>
              <a:avLst/>
              <a:gdLst/>
              <a:ahLst/>
              <a:cxnLst/>
              <a:rect r="r" b="b" t="t" l="l"/>
              <a:pathLst>
                <a:path h="1013841" w="15124810">
                  <a:moveTo>
                    <a:pt x="0" y="150241"/>
                  </a:moveTo>
                  <a:cubicBezTo>
                    <a:pt x="0" y="67183"/>
                    <a:pt x="67183" y="0"/>
                    <a:pt x="150241" y="0"/>
                  </a:cubicBezTo>
                  <a:lnTo>
                    <a:pt x="14974570" y="0"/>
                  </a:lnTo>
                  <a:cubicBezTo>
                    <a:pt x="15057501" y="0"/>
                    <a:pt x="15124810" y="67183"/>
                    <a:pt x="15124810" y="150241"/>
                  </a:cubicBezTo>
                  <a:lnTo>
                    <a:pt x="15124810" y="863600"/>
                  </a:lnTo>
                  <a:cubicBezTo>
                    <a:pt x="15124810" y="946531"/>
                    <a:pt x="15057628" y="1013841"/>
                    <a:pt x="14974570" y="1013841"/>
                  </a:cubicBezTo>
                  <a:lnTo>
                    <a:pt x="150241" y="1013841"/>
                  </a:lnTo>
                  <a:cubicBezTo>
                    <a:pt x="67183" y="1013714"/>
                    <a:pt x="0" y="946531"/>
                    <a:pt x="0" y="863600"/>
                  </a:cubicBezTo>
                  <a:close/>
                </a:path>
              </a:pathLst>
            </a:custGeom>
            <a:solidFill>
              <a:srgbClr val="FFFFFF"/>
            </a:solidFill>
            <a:ln w="19065" cap="sq">
              <a:solidFill>
                <a:srgbClr val="EFEFEF"/>
              </a:solidFill>
              <a:prstDash val="solid"/>
              <a:miter/>
            </a:ln>
          </p:spPr>
        </p:sp>
      </p:grpSp>
      <p:sp>
        <p:nvSpPr>
          <p:cNvPr name="TextBox 25" id="25"/>
          <p:cNvSpPr txBox="true"/>
          <p:nvPr/>
        </p:nvSpPr>
        <p:spPr>
          <a:xfrm rot="0">
            <a:off x="4777530" y="2883246"/>
            <a:ext cx="10636939" cy="342925"/>
          </a:xfrm>
          <a:prstGeom prst="rect">
            <a:avLst/>
          </a:prstGeom>
        </p:spPr>
        <p:txBody>
          <a:bodyPr anchor="t" rtlCol="false" tIns="0" lIns="0" bIns="0" rIns="0">
            <a:spAutoFit/>
          </a:bodyPr>
          <a:lstStyle/>
          <a:p>
            <a:pPr algn="l">
              <a:lnSpc>
                <a:spcPts val="2725"/>
              </a:lnSpc>
            </a:pPr>
            <a:r>
              <a:rPr lang="en-US" sz="2271">
                <a:solidFill>
                  <a:srgbClr val="5D5D5D"/>
                </a:solidFill>
                <a:latin typeface="Aptos"/>
                <a:ea typeface="Aptos"/>
                <a:cs typeface="Aptos"/>
                <a:sym typeface="Aptos"/>
              </a:rPr>
              <a:t>Launch interactive campaigns and expand volunteer-led digital content.</a:t>
            </a:r>
          </a:p>
        </p:txBody>
      </p:sp>
      <p:grpSp>
        <p:nvGrpSpPr>
          <p:cNvPr name="Group 26" id="26"/>
          <p:cNvGrpSpPr/>
          <p:nvPr/>
        </p:nvGrpSpPr>
        <p:grpSpPr>
          <a:xfrm rot="0">
            <a:off x="1235402" y="4021931"/>
            <a:ext cx="1853108" cy="494162"/>
            <a:chOff x="0" y="0"/>
            <a:chExt cx="2470810" cy="658883"/>
          </a:xfrm>
        </p:grpSpPr>
        <p:sp>
          <p:nvSpPr>
            <p:cNvPr name="Freeform 27" id="27"/>
            <p:cNvSpPr/>
            <p:nvPr/>
          </p:nvSpPr>
          <p:spPr>
            <a:xfrm flipH="false" flipV="false" rot="0">
              <a:off x="0" y="0"/>
              <a:ext cx="2470785" cy="658870"/>
            </a:xfrm>
            <a:custGeom>
              <a:avLst/>
              <a:gdLst/>
              <a:ahLst/>
              <a:cxnLst/>
              <a:rect r="r" b="b" t="t" l="l"/>
              <a:pathLst>
                <a:path h="658870" w="2470785">
                  <a:moveTo>
                    <a:pt x="0" y="0"/>
                  </a:moveTo>
                  <a:lnTo>
                    <a:pt x="2470785" y="0"/>
                  </a:lnTo>
                  <a:lnTo>
                    <a:pt x="2470785" y="658870"/>
                  </a:lnTo>
                  <a:lnTo>
                    <a:pt x="0" y="658870"/>
                  </a:lnTo>
                  <a:close/>
                </a:path>
              </a:pathLst>
            </a:custGeom>
            <a:solidFill>
              <a:srgbClr val="F36F3B"/>
            </a:solidFill>
            <a:ln cap="sq">
              <a:noFill/>
              <a:prstDash val="solid"/>
              <a:miter/>
            </a:ln>
          </p:spPr>
        </p:sp>
        <p:sp>
          <p:nvSpPr>
            <p:cNvPr name="TextBox 28" id="28"/>
            <p:cNvSpPr txBox="true"/>
            <p:nvPr/>
          </p:nvSpPr>
          <p:spPr>
            <a:xfrm>
              <a:off x="0" y="0"/>
              <a:ext cx="2470810" cy="658883"/>
            </a:xfrm>
            <a:prstGeom prst="rect">
              <a:avLst/>
            </a:prstGeom>
          </p:spPr>
          <p:txBody>
            <a:bodyPr anchor="ctr" rtlCol="false" tIns="50800" lIns="50800" bIns="50800" rIns="50800"/>
            <a:lstStyle/>
            <a:p>
              <a:pPr algn="ctr">
                <a:lnSpc>
                  <a:spcPts val="2671"/>
                </a:lnSpc>
              </a:pPr>
              <a:r>
                <a:rPr lang="en-US" sz="2226" b="true">
                  <a:solidFill>
                    <a:srgbClr val="FFFFFF"/>
                  </a:solidFill>
                  <a:latin typeface="Aptos Bold"/>
                  <a:ea typeface="Aptos Bold"/>
                  <a:cs typeface="Aptos Bold"/>
                  <a:sym typeface="Aptos Bold"/>
                </a:rPr>
                <a:t>2027 Q1</a:t>
              </a:r>
            </a:p>
          </p:txBody>
        </p:sp>
      </p:grpSp>
      <p:sp>
        <p:nvSpPr>
          <p:cNvPr name="AutoShape 29" id="29"/>
          <p:cNvSpPr/>
          <p:nvPr/>
        </p:nvSpPr>
        <p:spPr>
          <a:xfrm rot="140820">
            <a:off x="3343589" y="4259485"/>
            <a:ext cx="931145" cy="0"/>
          </a:xfrm>
          <a:prstGeom prst="line">
            <a:avLst/>
          </a:prstGeom>
          <a:ln cap="rnd" w="19050">
            <a:solidFill>
              <a:srgbClr val="F36F3B"/>
            </a:solidFill>
            <a:prstDash val="solid"/>
            <a:headEnd type="none" len="sm" w="sm"/>
            <a:tailEnd type="none" len="sm" w="sm"/>
          </a:ln>
        </p:spPr>
      </p:sp>
      <p:grpSp>
        <p:nvGrpSpPr>
          <p:cNvPr name="Group 30" id="30"/>
          <p:cNvGrpSpPr/>
          <p:nvPr/>
        </p:nvGrpSpPr>
        <p:grpSpPr>
          <a:xfrm rot="0">
            <a:off x="4451652" y="3902583"/>
            <a:ext cx="11343608" cy="760305"/>
            <a:chOff x="0" y="0"/>
            <a:chExt cx="15124811" cy="1013739"/>
          </a:xfrm>
        </p:grpSpPr>
        <p:sp>
          <p:nvSpPr>
            <p:cNvPr name="Freeform 31" id="31"/>
            <p:cNvSpPr/>
            <p:nvPr/>
          </p:nvSpPr>
          <p:spPr>
            <a:xfrm flipH="false" flipV="false" rot="0">
              <a:off x="0" y="0"/>
              <a:ext cx="15124810" cy="1013841"/>
            </a:xfrm>
            <a:custGeom>
              <a:avLst/>
              <a:gdLst/>
              <a:ahLst/>
              <a:cxnLst/>
              <a:rect r="r" b="b" t="t" l="l"/>
              <a:pathLst>
                <a:path h="1013841" w="15124810">
                  <a:moveTo>
                    <a:pt x="0" y="150241"/>
                  </a:moveTo>
                  <a:cubicBezTo>
                    <a:pt x="0" y="67183"/>
                    <a:pt x="67183" y="0"/>
                    <a:pt x="150241" y="0"/>
                  </a:cubicBezTo>
                  <a:lnTo>
                    <a:pt x="14974570" y="0"/>
                  </a:lnTo>
                  <a:cubicBezTo>
                    <a:pt x="15057501" y="0"/>
                    <a:pt x="15124810" y="67183"/>
                    <a:pt x="15124810" y="150241"/>
                  </a:cubicBezTo>
                  <a:lnTo>
                    <a:pt x="15124810" y="863600"/>
                  </a:lnTo>
                  <a:cubicBezTo>
                    <a:pt x="15124810" y="946531"/>
                    <a:pt x="15057628" y="1013841"/>
                    <a:pt x="14974570" y="1013841"/>
                  </a:cubicBezTo>
                  <a:lnTo>
                    <a:pt x="150241" y="1013841"/>
                  </a:lnTo>
                  <a:cubicBezTo>
                    <a:pt x="67183" y="1013714"/>
                    <a:pt x="0" y="946531"/>
                    <a:pt x="0" y="863600"/>
                  </a:cubicBezTo>
                  <a:close/>
                </a:path>
              </a:pathLst>
            </a:custGeom>
            <a:solidFill>
              <a:srgbClr val="FFFFFF"/>
            </a:solidFill>
            <a:ln w="19065" cap="sq">
              <a:solidFill>
                <a:srgbClr val="EFEFEF"/>
              </a:solidFill>
              <a:prstDash val="solid"/>
              <a:miter/>
            </a:ln>
          </p:spPr>
        </p:sp>
      </p:grpSp>
      <p:sp>
        <p:nvSpPr>
          <p:cNvPr name="TextBox 32" id="32"/>
          <p:cNvSpPr txBox="true"/>
          <p:nvPr/>
        </p:nvSpPr>
        <p:spPr>
          <a:xfrm rot="0">
            <a:off x="4777530" y="4091197"/>
            <a:ext cx="10636939" cy="342925"/>
          </a:xfrm>
          <a:prstGeom prst="rect">
            <a:avLst/>
          </a:prstGeom>
        </p:spPr>
        <p:txBody>
          <a:bodyPr anchor="t" rtlCol="false" tIns="0" lIns="0" bIns="0" rIns="0">
            <a:spAutoFit/>
          </a:bodyPr>
          <a:lstStyle/>
          <a:p>
            <a:pPr algn="l">
              <a:lnSpc>
                <a:spcPts val="2725"/>
              </a:lnSpc>
            </a:pPr>
            <a:r>
              <a:rPr lang="en-US" sz="2271">
                <a:solidFill>
                  <a:srgbClr val="5D5D5D"/>
                </a:solidFill>
                <a:latin typeface="Aptos"/>
                <a:ea typeface="Aptos"/>
                <a:cs typeface="Aptos"/>
                <a:sym typeface="Aptos"/>
              </a:rPr>
              <a:t>Run youth workshops and environmental challenges with university communities.</a:t>
            </a:r>
          </a:p>
        </p:txBody>
      </p:sp>
      <p:grpSp>
        <p:nvGrpSpPr>
          <p:cNvPr name="Group 33" id="33"/>
          <p:cNvGrpSpPr/>
          <p:nvPr/>
        </p:nvGrpSpPr>
        <p:grpSpPr>
          <a:xfrm rot="0">
            <a:off x="1235402" y="5229882"/>
            <a:ext cx="1853108" cy="494162"/>
            <a:chOff x="0" y="0"/>
            <a:chExt cx="2470810" cy="658883"/>
          </a:xfrm>
        </p:grpSpPr>
        <p:sp>
          <p:nvSpPr>
            <p:cNvPr name="Freeform 34" id="34"/>
            <p:cNvSpPr/>
            <p:nvPr/>
          </p:nvSpPr>
          <p:spPr>
            <a:xfrm flipH="false" flipV="false" rot="0">
              <a:off x="0" y="0"/>
              <a:ext cx="2470785" cy="658870"/>
            </a:xfrm>
            <a:custGeom>
              <a:avLst/>
              <a:gdLst/>
              <a:ahLst/>
              <a:cxnLst/>
              <a:rect r="r" b="b" t="t" l="l"/>
              <a:pathLst>
                <a:path h="658870" w="2470785">
                  <a:moveTo>
                    <a:pt x="0" y="0"/>
                  </a:moveTo>
                  <a:lnTo>
                    <a:pt x="2470785" y="0"/>
                  </a:lnTo>
                  <a:lnTo>
                    <a:pt x="2470785" y="658870"/>
                  </a:lnTo>
                  <a:lnTo>
                    <a:pt x="0" y="658870"/>
                  </a:lnTo>
                  <a:close/>
                </a:path>
              </a:pathLst>
            </a:custGeom>
            <a:solidFill>
              <a:srgbClr val="FFD943"/>
            </a:solidFill>
            <a:ln cap="sq">
              <a:noFill/>
              <a:prstDash val="solid"/>
              <a:miter/>
            </a:ln>
          </p:spPr>
        </p:sp>
        <p:sp>
          <p:nvSpPr>
            <p:cNvPr name="TextBox 35" id="35"/>
            <p:cNvSpPr txBox="true"/>
            <p:nvPr/>
          </p:nvSpPr>
          <p:spPr>
            <a:xfrm>
              <a:off x="0" y="0"/>
              <a:ext cx="2470810" cy="658883"/>
            </a:xfrm>
            <a:prstGeom prst="rect">
              <a:avLst/>
            </a:prstGeom>
          </p:spPr>
          <p:txBody>
            <a:bodyPr anchor="ctr" rtlCol="false" tIns="50800" lIns="50800" bIns="50800" rIns="50800"/>
            <a:lstStyle/>
            <a:p>
              <a:pPr algn="ctr">
                <a:lnSpc>
                  <a:spcPts val="2671"/>
                </a:lnSpc>
              </a:pPr>
              <a:r>
                <a:rPr lang="en-US" sz="2226" b="true">
                  <a:solidFill>
                    <a:srgbClr val="1E1E1E"/>
                  </a:solidFill>
                  <a:latin typeface="Aptos Bold"/>
                  <a:ea typeface="Aptos Bold"/>
                  <a:cs typeface="Aptos Bold"/>
                  <a:sym typeface="Aptos Bold"/>
                </a:rPr>
                <a:t>2027 Q2</a:t>
              </a:r>
            </a:p>
          </p:txBody>
        </p:sp>
      </p:grpSp>
      <p:sp>
        <p:nvSpPr>
          <p:cNvPr name="AutoShape 36" id="36"/>
          <p:cNvSpPr/>
          <p:nvPr/>
        </p:nvSpPr>
        <p:spPr>
          <a:xfrm rot="140820">
            <a:off x="3343589" y="5467436"/>
            <a:ext cx="931145" cy="0"/>
          </a:xfrm>
          <a:prstGeom prst="line">
            <a:avLst/>
          </a:prstGeom>
          <a:ln cap="rnd" w="19050">
            <a:solidFill>
              <a:srgbClr val="F36F3B"/>
            </a:solidFill>
            <a:prstDash val="solid"/>
            <a:headEnd type="none" len="sm" w="sm"/>
            <a:tailEnd type="none" len="sm" w="sm"/>
          </a:ln>
        </p:spPr>
      </p:sp>
      <p:grpSp>
        <p:nvGrpSpPr>
          <p:cNvPr name="Group 37" id="37"/>
          <p:cNvGrpSpPr/>
          <p:nvPr/>
        </p:nvGrpSpPr>
        <p:grpSpPr>
          <a:xfrm rot="0">
            <a:off x="4451652" y="5110534"/>
            <a:ext cx="11343608" cy="760305"/>
            <a:chOff x="0" y="0"/>
            <a:chExt cx="15124811" cy="1013739"/>
          </a:xfrm>
        </p:grpSpPr>
        <p:sp>
          <p:nvSpPr>
            <p:cNvPr name="Freeform 38" id="38"/>
            <p:cNvSpPr/>
            <p:nvPr/>
          </p:nvSpPr>
          <p:spPr>
            <a:xfrm flipH="false" flipV="false" rot="0">
              <a:off x="0" y="0"/>
              <a:ext cx="15124810" cy="1013841"/>
            </a:xfrm>
            <a:custGeom>
              <a:avLst/>
              <a:gdLst/>
              <a:ahLst/>
              <a:cxnLst/>
              <a:rect r="r" b="b" t="t" l="l"/>
              <a:pathLst>
                <a:path h="1013841" w="15124810">
                  <a:moveTo>
                    <a:pt x="0" y="150241"/>
                  </a:moveTo>
                  <a:cubicBezTo>
                    <a:pt x="0" y="67183"/>
                    <a:pt x="67183" y="0"/>
                    <a:pt x="150241" y="0"/>
                  </a:cubicBezTo>
                  <a:lnTo>
                    <a:pt x="14974570" y="0"/>
                  </a:lnTo>
                  <a:cubicBezTo>
                    <a:pt x="15057501" y="0"/>
                    <a:pt x="15124810" y="67183"/>
                    <a:pt x="15124810" y="150241"/>
                  </a:cubicBezTo>
                  <a:lnTo>
                    <a:pt x="15124810" y="863600"/>
                  </a:lnTo>
                  <a:cubicBezTo>
                    <a:pt x="15124810" y="946531"/>
                    <a:pt x="15057628" y="1013841"/>
                    <a:pt x="14974570" y="1013841"/>
                  </a:cubicBezTo>
                  <a:lnTo>
                    <a:pt x="150241" y="1013841"/>
                  </a:lnTo>
                  <a:cubicBezTo>
                    <a:pt x="67183" y="1013714"/>
                    <a:pt x="0" y="946531"/>
                    <a:pt x="0" y="863600"/>
                  </a:cubicBezTo>
                  <a:close/>
                </a:path>
              </a:pathLst>
            </a:custGeom>
            <a:solidFill>
              <a:srgbClr val="FFFFFF"/>
            </a:solidFill>
            <a:ln w="19065" cap="sq">
              <a:solidFill>
                <a:srgbClr val="EFEFEF"/>
              </a:solidFill>
              <a:prstDash val="solid"/>
              <a:miter/>
            </a:ln>
          </p:spPr>
        </p:sp>
      </p:grpSp>
      <p:sp>
        <p:nvSpPr>
          <p:cNvPr name="TextBox 39" id="39"/>
          <p:cNvSpPr txBox="true"/>
          <p:nvPr/>
        </p:nvSpPr>
        <p:spPr>
          <a:xfrm rot="0">
            <a:off x="4777530" y="5299148"/>
            <a:ext cx="10636939" cy="342925"/>
          </a:xfrm>
          <a:prstGeom prst="rect">
            <a:avLst/>
          </a:prstGeom>
        </p:spPr>
        <p:txBody>
          <a:bodyPr anchor="t" rtlCol="false" tIns="0" lIns="0" bIns="0" rIns="0">
            <a:spAutoFit/>
          </a:bodyPr>
          <a:lstStyle/>
          <a:p>
            <a:pPr algn="l">
              <a:lnSpc>
                <a:spcPts val="2725"/>
              </a:lnSpc>
            </a:pPr>
            <a:r>
              <a:rPr lang="en-US" sz="2271">
                <a:solidFill>
                  <a:srgbClr val="5D5D5D"/>
                </a:solidFill>
                <a:latin typeface="Aptos"/>
                <a:ea typeface="Aptos"/>
                <a:cs typeface="Aptos"/>
                <a:sym typeface="Aptos"/>
              </a:rPr>
              <a:t>Build stronger partner programs and structured volunteer pathways.</a:t>
            </a:r>
          </a:p>
        </p:txBody>
      </p:sp>
      <p:grpSp>
        <p:nvGrpSpPr>
          <p:cNvPr name="Group 40" id="40"/>
          <p:cNvGrpSpPr/>
          <p:nvPr/>
        </p:nvGrpSpPr>
        <p:grpSpPr>
          <a:xfrm rot="0">
            <a:off x="1235402" y="6437833"/>
            <a:ext cx="1853108" cy="494162"/>
            <a:chOff x="0" y="0"/>
            <a:chExt cx="2470810" cy="658883"/>
          </a:xfrm>
        </p:grpSpPr>
        <p:sp>
          <p:nvSpPr>
            <p:cNvPr name="Freeform 41" id="41"/>
            <p:cNvSpPr/>
            <p:nvPr/>
          </p:nvSpPr>
          <p:spPr>
            <a:xfrm flipH="false" flipV="false" rot="0">
              <a:off x="0" y="0"/>
              <a:ext cx="2470785" cy="658870"/>
            </a:xfrm>
            <a:custGeom>
              <a:avLst/>
              <a:gdLst/>
              <a:ahLst/>
              <a:cxnLst/>
              <a:rect r="r" b="b" t="t" l="l"/>
              <a:pathLst>
                <a:path h="658870" w="2470785">
                  <a:moveTo>
                    <a:pt x="0" y="0"/>
                  </a:moveTo>
                  <a:lnTo>
                    <a:pt x="2470785" y="0"/>
                  </a:lnTo>
                  <a:lnTo>
                    <a:pt x="2470785" y="658870"/>
                  </a:lnTo>
                  <a:lnTo>
                    <a:pt x="0" y="658870"/>
                  </a:lnTo>
                  <a:close/>
                </a:path>
              </a:pathLst>
            </a:custGeom>
            <a:solidFill>
              <a:srgbClr val="F36F3B"/>
            </a:solidFill>
            <a:ln cap="sq">
              <a:noFill/>
              <a:prstDash val="solid"/>
              <a:miter/>
            </a:ln>
          </p:spPr>
        </p:sp>
        <p:sp>
          <p:nvSpPr>
            <p:cNvPr name="TextBox 42" id="42"/>
            <p:cNvSpPr txBox="true"/>
            <p:nvPr/>
          </p:nvSpPr>
          <p:spPr>
            <a:xfrm>
              <a:off x="0" y="0"/>
              <a:ext cx="2470810" cy="658883"/>
            </a:xfrm>
            <a:prstGeom prst="rect">
              <a:avLst/>
            </a:prstGeom>
          </p:spPr>
          <p:txBody>
            <a:bodyPr anchor="ctr" rtlCol="false" tIns="50800" lIns="50800" bIns="50800" rIns="50800"/>
            <a:lstStyle/>
            <a:p>
              <a:pPr algn="ctr">
                <a:lnSpc>
                  <a:spcPts val="2671"/>
                </a:lnSpc>
              </a:pPr>
              <a:r>
                <a:rPr lang="en-US" sz="2226" b="true">
                  <a:solidFill>
                    <a:srgbClr val="FFFFFF"/>
                  </a:solidFill>
                  <a:latin typeface="Aptos Bold"/>
                  <a:ea typeface="Aptos Bold"/>
                  <a:cs typeface="Aptos Bold"/>
                  <a:sym typeface="Aptos Bold"/>
                </a:rPr>
                <a:t>2027 H2</a:t>
              </a:r>
            </a:p>
          </p:txBody>
        </p:sp>
      </p:grpSp>
      <p:sp>
        <p:nvSpPr>
          <p:cNvPr name="AutoShape 43" id="43"/>
          <p:cNvSpPr/>
          <p:nvPr/>
        </p:nvSpPr>
        <p:spPr>
          <a:xfrm rot="140820">
            <a:off x="3343589" y="6675387"/>
            <a:ext cx="931145" cy="0"/>
          </a:xfrm>
          <a:prstGeom prst="line">
            <a:avLst/>
          </a:prstGeom>
          <a:ln cap="rnd" w="19050">
            <a:solidFill>
              <a:srgbClr val="F36F3B"/>
            </a:solidFill>
            <a:prstDash val="solid"/>
            <a:headEnd type="none" len="sm" w="sm"/>
            <a:tailEnd type="none" len="sm" w="sm"/>
          </a:ln>
        </p:spPr>
      </p:sp>
      <p:grpSp>
        <p:nvGrpSpPr>
          <p:cNvPr name="Group 44" id="44"/>
          <p:cNvGrpSpPr/>
          <p:nvPr/>
        </p:nvGrpSpPr>
        <p:grpSpPr>
          <a:xfrm rot="0">
            <a:off x="4451652" y="6318485"/>
            <a:ext cx="11343608" cy="760305"/>
            <a:chOff x="0" y="0"/>
            <a:chExt cx="15124811" cy="1013739"/>
          </a:xfrm>
        </p:grpSpPr>
        <p:sp>
          <p:nvSpPr>
            <p:cNvPr name="Freeform 45" id="45"/>
            <p:cNvSpPr/>
            <p:nvPr/>
          </p:nvSpPr>
          <p:spPr>
            <a:xfrm flipH="false" flipV="false" rot="0">
              <a:off x="0" y="0"/>
              <a:ext cx="15124810" cy="1013841"/>
            </a:xfrm>
            <a:custGeom>
              <a:avLst/>
              <a:gdLst/>
              <a:ahLst/>
              <a:cxnLst/>
              <a:rect r="r" b="b" t="t" l="l"/>
              <a:pathLst>
                <a:path h="1013841" w="15124810">
                  <a:moveTo>
                    <a:pt x="0" y="150241"/>
                  </a:moveTo>
                  <a:cubicBezTo>
                    <a:pt x="0" y="67183"/>
                    <a:pt x="67183" y="0"/>
                    <a:pt x="150241" y="0"/>
                  </a:cubicBezTo>
                  <a:lnTo>
                    <a:pt x="14974570" y="0"/>
                  </a:lnTo>
                  <a:cubicBezTo>
                    <a:pt x="15057501" y="0"/>
                    <a:pt x="15124810" y="67183"/>
                    <a:pt x="15124810" y="150241"/>
                  </a:cubicBezTo>
                  <a:lnTo>
                    <a:pt x="15124810" y="863600"/>
                  </a:lnTo>
                  <a:cubicBezTo>
                    <a:pt x="15124810" y="946531"/>
                    <a:pt x="15057628" y="1013841"/>
                    <a:pt x="14974570" y="1013841"/>
                  </a:cubicBezTo>
                  <a:lnTo>
                    <a:pt x="150241" y="1013841"/>
                  </a:lnTo>
                  <a:cubicBezTo>
                    <a:pt x="67183" y="1013714"/>
                    <a:pt x="0" y="946531"/>
                    <a:pt x="0" y="863600"/>
                  </a:cubicBezTo>
                  <a:close/>
                </a:path>
              </a:pathLst>
            </a:custGeom>
            <a:solidFill>
              <a:srgbClr val="FFFFFF"/>
            </a:solidFill>
            <a:ln w="19065" cap="sq">
              <a:solidFill>
                <a:srgbClr val="EFEFEF"/>
              </a:solidFill>
              <a:prstDash val="solid"/>
              <a:miter/>
            </a:ln>
          </p:spPr>
        </p:sp>
      </p:grpSp>
      <p:sp>
        <p:nvSpPr>
          <p:cNvPr name="TextBox 46" id="46"/>
          <p:cNvSpPr txBox="true"/>
          <p:nvPr/>
        </p:nvSpPr>
        <p:spPr>
          <a:xfrm rot="0">
            <a:off x="4777530" y="6507099"/>
            <a:ext cx="10636939" cy="342925"/>
          </a:xfrm>
          <a:prstGeom prst="rect">
            <a:avLst/>
          </a:prstGeom>
        </p:spPr>
        <p:txBody>
          <a:bodyPr anchor="t" rtlCol="false" tIns="0" lIns="0" bIns="0" rIns="0">
            <a:spAutoFit/>
          </a:bodyPr>
          <a:lstStyle/>
          <a:p>
            <a:pPr algn="l">
              <a:lnSpc>
                <a:spcPts val="2725"/>
              </a:lnSpc>
            </a:pPr>
            <a:r>
              <a:rPr lang="en-US" sz="2271">
                <a:solidFill>
                  <a:srgbClr val="5D5D5D"/>
                </a:solidFill>
                <a:latin typeface="Aptos"/>
                <a:ea typeface="Aptos"/>
                <a:cs typeface="Aptos"/>
                <a:sym typeface="Aptos"/>
              </a:rPr>
              <a:t>Reach 20,000+ young people and publish a measurable impact report.</a:t>
            </a:r>
          </a:p>
        </p:txBody>
      </p:sp>
      <p:grpSp>
        <p:nvGrpSpPr>
          <p:cNvPr name="Group 47" id="47"/>
          <p:cNvGrpSpPr/>
          <p:nvPr/>
        </p:nvGrpSpPr>
        <p:grpSpPr>
          <a:xfrm rot="0">
            <a:off x="1157240" y="8171593"/>
            <a:ext cx="15049824" cy="1230416"/>
            <a:chOff x="0" y="0"/>
            <a:chExt cx="20066432" cy="1640555"/>
          </a:xfrm>
        </p:grpSpPr>
        <p:sp>
          <p:nvSpPr>
            <p:cNvPr name="Freeform 48" id="48"/>
            <p:cNvSpPr/>
            <p:nvPr/>
          </p:nvSpPr>
          <p:spPr>
            <a:xfrm flipH="false" flipV="false" rot="0">
              <a:off x="0" y="0"/>
              <a:ext cx="20066381" cy="1640509"/>
            </a:xfrm>
            <a:custGeom>
              <a:avLst/>
              <a:gdLst/>
              <a:ahLst/>
              <a:cxnLst/>
              <a:rect r="r" b="b" t="t" l="l"/>
              <a:pathLst>
                <a:path h="1640509" w="20066381">
                  <a:moveTo>
                    <a:pt x="0" y="182262"/>
                  </a:moveTo>
                  <a:cubicBezTo>
                    <a:pt x="0" y="81591"/>
                    <a:pt x="66802" y="0"/>
                    <a:pt x="149225" y="0"/>
                  </a:cubicBezTo>
                  <a:lnTo>
                    <a:pt x="19917156" y="0"/>
                  </a:lnTo>
                  <a:cubicBezTo>
                    <a:pt x="19999579" y="0"/>
                    <a:pt x="20066381" y="81591"/>
                    <a:pt x="20066381" y="182262"/>
                  </a:cubicBezTo>
                  <a:lnTo>
                    <a:pt x="20066381" y="1458247"/>
                  </a:lnTo>
                  <a:cubicBezTo>
                    <a:pt x="20066381" y="1558918"/>
                    <a:pt x="19999579" y="1640509"/>
                    <a:pt x="19917156" y="1640509"/>
                  </a:cubicBezTo>
                  <a:lnTo>
                    <a:pt x="149225" y="1640509"/>
                  </a:lnTo>
                  <a:cubicBezTo>
                    <a:pt x="66802" y="1640509"/>
                    <a:pt x="0" y="1558918"/>
                    <a:pt x="0" y="1458247"/>
                  </a:cubicBezTo>
                  <a:close/>
                </a:path>
              </a:pathLst>
            </a:custGeom>
            <a:solidFill>
              <a:srgbClr val="416B4A"/>
            </a:solidFill>
            <a:ln w="19065" cap="sq">
              <a:solidFill>
                <a:srgbClr val="416B4A"/>
              </a:solidFill>
              <a:prstDash val="solid"/>
              <a:miter/>
            </a:ln>
          </p:spPr>
        </p:sp>
      </p:grpSp>
      <p:sp>
        <p:nvSpPr>
          <p:cNvPr name="TextBox 49" id="49"/>
          <p:cNvSpPr txBox="true"/>
          <p:nvPr/>
        </p:nvSpPr>
        <p:spPr>
          <a:xfrm rot="0">
            <a:off x="1579207" y="8470021"/>
            <a:ext cx="14205890" cy="647650"/>
          </a:xfrm>
          <a:prstGeom prst="rect">
            <a:avLst/>
          </a:prstGeom>
        </p:spPr>
        <p:txBody>
          <a:bodyPr anchor="t" rtlCol="false" tIns="0" lIns="0" bIns="0" rIns="0">
            <a:spAutoFit/>
          </a:bodyPr>
          <a:lstStyle/>
          <a:p>
            <a:pPr algn="ctr">
              <a:lnSpc>
                <a:spcPts val="2605"/>
              </a:lnSpc>
            </a:pPr>
            <a:r>
              <a:rPr lang="en-US" sz="2171" b="true">
                <a:solidFill>
                  <a:srgbClr val="FFFFFF"/>
                </a:solidFill>
                <a:latin typeface="Aptos Bold"/>
                <a:ea typeface="Aptos Bold"/>
                <a:cs typeface="Aptos Bold"/>
                <a:sym typeface="Aptos Bold"/>
              </a:rPr>
              <a:t>Siwar is not only an awareness initiative. It is a digital movement that helps a new generation practice sustainability, lead action, and create visible environmental change.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DAHSlUIVldM</dc:identifier>
  <dcterms:modified xsi:type="dcterms:W3CDTF">2011-08-01T06:04:30Z</dcterms:modified>
  <cp:revision>1</cp:revision>
  <dc:title>Siwar</dc:title>
</cp:coreProperties>
</file>