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0" r:id="rId3"/>
    <p:sldId id="277" r:id="rId4"/>
    <p:sldId id="268" r:id="rId5"/>
    <p:sldId id="286" r:id="rId6"/>
    <p:sldId id="278" r:id="rId7"/>
    <p:sldId id="281" r:id="rId8"/>
    <p:sldId id="283" r:id="rId9"/>
    <p:sldId id="284" r:id="rId10"/>
    <p:sldId id="287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D86"/>
    <a:srgbClr val="FEC210"/>
    <a:srgbClr val="00C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3" d="100"/>
          <a:sy n="93" d="100"/>
        </p:scale>
        <p:origin x="-45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5E35-D6F5-44DA-891D-3CC5E5E5061C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6E08-5F80-4C8A-AF72-B0EA3F8311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74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5E35-D6F5-44DA-891D-3CC5E5E5061C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6E08-5F80-4C8A-AF72-B0EA3F8311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6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5E35-D6F5-44DA-891D-3CC5E5E5061C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6E08-5F80-4C8A-AF72-B0EA3F8311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5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5E35-D6F5-44DA-891D-3CC5E5E5061C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6E08-5F80-4C8A-AF72-B0EA3F8311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0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5E35-D6F5-44DA-891D-3CC5E5E5061C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6E08-5F80-4C8A-AF72-B0EA3F8311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8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5E35-D6F5-44DA-891D-3CC5E5E5061C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6E08-5F80-4C8A-AF72-B0EA3F8311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5E35-D6F5-44DA-891D-3CC5E5E5061C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6E08-5F80-4C8A-AF72-B0EA3F8311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01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5E35-D6F5-44DA-891D-3CC5E5E5061C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6E08-5F80-4C8A-AF72-B0EA3F8311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7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5E35-D6F5-44DA-891D-3CC5E5E5061C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6E08-5F80-4C8A-AF72-B0EA3F8311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2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5E35-D6F5-44DA-891D-3CC5E5E5061C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6E08-5F80-4C8A-AF72-B0EA3F8311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1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5E35-D6F5-44DA-891D-3CC5E5E5061C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6E08-5F80-4C8A-AF72-B0EA3F8311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35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B5E35-D6F5-44DA-891D-3CC5E5E5061C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96E08-5F80-4C8A-AF72-B0EA3F8311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5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s://ok.ru/profile/594199505966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s://vk.com/id593805920" TargetMode="External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5.png"/><Relationship Id="rId10" Type="http://schemas.openxmlformats.org/officeDocument/2006/relationships/image" Target="../media/image24.jpeg"/><Relationship Id="rId4" Type="http://schemas.openxmlformats.org/officeDocument/2006/relationships/image" Target="../media/image1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40687" y="-532613"/>
            <a:ext cx="3383573" cy="45190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505081" y="5171082"/>
            <a:ext cx="1400833" cy="19730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3314127"/>
            <a:ext cx="2631057" cy="3543873"/>
          </a:xfrm>
          <a:prstGeom prst="rect">
            <a:avLst/>
          </a:prstGeom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474720" y="3807229"/>
            <a:ext cx="8191045" cy="2367117"/>
          </a:xfrm>
        </p:spPr>
        <p:txBody>
          <a:bodyPr>
            <a:normAutofit lnSpcReduction="10000"/>
          </a:bodyPr>
          <a:lstStyle/>
          <a:p>
            <a:endParaRPr lang="ru-RU" sz="5000" dirty="0" smtClean="0">
              <a:solidFill>
                <a:srgbClr val="7030A0"/>
              </a:solidFill>
              <a:latin typeface="Gill Sans" panose="020B0302020104020203" pitchFamily="34" charset="-79"/>
              <a:cs typeface="Gill Sans" panose="020B0302020104020203" pitchFamily="34" charset="-79"/>
            </a:endParaRPr>
          </a:p>
          <a:p>
            <a:r>
              <a:rPr lang="ru-RU" sz="5000" dirty="0" smtClean="0">
                <a:solidFill>
                  <a:srgbClr val="7030A0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РЦПД </a:t>
            </a:r>
            <a:r>
              <a:rPr lang="ru-RU" sz="5000" dirty="0" smtClean="0">
                <a:solidFill>
                  <a:srgbClr val="7030A0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Адамовского</a:t>
            </a:r>
          </a:p>
          <a:p>
            <a:r>
              <a:rPr lang="ru-RU" sz="5000" dirty="0" smtClean="0">
                <a:solidFill>
                  <a:srgbClr val="7030A0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 района</a:t>
            </a:r>
            <a:endParaRPr lang="ru-RU" sz="5000" dirty="0">
              <a:solidFill>
                <a:srgbClr val="7030A0"/>
              </a:solidFill>
              <a:latin typeface="Gill Sans" panose="020B0302020104020203" pitchFamily="34" charset="-79"/>
              <a:cs typeface="Gill Sans" panose="020B0302020104020203" pitchFamily="34" charset="-79"/>
            </a:endParaRPr>
          </a:p>
        </p:txBody>
      </p:sp>
      <p:pic>
        <p:nvPicPr>
          <p:cNvPr id="8" name="Рисунок 7" descr="C:\ПАПКА\МЕРОПРИЯТИЯ 2019-2020\слет волонтекров\подарки для волонтеров\флаг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83" y="166255"/>
            <a:ext cx="3904180" cy="3147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0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50311" y="2672647"/>
            <a:ext cx="3962509" cy="412086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80735" y="208889"/>
            <a:ext cx="9637143" cy="13256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5C0D86"/>
                </a:solidFill>
                <a:latin typeface="RoadRadio" pitchFamily="2" charset="0"/>
              </a:rPr>
              <a:t>      Реализация </a:t>
            </a:r>
            <a:r>
              <a:rPr lang="ru-RU" dirty="0" smtClean="0">
                <a:solidFill>
                  <a:srgbClr val="5C0D86"/>
                </a:solidFill>
                <a:latin typeface="RoadRadio" pitchFamily="2" charset="0"/>
              </a:rPr>
              <a:t>информационной компании</a:t>
            </a:r>
            <a:br>
              <a:rPr lang="ru-RU" dirty="0" smtClean="0">
                <a:solidFill>
                  <a:srgbClr val="5C0D86"/>
                </a:solidFill>
                <a:latin typeface="RoadRadio" pitchFamily="2" charset="0"/>
              </a:rPr>
            </a:br>
            <a:r>
              <a:rPr lang="ru-RU" dirty="0" smtClean="0">
                <a:solidFill>
                  <a:srgbClr val="5C0D86"/>
                </a:solidFill>
                <a:latin typeface="RoadRadio" pitchFamily="2" charset="0"/>
              </a:rPr>
              <a:t>       вовлечение </a:t>
            </a:r>
            <a:r>
              <a:rPr lang="ru-RU" dirty="0" smtClean="0">
                <a:solidFill>
                  <a:srgbClr val="5C0D86"/>
                </a:solidFill>
                <a:latin typeface="RoadRadio" pitchFamily="2" charset="0"/>
              </a:rPr>
              <a:t>граждан в волонтёрскую </a:t>
            </a:r>
            <a:r>
              <a:rPr lang="ru-RU" dirty="0" smtClean="0">
                <a:solidFill>
                  <a:srgbClr val="5C0D86"/>
                </a:solidFill>
                <a:latin typeface="RoadRadio" pitchFamily="2" charset="0"/>
              </a:rPr>
              <a:t>           деятельность</a:t>
            </a:r>
            <a:r>
              <a:rPr lang="ru-RU" dirty="0" smtClean="0">
                <a:solidFill>
                  <a:srgbClr val="5C0D86"/>
                </a:solidFill>
                <a:latin typeface="RoadRadio" pitchFamily="2" charset="0"/>
              </a:rPr>
              <a:t>: соц., сети, газета «Целина»</a:t>
            </a:r>
            <a:endParaRPr lang="ru-RU" dirty="0">
              <a:solidFill>
                <a:srgbClr val="5C0D86"/>
              </a:solidFill>
              <a:latin typeface="RoadRadio" pitchFamily="2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solidFill>
                  <a:srgbClr val="5C0D86"/>
                </a:solidFill>
                <a:latin typeface="Gill Sans" panose="020B0302020104020203" pitchFamily="34" charset="-79"/>
                <a:cs typeface="Gill Sans" panose="020B0302020104020203" pitchFamily="34" charset="-79"/>
                <a:hlinkClick r:id="rId3"/>
              </a:rPr>
              <a:t>https://ok.ru/profile/594199505966</a:t>
            </a:r>
            <a:r>
              <a:rPr lang="ru-RU" dirty="0" smtClean="0">
                <a:solidFill>
                  <a:srgbClr val="5C0D86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         </a:t>
            </a:r>
            <a:r>
              <a:rPr lang="ru-RU" dirty="0" smtClean="0">
                <a:solidFill>
                  <a:srgbClr val="FF0000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более 400 подписчиков</a:t>
            </a: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Gill Sans" panose="020B0302020104020203" pitchFamily="34" charset="-79"/>
                <a:cs typeface="Gill Sans" panose="020B0302020104020203" pitchFamily="34" charset="-79"/>
                <a:hlinkClick r:id="rId4"/>
              </a:rPr>
              <a:t>https://vk.com/id593805920</a:t>
            </a:r>
            <a:r>
              <a:rPr lang="ru-RU" dirty="0" smtClean="0">
                <a:solidFill>
                  <a:srgbClr val="FF0000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                 более 30 000 просмотров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70C0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https</a:t>
            </a:r>
            <a:r>
              <a:rPr lang="en-US" dirty="0">
                <a:solidFill>
                  <a:srgbClr val="0070C0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://instagram.com/dobro.adamovka?utm_medium=copy_link</a:t>
            </a:r>
            <a:endParaRPr lang="ru-RU" dirty="0" smtClean="0">
              <a:solidFill>
                <a:srgbClr val="0070C0"/>
              </a:solidFill>
              <a:latin typeface="Gill Sans" panose="020B0302020104020203" pitchFamily="34" charset="-79"/>
              <a:cs typeface="Gill Sans" panose="020B0302020104020203" pitchFamily="34" charset="-79"/>
            </a:endParaRPr>
          </a:p>
        </p:txBody>
      </p:sp>
      <p:pic>
        <p:nvPicPr>
          <p:cNvPr id="10" name="Рисунок 9" descr="Screenshot_20201118_1909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2889" y="3554908"/>
            <a:ext cx="1878677" cy="287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creenshot_20201118_1909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60194" y="3414218"/>
            <a:ext cx="1870363" cy="3019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creenshot_20201118_1909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7681" y="3595728"/>
            <a:ext cx="1854613" cy="3118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385A~1\AppData\Local\Temp\Screenshot_20211125_1549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86" y="3575614"/>
            <a:ext cx="1706189" cy="307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ПАПКА\МЕРОПРИЯТИЯ 2019-2020\слет волонтекров\подарки для волонтеров\флаг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1" y="133564"/>
            <a:ext cx="1911534" cy="1654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3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23876" y="53158"/>
            <a:ext cx="4215382" cy="412086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4022" y="365125"/>
            <a:ext cx="8929777" cy="13256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5C0D86"/>
                </a:solidFill>
                <a:latin typeface="RoadRadio" pitchFamily="2" charset="0"/>
              </a:rPr>
              <a:t/>
            </a:r>
            <a:br>
              <a:rPr lang="ru-RU" dirty="0" smtClean="0">
                <a:solidFill>
                  <a:srgbClr val="5C0D86"/>
                </a:solidFill>
                <a:latin typeface="RoadRadio" pitchFamily="2" charset="0"/>
              </a:rPr>
            </a:br>
            <a:r>
              <a:rPr lang="ru-RU" dirty="0" smtClean="0">
                <a:solidFill>
                  <a:srgbClr val="5C0D86"/>
                </a:solidFill>
                <a:latin typeface="RoadRadio" pitchFamily="2" charset="0"/>
              </a:rPr>
              <a:t/>
            </a:r>
            <a:br>
              <a:rPr lang="ru-RU" dirty="0" smtClean="0">
                <a:solidFill>
                  <a:srgbClr val="5C0D86"/>
                </a:solidFill>
                <a:latin typeface="RoadRadio" pitchFamily="2" charset="0"/>
              </a:rPr>
            </a:br>
            <a:r>
              <a:rPr lang="ru-RU" dirty="0">
                <a:solidFill>
                  <a:srgbClr val="5C0D86"/>
                </a:solidFill>
                <a:latin typeface="RoadRadio" pitchFamily="2" charset="0"/>
              </a:rPr>
              <a:t/>
            </a:r>
            <a:br>
              <a:rPr lang="ru-RU" dirty="0">
                <a:solidFill>
                  <a:srgbClr val="5C0D86"/>
                </a:solidFill>
                <a:latin typeface="RoadRadio" pitchFamily="2" charset="0"/>
              </a:rPr>
            </a:br>
            <a:r>
              <a:rPr lang="ru-RU" dirty="0" smtClean="0">
                <a:solidFill>
                  <a:srgbClr val="5C0D86"/>
                </a:solidFill>
                <a:latin typeface="RoadRadio" pitchFamily="2" charset="0"/>
              </a:rPr>
              <a:t/>
            </a:r>
            <a:br>
              <a:rPr lang="ru-RU" dirty="0" smtClean="0">
                <a:solidFill>
                  <a:srgbClr val="5C0D86"/>
                </a:solidFill>
                <a:latin typeface="RoadRadio" pitchFamily="2" charset="0"/>
              </a:rPr>
            </a:br>
            <a:r>
              <a:rPr lang="ru-RU" dirty="0">
                <a:solidFill>
                  <a:srgbClr val="5C0D86"/>
                </a:solidFill>
                <a:latin typeface="RoadRadio" pitchFamily="2" charset="0"/>
              </a:rPr>
              <a:t/>
            </a:r>
            <a:br>
              <a:rPr lang="ru-RU" dirty="0">
                <a:solidFill>
                  <a:srgbClr val="5C0D86"/>
                </a:solidFill>
                <a:latin typeface="RoadRadio" pitchFamily="2" charset="0"/>
              </a:rPr>
            </a:br>
            <a:r>
              <a:rPr lang="ru-RU" dirty="0" smtClean="0">
                <a:solidFill>
                  <a:srgbClr val="5C0D86"/>
                </a:solidFill>
                <a:latin typeface="RoadRadio" pitchFamily="2" charset="0"/>
              </a:rPr>
              <a:t>Планы</a:t>
            </a:r>
            <a:endParaRPr lang="ru-RU" dirty="0">
              <a:solidFill>
                <a:srgbClr val="5C0D86"/>
              </a:solidFill>
              <a:latin typeface="RoadRadio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40597" y="18341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5C0D86"/>
              </a:solidFill>
              <a:latin typeface="Gill Sans" panose="020B0302020104020203" pitchFamily="34" charset="-79"/>
              <a:cs typeface="Gill Sans" panose="020B0302020104020203" pitchFamily="34" charset="-79"/>
            </a:endParaRPr>
          </a:p>
          <a:p>
            <a:pPr marL="0" indent="0">
              <a:buNone/>
            </a:pPr>
            <a:endParaRPr lang="ru-RU" dirty="0" smtClean="0">
              <a:solidFill>
                <a:srgbClr val="5C0D86"/>
              </a:solidFill>
              <a:latin typeface="Gill Sans" panose="020B0302020104020203" pitchFamily="34" charset="-79"/>
              <a:cs typeface="Gill Sans" panose="020B0302020104020203" pitchFamily="34" charset="-79"/>
            </a:endParaRPr>
          </a:p>
          <a:p>
            <a:pPr marL="0" indent="0">
              <a:buNone/>
            </a:pPr>
            <a:endParaRPr lang="ru-RU" dirty="0">
              <a:solidFill>
                <a:srgbClr val="5C0D86"/>
              </a:solidFill>
              <a:latin typeface="Gill Sans" panose="020B0302020104020203" pitchFamily="34" charset="-79"/>
              <a:cs typeface="Gill Sans" panose="020B0302020104020203" pitchFamily="34" charset="-79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5C0D86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- </a:t>
            </a:r>
            <a:r>
              <a:rPr lang="ru-RU" dirty="0" smtClean="0">
                <a:solidFill>
                  <a:srgbClr val="5C0D86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Развитие ресурсного центра добровольчества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5C0D86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продвижение страниц в социальных сетях для привлечения граждан в социальную практику;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5C0D86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-создание и реализация социально-значимых проектов.</a:t>
            </a:r>
          </a:p>
        </p:txBody>
      </p:sp>
      <p:pic>
        <p:nvPicPr>
          <p:cNvPr id="7" name="Рисунок 6" descr="C:\ПАПКА\МЕРОПРИЯТИЯ 2019-2020\слет волонтекров\подарки для волонтеров\флаг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5" y="148128"/>
            <a:ext cx="2034824" cy="176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1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759" y="-281964"/>
            <a:ext cx="3535986" cy="40999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299" y="2338948"/>
            <a:ext cx="3383573" cy="45190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4884996"/>
            <a:ext cx="1400833" cy="1973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1" y="22704"/>
            <a:ext cx="1917743" cy="196780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99914" y="365125"/>
            <a:ext cx="7253885" cy="126526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C0D86"/>
                </a:solidFill>
                <a:latin typeface="RoadRadio" pitchFamily="2" charset="0"/>
              </a:rPr>
              <a:t> Межведомственный совет</a:t>
            </a:r>
            <a:endParaRPr lang="ru-RU" dirty="0">
              <a:solidFill>
                <a:srgbClr val="5C0D86"/>
              </a:solidFill>
              <a:latin typeface="RoadRadio" pitchFamily="2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00416" y="1990508"/>
            <a:ext cx="11070405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  </a:t>
            </a:r>
            <a:r>
              <a:rPr lang="ru-RU" sz="3000" b="1" dirty="0" smtClean="0">
                <a:solidFill>
                  <a:srgbClr val="0070C0"/>
                </a:solidFill>
                <a:latin typeface="Gill Sans" panose="020B0302020104020203" pitchFamily="34" charset="-79"/>
                <a:cs typeface="Aharoni" pitchFamily="2" charset="-79"/>
              </a:rPr>
              <a:t>Координационный </a:t>
            </a:r>
            <a:r>
              <a:rPr lang="ru-RU" sz="3000" b="1" dirty="0">
                <a:solidFill>
                  <a:srgbClr val="0070C0"/>
                </a:solidFill>
                <a:latin typeface="Gill Sans" panose="020B0302020104020203" pitchFamily="34" charset="-79"/>
                <a:cs typeface="Aharoni" pitchFamily="2" charset="-79"/>
              </a:rPr>
              <a:t>совет по вопросам добровольчества </a:t>
            </a:r>
            <a:endParaRPr lang="ru-RU" sz="3000" b="1" dirty="0" smtClean="0">
              <a:solidFill>
                <a:srgbClr val="0070C0"/>
              </a:solidFill>
              <a:latin typeface="Gill Sans" panose="020B0302020104020203" pitchFamily="34" charset="-79"/>
              <a:cs typeface="Aharoni" pitchFamily="2" charset="-79"/>
            </a:endParaRPr>
          </a:p>
          <a:p>
            <a:pPr marL="0" indent="0" algn="just"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Gill Sans" panose="020B0302020104020203" pitchFamily="34" charset="-79"/>
                <a:cs typeface="Aharoni" pitchFamily="2" charset="-79"/>
              </a:rPr>
              <a:t>   муниципального образования Адамовский район:</a:t>
            </a:r>
          </a:p>
          <a:p>
            <a:r>
              <a:rPr lang="ru-RU" dirty="0" smtClean="0">
                <a:solidFill>
                  <a:srgbClr val="0070C0"/>
                </a:solidFill>
                <a:cs typeface="Aharoni" pitchFamily="2" charset="-79"/>
              </a:rPr>
              <a:t>координация </a:t>
            </a:r>
            <a:r>
              <a:rPr lang="ru-RU" dirty="0">
                <a:solidFill>
                  <a:srgbClr val="0070C0"/>
                </a:solidFill>
                <a:cs typeface="Aharoni" pitchFamily="2" charset="-79"/>
              </a:rPr>
              <a:t>взаимодействия органов местного самоуправления муниципальных образований Адамовский район, некоммерческих и коммерческих организаций; </a:t>
            </a:r>
          </a:p>
          <a:p>
            <a:r>
              <a:rPr lang="ru-RU" dirty="0">
                <a:solidFill>
                  <a:srgbClr val="0070C0"/>
                </a:solidFill>
                <a:cs typeface="Aharoni" pitchFamily="2" charset="-79"/>
              </a:rPr>
              <a:t>разработка предложений </a:t>
            </a:r>
            <a:r>
              <a:rPr lang="ru-RU" dirty="0" smtClean="0">
                <a:solidFill>
                  <a:srgbClr val="0070C0"/>
                </a:solidFill>
                <a:cs typeface="Aharoni" pitchFamily="2" charset="-79"/>
              </a:rPr>
              <a:t>по реализации </a:t>
            </a:r>
            <a:r>
              <a:rPr lang="ru-RU" dirty="0">
                <a:solidFill>
                  <a:srgbClr val="0070C0"/>
                </a:solidFill>
                <a:cs typeface="Aharoni" pitchFamily="2" charset="-79"/>
              </a:rPr>
              <a:t>политики в сфере добровольческой деятельности; </a:t>
            </a:r>
          </a:p>
          <a:p>
            <a:r>
              <a:rPr lang="ru-RU" dirty="0">
                <a:solidFill>
                  <a:srgbClr val="0070C0"/>
                </a:solidFill>
                <a:cs typeface="Aharoni" pitchFamily="2" charset="-79"/>
              </a:rPr>
              <a:t>освещению в средствах массовой информации социально значимых мероприятий, реализуемых в сфере добровольческой деятельности; </a:t>
            </a:r>
          </a:p>
          <a:p>
            <a:r>
              <a:rPr lang="ru-RU" dirty="0">
                <a:solidFill>
                  <a:srgbClr val="0070C0"/>
                </a:solidFill>
                <a:cs typeface="Aharoni" pitchFamily="2" charset="-79"/>
              </a:rPr>
              <a:t>повышению активности добровольцев в социально-экономическом, научно-техническом, политическом, культурном развитии Адамовского района. </a:t>
            </a:r>
            <a:endParaRPr lang="ru-RU" dirty="0" smtClean="0">
              <a:solidFill>
                <a:srgbClr val="0070C0"/>
              </a:solidFill>
              <a:cs typeface="Aharoni" pitchFamily="2" charset="-79"/>
            </a:endParaRPr>
          </a:p>
          <a:p>
            <a:r>
              <a:rPr lang="ru-RU" dirty="0">
                <a:solidFill>
                  <a:srgbClr val="0070C0"/>
                </a:solidFill>
                <a:cs typeface="Aharoni" pitchFamily="2" charset="-79"/>
              </a:rPr>
              <a:t>с</a:t>
            </a:r>
            <a:r>
              <a:rPr lang="ru-RU" dirty="0" smtClean="0">
                <a:solidFill>
                  <a:srgbClr val="0070C0"/>
                </a:solidFill>
                <a:cs typeface="Aharoni" pitchFamily="2" charset="-79"/>
              </a:rPr>
              <a:t>истема взаимодействия между ресурсным центром развития волонтерства и системой образования района. </a:t>
            </a:r>
            <a:endParaRPr lang="ru-RU" dirty="0">
              <a:solidFill>
                <a:srgbClr val="0070C0"/>
              </a:solidFill>
              <a:cs typeface="Aharoni" pitchFamily="2" charset="-79"/>
            </a:endParaRPr>
          </a:p>
        </p:txBody>
      </p:sp>
      <p:pic>
        <p:nvPicPr>
          <p:cNvPr id="9" name="Рисунок 8" descr="C:\ПАПКА\МЕРОПРИЯТИЯ 2019-2020\слет волонтекров\подарки для волонтеров\флаг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" y="22704"/>
            <a:ext cx="2638217" cy="1967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7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2008\сетевая папка\фото\Читаем о войне\фото\IMG_0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9272">
            <a:off x="594357" y="4384951"/>
            <a:ext cx="3104801" cy="197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IMG_20201118_1110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370" y="4274484"/>
            <a:ext cx="3327631" cy="2209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023876" y="53158"/>
            <a:ext cx="4215382" cy="412086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681645"/>
            <a:ext cx="9144000" cy="1431947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  <a:latin typeface="RoadRadio" pitchFamily="2" charset="0"/>
              </a:rPr>
              <a:t>Ресурсный центр поддержки </a:t>
            </a:r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  <a:latin typeface="RoadRadio" pitchFamily="2" charset="0"/>
              </a:rPr>
              <a:t>    добровольчества </a:t>
            </a:r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  <a:latin typeface="RoadRadio" pitchFamily="2" charset="0"/>
              </a:rPr>
              <a:t>Адамовский район</a:t>
            </a:r>
            <a:endParaRPr lang="ru-RU" sz="4800" dirty="0">
              <a:solidFill>
                <a:schemeClr val="accent4">
                  <a:lumMod val="75000"/>
                </a:schemeClr>
              </a:solidFill>
              <a:latin typeface="RoadRadio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type="subTitle" idx="1"/>
          </p:nvPr>
        </p:nvSpPr>
        <p:spPr>
          <a:xfrm>
            <a:off x="421115" y="2020299"/>
            <a:ext cx="10418682" cy="22009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900" b="1" dirty="0">
                <a:solidFill>
                  <a:srgbClr val="5C0D86"/>
                </a:solidFill>
                <a:latin typeface="+mj-lt"/>
                <a:cs typeface="Aharoni" pitchFamily="2" charset="-79"/>
              </a:rPr>
              <a:t>В</a:t>
            </a:r>
            <a:r>
              <a:rPr lang="ru-RU" sz="2900" b="1" dirty="0" smtClean="0">
                <a:solidFill>
                  <a:srgbClr val="5C0D86"/>
                </a:solidFill>
                <a:latin typeface="+mj-lt"/>
                <a:cs typeface="Aharoni" pitchFamily="2" charset="-79"/>
              </a:rPr>
              <a:t>олонтеров </a:t>
            </a:r>
            <a:r>
              <a:rPr lang="ru-RU" sz="2900" b="1" dirty="0">
                <a:solidFill>
                  <a:srgbClr val="5C0D86"/>
                </a:solidFill>
                <a:latin typeface="+mj-lt"/>
                <a:cs typeface="Aharoni" pitchFamily="2" charset="-79"/>
              </a:rPr>
              <a:t>в Адамовском районе на 2021 год </a:t>
            </a:r>
            <a:r>
              <a:rPr lang="ru-RU" sz="2900" b="1" dirty="0" smtClean="0">
                <a:solidFill>
                  <a:srgbClr val="5C0D86"/>
                </a:solidFill>
                <a:latin typeface="+mj-lt"/>
                <a:cs typeface="Aharoni" pitchFamily="2" charset="-79"/>
              </a:rPr>
              <a:t> - </a:t>
            </a:r>
            <a:r>
              <a:rPr lang="ru-RU" sz="2900" b="1" dirty="0">
                <a:solidFill>
                  <a:srgbClr val="5C0D86"/>
                </a:solidFill>
                <a:latin typeface="+mj-lt"/>
                <a:cs typeface="Aharoni" pitchFamily="2" charset="-79"/>
              </a:rPr>
              <a:t>1598 </a:t>
            </a:r>
            <a:r>
              <a:rPr lang="ru-RU" sz="2900" b="1" dirty="0" smtClean="0">
                <a:solidFill>
                  <a:srgbClr val="5C0D86"/>
                </a:solidFill>
                <a:latin typeface="+mj-lt"/>
                <a:cs typeface="Aharoni" pitchFamily="2" charset="-79"/>
              </a:rPr>
              <a:t>чел:</a:t>
            </a:r>
          </a:p>
          <a:p>
            <a:r>
              <a:rPr lang="ru-RU" sz="2900" b="1" dirty="0" smtClean="0">
                <a:solidFill>
                  <a:srgbClr val="5C0D86"/>
                </a:solidFill>
                <a:latin typeface="+mj-lt"/>
                <a:cs typeface="Aharoni" pitchFamily="2" charset="-79"/>
              </a:rPr>
              <a:t>Учащиеся и педагоги школ района;</a:t>
            </a:r>
          </a:p>
          <a:p>
            <a:r>
              <a:rPr lang="ru-RU" sz="2900" b="1" dirty="0" smtClean="0">
                <a:solidFill>
                  <a:srgbClr val="5C0D86"/>
                </a:solidFill>
                <a:latin typeface="+mj-lt"/>
                <a:cs typeface="Aharoni" pitchFamily="2" charset="-79"/>
              </a:rPr>
              <a:t>Студенты и преподаватели Адамовского с/х техникума –филиал </a:t>
            </a:r>
            <a:r>
              <a:rPr lang="ru-RU" sz="2900" b="1" dirty="0">
                <a:solidFill>
                  <a:srgbClr val="5C0D86"/>
                </a:solidFill>
                <a:latin typeface="+mj-lt"/>
                <a:cs typeface="Aharoni" pitchFamily="2" charset="-79"/>
              </a:rPr>
              <a:t>ФГБОУ ВО Оренбургский </a:t>
            </a:r>
            <a:r>
              <a:rPr lang="ru-RU" sz="2900" b="1" dirty="0" smtClean="0">
                <a:solidFill>
                  <a:srgbClr val="5C0D86"/>
                </a:solidFill>
                <a:latin typeface="+mj-lt"/>
                <a:cs typeface="Aharoni" pitchFamily="2" charset="-79"/>
              </a:rPr>
              <a:t>ГАУ;</a:t>
            </a:r>
          </a:p>
          <a:p>
            <a:r>
              <a:rPr lang="ru-RU" sz="2900" b="1" dirty="0" smtClean="0">
                <a:solidFill>
                  <a:srgbClr val="5C0D86"/>
                </a:solidFill>
                <a:latin typeface="+mj-lt"/>
                <a:cs typeface="Aharoni" pitchFamily="2" charset="-79"/>
              </a:rPr>
              <a:t>Работающая молодёжь;</a:t>
            </a:r>
          </a:p>
          <a:p>
            <a:r>
              <a:rPr lang="ru-RU" sz="2900" b="1" dirty="0" smtClean="0">
                <a:solidFill>
                  <a:srgbClr val="5C0D86"/>
                </a:solidFill>
                <a:latin typeface="+mj-lt"/>
                <a:cs typeface="Aharoni" pitchFamily="2" charset="-79"/>
              </a:rPr>
              <a:t>Волонтеры серебряного возраста;  </a:t>
            </a:r>
          </a:p>
          <a:p>
            <a:pPr marL="0" indent="0">
              <a:buNone/>
            </a:pPr>
            <a:endParaRPr lang="ru-RU" sz="2900" dirty="0" smtClean="0">
              <a:solidFill>
                <a:srgbClr val="5C0D86"/>
              </a:solidFill>
              <a:latin typeface="Gill Sans" panose="020B0302020104020203" pitchFamily="34" charset="-79"/>
              <a:cs typeface="Gill Sans" panose="020B0302020104020203" pitchFamily="34" charset="-79"/>
            </a:endParaRPr>
          </a:p>
          <a:p>
            <a:pPr marL="0" indent="0">
              <a:buNone/>
            </a:pPr>
            <a:endParaRPr lang="ru-RU" dirty="0" smtClean="0">
              <a:solidFill>
                <a:srgbClr val="5C0D86"/>
              </a:solidFill>
              <a:latin typeface="Gill Sans" panose="020B0302020104020203" pitchFamily="34" charset="-79"/>
              <a:cs typeface="Gill Sans" panose="020B0302020104020203" pitchFamily="34" charset="-79"/>
            </a:endParaRPr>
          </a:p>
        </p:txBody>
      </p:sp>
      <p:pic>
        <p:nvPicPr>
          <p:cNvPr id="1027" name="Picture 3" descr="\\Server2008\сетевая папка\фото\Субботник в Сквере Революции\IMG_23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118">
            <a:off x="8096344" y="4589730"/>
            <a:ext cx="3643592" cy="190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ПАПКА\МЕРОПРИЯТИЯ 2019-2020\слет волонтекров\подарки для волонтеров\флаг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2" y="5901"/>
            <a:ext cx="1839074" cy="176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2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48308" y="2914309"/>
            <a:ext cx="3360711" cy="4526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38755" cy="5343132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46415" y="0"/>
            <a:ext cx="9843885" cy="1291147"/>
          </a:xfrm>
        </p:spPr>
        <p:txBody>
          <a:bodyPr/>
          <a:lstStyle/>
          <a:p>
            <a:r>
              <a:rPr lang="ru-RU" dirty="0" smtClean="0">
                <a:solidFill>
                  <a:srgbClr val="5C0D86"/>
                </a:solidFill>
                <a:latin typeface="RoadRadio" pitchFamily="2" charset="0"/>
              </a:rPr>
              <a:t> </a:t>
            </a:r>
            <a:endParaRPr lang="ru-RU" dirty="0">
              <a:solidFill>
                <a:srgbClr val="5C0D86"/>
              </a:solidFill>
              <a:latin typeface="RoadRadio" pitchFamily="2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4800" y="974724"/>
            <a:ext cx="5181600" cy="56419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5C0D86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Школа волонтера</a:t>
            </a:r>
          </a:p>
          <a:p>
            <a:endParaRPr lang="ru-RU" sz="1400" b="1" dirty="0" smtClean="0">
              <a:solidFill>
                <a:srgbClr val="5C0D86"/>
              </a:solidFill>
              <a:latin typeface="Gill Sans" panose="020B0302020104020203" pitchFamily="34" charset="-79"/>
              <a:cs typeface="Gill Sans" panose="020B0302020104020203" pitchFamily="34" charset="-79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+mj-lt"/>
                <a:cs typeface="Gill Sans" panose="020B0302020104020203" pitchFamily="34" charset="-79"/>
              </a:rPr>
              <a:t>Цикл </a:t>
            </a:r>
            <a:r>
              <a:rPr lang="ru-RU" sz="2400" dirty="0">
                <a:solidFill>
                  <a:srgbClr val="002060"/>
                </a:solidFill>
                <a:latin typeface="+mj-lt"/>
                <a:cs typeface="Gill Sans" panose="020B0302020104020203" pitchFamily="34" charset="-79"/>
              </a:rPr>
              <a:t>мастер-классов и тренингов, направленных на подготовку  подростков, молодежи и взрослого поколения к волонтерской деятельности.   Программа школы разделена на два направления «волонтерство» и «серебряное волонтерство». </a:t>
            </a:r>
            <a:endParaRPr lang="ru-RU" sz="2400" dirty="0" smtClean="0">
              <a:solidFill>
                <a:srgbClr val="002060"/>
              </a:solidFill>
              <a:latin typeface="+mj-lt"/>
              <a:cs typeface="Gill Sans" panose="020B0302020104020203" pitchFamily="34" charset="-79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+mj-lt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команду организаторов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школы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входят   волонтеры с многолетним опытом, а ныне специалисты в области  образования, молодежной политики, культуры и искусства.</a:t>
            </a:r>
          </a:p>
          <a:p>
            <a:pPr marL="0" indent="0">
              <a:buNone/>
            </a:pPr>
            <a:endParaRPr lang="ru-RU" sz="2400" dirty="0" smtClean="0">
              <a:solidFill>
                <a:srgbClr val="5C0D86"/>
              </a:solidFill>
              <a:latin typeface="+mj-lt"/>
              <a:cs typeface="Gill Sans" panose="020B0302020104020203" pitchFamily="34" charset="-79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6215865" y="1993187"/>
            <a:ext cx="5214135" cy="4623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5C0D86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 Мотивационная программа</a:t>
            </a:r>
          </a:p>
          <a:p>
            <a:pPr marL="0" indent="0">
              <a:buNone/>
            </a:pPr>
            <a:endParaRPr lang="ru-RU" sz="1800" dirty="0" smtClean="0">
              <a:solidFill>
                <a:srgbClr val="5C0D86"/>
              </a:solidFill>
              <a:latin typeface="Gill Sans" panose="020B0302020104020203" pitchFamily="34" charset="-79"/>
              <a:cs typeface="Gill Sans" panose="020B0302020104020203" pitchFamily="34" charset="-79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Форум  посвященный Дню добровольца: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индивидуальные поощрения за </a:t>
            </a:r>
            <a:r>
              <a:rPr lang="ru-RU" sz="2000" dirty="0">
                <a:solidFill>
                  <a:srgbClr val="002060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лучшую </a:t>
            </a:r>
            <a:r>
              <a:rPr lang="ru-RU" sz="2000" dirty="0" smtClean="0">
                <a:solidFill>
                  <a:srgbClr val="002060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деятельность;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руководители </a:t>
            </a:r>
            <a:r>
              <a:rPr lang="ru-RU" sz="2000" dirty="0">
                <a:solidFill>
                  <a:srgbClr val="002060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волонтерских </a:t>
            </a:r>
            <a:r>
              <a:rPr lang="ru-RU" sz="2000" dirty="0" smtClean="0">
                <a:solidFill>
                  <a:srgbClr val="002060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отрядов; 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аиболее </a:t>
            </a:r>
            <a:r>
              <a:rPr lang="ru-RU" sz="2000" dirty="0">
                <a:solidFill>
                  <a:srgbClr val="002060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активные волонтёры поощряются бесплатными билетами в кинотеатр «Восход» п. Адамовка на 5 посещений.  </a:t>
            </a:r>
            <a:r>
              <a:rPr lang="ru-RU" sz="2000" dirty="0" smtClean="0">
                <a:solidFill>
                  <a:srgbClr val="002060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профильные смены г. </a:t>
            </a:r>
            <a:r>
              <a:rPr lang="ru-RU" sz="2000" dirty="0" smtClean="0">
                <a:solidFill>
                  <a:srgbClr val="002060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Оренбург  за счет администрации  Адамовского район</a:t>
            </a:r>
            <a:r>
              <a:rPr lang="ru-RU" sz="1800" dirty="0" smtClean="0">
                <a:solidFill>
                  <a:srgbClr val="002060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. </a:t>
            </a:r>
            <a:endParaRPr lang="ru-RU" sz="1800" dirty="0">
              <a:solidFill>
                <a:srgbClr val="002060"/>
              </a:solidFill>
              <a:latin typeface="Gill Sans" panose="020B0302020104020203" pitchFamily="34" charset="-79"/>
              <a:cs typeface="Gill Sans" panose="020B0302020104020203" pitchFamily="34" charset="-79"/>
            </a:endParaRPr>
          </a:p>
        </p:txBody>
      </p:sp>
      <p:pic>
        <p:nvPicPr>
          <p:cNvPr id="8" name="Рисунок 7" descr="C:\ПАПКА\МЕРОПРИЯТИЯ 2019-2020\слет волонтекров\подарки для волонтеров\флаг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005" y="148130"/>
            <a:ext cx="1839074" cy="176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9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48308" y="2914309"/>
            <a:ext cx="3360711" cy="4526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38755" cy="5343132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46415" y="0"/>
            <a:ext cx="9843885" cy="1291147"/>
          </a:xfrm>
        </p:spPr>
        <p:txBody>
          <a:bodyPr/>
          <a:lstStyle/>
          <a:p>
            <a:r>
              <a:rPr lang="ru-RU" dirty="0" smtClean="0">
                <a:solidFill>
                  <a:srgbClr val="5C0D86"/>
                </a:solidFill>
                <a:latin typeface="RoadRadio" pitchFamily="2" charset="0"/>
              </a:rPr>
              <a:t> </a:t>
            </a:r>
            <a:endParaRPr lang="ru-RU" dirty="0">
              <a:solidFill>
                <a:srgbClr val="5C0D86"/>
              </a:solidFill>
              <a:latin typeface="RoadRadio" pitchFamily="2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4800" y="365760"/>
            <a:ext cx="11532524" cy="625093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7000" b="1" dirty="0" smtClean="0">
              <a:solidFill>
                <a:srgbClr val="5C0D86"/>
              </a:solidFill>
              <a:latin typeface="Gill Sans" panose="020B0302020104020203" pitchFamily="34" charset="-79"/>
              <a:cs typeface="Gill Sans" panose="020B0302020104020203" pitchFamily="34" charset="-79"/>
            </a:endParaRPr>
          </a:p>
          <a:p>
            <a:pPr algn="ctr">
              <a:buNone/>
            </a:pPr>
            <a:r>
              <a:rPr lang="ru-RU" sz="7000" b="1" dirty="0" smtClean="0">
                <a:solidFill>
                  <a:srgbClr val="5C0D86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 </a:t>
            </a:r>
          </a:p>
          <a:p>
            <a:pPr algn="ctr">
              <a:buNone/>
            </a:pPr>
            <a:r>
              <a:rPr lang="ru-RU" sz="7000" b="1" dirty="0" smtClean="0">
                <a:solidFill>
                  <a:srgbClr val="5C0D86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Деятельность </a:t>
            </a:r>
            <a:r>
              <a:rPr lang="ru-RU" sz="7000" b="1" dirty="0" smtClean="0">
                <a:solidFill>
                  <a:srgbClr val="5C0D86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добровольчества в рамках </a:t>
            </a:r>
          </a:p>
          <a:p>
            <a:pPr algn="ctr">
              <a:buNone/>
            </a:pPr>
            <a:r>
              <a:rPr lang="ru-RU" sz="7000" b="1" dirty="0" smtClean="0">
                <a:solidFill>
                  <a:srgbClr val="5C0D86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муниципального </a:t>
            </a:r>
            <a:r>
              <a:rPr lang="ru-RU" sz="7000" b="1" dirty="0" smtClean="0">
                <a:solidFill>
                  <a:srgbClr val="5C0D86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образования</a:t>
            </a:r>
            <a:endParaRPr lang="ru-RU" sz="7200" dirty="0">
              <a:solidFill>
                <a:srgbClr val="0070C0"/>
              </a:solidFill>
              <a:cs typeface="Aharoni" pitchFamily="2" charset="-79"/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rgbClr val="0070C0"/>
                </a:solidFill>
                <a:cs typeface="Aharoni" pitchFamily="2" charset="-79"/>
              </a:rPr>
              <a:t>Волонтерские </a:t>
            </a:r>
            <a:r>
              <a:rPr lang="ru-RU" sz="7200" dirty="0">
                <a:solidFill>
                  <a:srgbClr val="0070C0"/>
                </a:solidFill>
                <a:cs typeface="Aharoni" pitchFamily="2" charset="-79"/>
              </a:rPr>
              <a:t>отряды района  </a:t>
            </a:r>
            <a:r>
              <a:rPr lang="ru-RU" sz="7200" dirty="0" smtClean="0">
                <a:solidFill>
                  <a:srgbClr val="0070C0"/>
                </a:solidFill>
                <a:cs typeface="Aharoni" pitchFamily="2" charset="-79"/>
              </a:rPr>
              <a:t>действуют </a:t>
            </a:r>
            <a:r>
              <a:rPr lang="ru-RU" sz="7200" dirty="0">
                <a:solidFill>
                  <a:srgbClr val="0070C0"/>
                </a:solidFill>
                <a:cs typeface="Aharoni" pitchFamily="2" charset="-79"/>
              </a:rPr>
              <a:t>по районной </a:t>
            </a:r>
            <a:r>
              <a:rPr lang="ru-RU" sz="7200" dirty="0" smtClean="0">
                <a:solidFill>
                  <a:srgbClr val="0070C0"/>
                </a:solidFill>
                <a:cs typeface="Aharoni" pitchFamily="2" charset="-79"/>
              </a:rPr>
              <a:t>программе </a:t>
            </a:r>
            <a:r>
              <a:rPr lang="ru-RU" sz="7200" dirty="0">
                <a:solidFill>
                  <a:srgbClr val="0070C0"/>
                </a:solidFill>
                <a:cs typeface="Aharoni" pitchFamily="2" charset="-79"/>
              </a:rPr>
              <a:t>«Нести добро и радость </a:t>
            </a:r>
            <a:r>
              <a:rPr lang="ru-RU" sz="7200" dirty="0" smtClean="0">
                <a:solidFill>
                  <a:srgbClr val="0070C0"/>
                </a:solidFill>
                <a:cs typeface="Aharoni" pitchFamily="2" charset="-79"/>
              </a:rPr>
              <a:t>людям».  </a:t>
            </a:r>
            <a:r>
              <a:rPr lang="ru-RU" sz="7200" dirty="0">
                <a:solidFill>
                  <a:srgbClr val="0070C0"/>
                </a:solidFill>
                <a:cs typeface="Aharoni" pitchFamily="2" charset="-79"/>
              </a:rPr>
              <a:t>В этом направлении они активно пропагандируют волонтерскую деятельность. </a:t>
            </a:r>
            <a:endParaRPr lang="ru-RU" sz="7200" dirty="0" smtClean="0">
              <a:solidFill>
                <a:srgbClr val="0070C0"/>
              </a:solidFill>
              <a:cs typeface="Aharoni" pitchFamily="2" charset="-79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Во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всех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волонтерских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отрядов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района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проходит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презентация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«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Нести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добро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и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радость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людям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Добровольчество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в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современной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России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».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Пропаганда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волонтерской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деятельности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в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молодежной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среде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Игры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на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знакомство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Разработка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принципов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законов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волонтеров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Расширение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числа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участников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волонтерской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деятельности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Обсуждение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актуальных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социальных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проблем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современного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общества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Толерантность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Знакомство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с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разными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категориями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граждан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7200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оказавшихся</a:t>
            </a:r>
            <a:r>
              <a:rPr lang="en-US" sz="72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в ТЖС</a:t>
            </a:r>
            <a:r>
              <a:rPr lang="en-US" sz="72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ru-RU" sz="7200" dirty="0" smtClean="0">
              <a:solidFill>
                <a:srgbClr val="0070C0"/>
              </a:solidFill>
              <a:cs typeface="Aharoni" pitchFamily="2" charset="-79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7200" dirty="0">
                <a:solidFill>
                  <a:srgbClr val="0070C0"/>
                </a:solidFill>
                <a:cs typeface="Aharoni" pitchFamily="2" charset="-79"/>
              </a:rPr>
              <a:t>Встречаются с социальными партнерами, общаются в социальных сетях, посещают районные слеты. </a:t>
            </a:r>
            <a:r>
              <a:rPr lang="ru-RU" sz="7200" dirty="0" smtClean="0">
                <a:solidFill>
                  <a:srgbClr val="0070C0"/>
                </a:solidFill>
                <a:cs typeface="Aharoni" pitchFamily="2" charset="-79"/>
              </a:rPr>
              <a:t> </a:t>
            </a:r>
            <a:r>
              <a:rPr lang="ru-RU" sz="7200" dirty="0">
                <a:solidFill>
                  <a:srgbClr val="0070C0"/>
                </a:solidFill>
                <a:cs typeface="Aharoni" pitchFamily="2" charset="-79"/>
              </a:rPr>
              <a:t>В</a:t>
            </a:r>
            <a:r>
              <a:rPr lang="ru-RU" sz="7200" dirty="0" smtClean="0">
                <a:solidFill>
                  <a:srgbClr val="0070C0"/>
                </a:solidFill>
                <a:cs typeface="Aharoni" pitchFamily="2" charset="-79"/>
              </a:rPr>
              <a:t>стречи </a:t>
            </a:r>
            <a:r>
              <a:rPr lang="ru-RU" sz="7200" dirty="0">
                <a:solidFill>
                  <a:srgbClr val="0070C0"/>
                </a:solidFill>
                <a:cs typeface="Aharoni" pitchFamily="2" charset="-79"/>
              </a:rPr>
              <a:t>с сотрудниками полиции в рамках </a:t>
            </a:r>
            <a:r>
              <a:rPr lang="ru-RU" sz="7200" dirty="0" smtClean="0">
                <a:solidFill>
                  <a:srgbClr val="0070C0"/>
                </a:solidFill>
                <a:cs typeface="Aharoni" pitchFamily="2" charset="-79"/>
              </a:rPr>
              <a:t>профилактических мероприятий: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ru-RU" sz="7200" dirty="0" smtClean="0">
                <a:solidFill>
                  <a:srgbClr val="0070C0"/>
                </a:solidFill>
                <a:cs typeface="Aharoni" pitchFamily="2" charset="-79"/>
              </a:rPr>
              <a:t>Направления волонтерской деятельности: </a:t>
            </a:r>
          </a:p>
          <a:p>
            <a:pPr lvl="0" algn="just">
              <a:lnSpc>
                <a:spcPct val="100000"/>
              </a:lnSpc>
            </a:pPr>
            <a:r>
              <a:rPr lang="ru-RU" sz="7200" u="sng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sz="7200" dirty="0">
                <a:solidFill>
                  <a:srgbClr val="FF0000"/>
                </a:solidFill>
                <a:cs typeface="Aharoni" pitchFamily="2" charset="-79"/>
              </a:rPr>
              <a:t>Социальное: </a:t>
            </a:r>
            <a:r>
              <a:rPr lang="ru-RU" sz="7200" dirty="0" smtClean="0">
                <a:solidFill>
                  <a:srgbClr val="0070C0"/>
                </a:solidFill>
                <a:cs typeface="Aharoni" pitchFamily="2" charset="-79"/>
              </a:rPr>
              <a:t>Внучата </a:t>
            </a:r>
            <a:r>
              <a:rPr lang="ru-RU" sz="7200" dirty="0">
                <a:solidFill>
                  <a:srgbClr val="0070C0"/>
                </a:solidFill>
                <a:cs typeface="Aharoni" pitchFamily="2" charset="-79"/>
              </a:rPr>
              <a:t>на час </a:t>
            </a:r>
            <a:r>
              <a:rPr lang="ru-RU" sz="7200" dirty="0" smtClean="0">
                <a:solidFill>
                  <a:srgbClr val="0070C0"/>
                </a:solidFill>
                <a:cs typeface="Aharoni" pitchFamily="2" charset="-79"/>
              </a:rPr>
              <a:t>, Реализация проектов патриотической направленности,  день </a:t>
            </a:r>
            <a:r>
              <a:rPr lang="ru-RU" sz="7200" dirty="0">
                <a:solidFill>
                  <a:srgbClr val="0070C0"/>
                </a:solidFill>
                <a:cs typeface="Aharoni" pitchFamily="2" charset="-79"/>
              </a:rPr>
              <a:t>местного </a:t>
            </a:r>
            <a:r>
              <a:rPr lang="ru-RU" sz="7200" dirty="0" smtClean="0">
                <a:solidFill>
                  <a:srgbClr val="0070C0"/>
                </a:solidFill>
                <a:cs typeface="Aharoni" pitchFamily="2" charset="-79"/>
              </a:rPr>
              <a:t>самоуправления, помощь </a:t>
            </a:r>
            <a:r>
              <a:rPr lang="ru-RU" sz="7200" dirty="0">
                <a:solidFill>
                  <a:srgbClr val="0070C0"/>
                </a:solidFill>
                <a:cs typeface="Aharoni" pitchFamily="2" charset="-79"/>
              </a:rPr>
              <a:t>пожилым людям, детям инвалидам, труженикам </a:t>
            </a:r>
            <a:r>
              <a:rPr lang="ru-RU" sz="7200" dirty="0" smtClean="0">
                <a:solidFill>
                  <a:srgbClr val="0070C0"/>
                </a:solidFill>
                <a:cs typeface="Aharoni" pitchFamily="2" charset="-79"/>
              </a:rPr>
              <a:t>тыла….</a:t>
            </a:r>
          </a:p>
          <a:p>
            <a:pPr lvl="0" algn="just">
              <a:lnSpc>
                <a:spcPct val="100000"/>
              </a:lnSpc>
            </a:pPr>
            <a:r>
              <a:rPr lang="ru-RU" sz="7200" dirty="0">
                <a:solidFill>
                  <a:srgbClr val="FF0000"/>
                </a:solidFill>
                <a:cs typeface="Aharoni" pitchFamily="2" charset="-79"/>
              </a:rPr>
              <a:t> Спортивное: </a:t>
            </a:r>
            <a:r>
              <a:rPr lang="ru-RU" sz="7200" dirty="0">
                <a:solidFill>
                  <a:srgbClr val="0070C0"/>
                </a:solidFill>
                <a:cs typeface="Aharoni" pitchFamily="2" charset="-79"/>
              </a:rPr>
              <a:t>Акция  «Будь здоров!», </a:t>
            </a:r>
            <a:r>
              <a:rPr lang="ru-RU" sz="7200" dirty="0" smtClean="0">
                <a:solidFill>
                  <a:srgbClr val="0070C0"/>
                </a:solidFill>
                <a:cs typeface="Aharoni" pitchFamily="2" charset="-79"/>
              </a:rPr>
              <a:t>день </a:t>
            </a:r>
            <a:r>
              <a:rPr lang="ru-RU" sz="7200" dirty="0">
                <a:solidFill>
                  <a:srgbClr val="0070C0"/>
                </a:solidFill>
                <a:cs typeface="Aharoni" pitchFamily="2" charset="-79"/>
              </a:rPr>
              <a:t>Земли, «Папа, мама, я – спортивная семья!», «Знание- ответственность-здоровье</a:t>
            </a:r>
            <a:r>
              <a:rPr lang="ru-RU" sz="7200" dirty="0" smtClean="0">
                <a:solidFill>
                  <a:srgbClr val="0070C0"/>
                </a:solidFill>
                <a:cs typeface="Aharoni" pitchFamily="2" charset="-79"/>
              </a:rPr>
              <a:t>»……</a:t>
            </a:r>
          </a:p>
          <a:p>
            <a:pPr lvl="0" algn="just">
              <a:lnSpc>
                <a:spcPct val="100000"/>
              </a:lnSpc>
            </a:pPr>
            <a:r>
              <a:rPr lang="ru-RU" sz="7200" dirty="0">
                <a:solidFill>
                  <a:srgbClr val="FF0000"/>
                </a:solidFill>
                <a:cs typeface="Aharoni" pitchFamily="2" charset="-79"/>
              </a:rPr>
              <a:t>Экологическое: </a:t>
            </a:r>
            <a:r>
              <a:rPr lang="ru-RU" sz="7200" dirty="0">
                <a:solidFill>
                  <a:srgbClr val="0070C0"/>
                </a:solidFill>
                <a:cs typeface="Aharoni" pitchFamily="2" charset="-79"/>
              </a:rPr>
              <a:t>Акция «Чистые берега», «Миллион деревьев»,  «За чистоту родного края», проект «Цвети наш школьный двор», «Осторожно, тонкий лед</a:t>
            </a:r>
            <a:r>
              <a:rPr lang="ru-RU" sz="7200" dirty="0" smtClean="0">
                <a:solidFill>
                  <a:srgbClr val="0070C0"/>
                </a:solidFill>
                <a:cs typeface="Aharoni" pitchFamily="2" charset="-79"/>
              </a:rPr>
              <a:t>!»…</a:t>
            </a:r>
          </a:p>
          <a:p>
            <a:pPr lvl="0" algn="just">
              <a:lnSpc>
                <a:spcPct val="100000"/>
              </a:lnSpc>
            </a:pPr>
            <a:r>
              <a:rPr lang="ru-RU" sz="7200" dirty="0">
                <a:solidFill>
                  <a:srgbClr val="FF0000"/>
                </a:solidFill>
                <a:cs typeface="Aharoni" pitchFamily="2" charset="-79"/>
              </a:rPr>
              <a:t>Событийное</a:t>
            </a:r>
            <a:r>
              <a:rPr lang="ru-RU" sz="7200" dirty="0" smtClean="0">
                <a:solidFill>
                  <a:srgbClr val="FF0000"/>
                </a:solidFill>
                <a:cs typeface="Aharoni" pitchFamily="2" charset="-79"/>
              </a:rPr>
              <a:t>: </a:t>
            </a:r>
            <a:r>
              <a:rPr lang="ru-RU" sz="7200" dirty="0" smtClean="0">
                <a:solidFill>
                  <a:srgbClr val="0070C0"/>
                </a:solidFill>
                <a:cs typeface="Aharoni" pitchFamily="2" charset="-79"/>
              </a:rPr>
              <a:t>С </a:t>
            </a:r>
            <a:r>
              <a:rPr lang="ru-RU" sz="7200" dirty="0">
                <a:solidFill>
                  <a:srgbClr val="0070C0"/>
                </a:solidFill>
                <a:cs typeface="Aharoni" pitchFamily="2" charset="-79"/>
              </a:rPr>
              <a:t>любовью к людям </a:t>
            </a:r>
            <a:r>
              <a:rPr lang="ru-RU" sz="7200" dirty="0" smtClean="0">
                <a:solidFill>
                  <a:srgbClr val="0070C0"/>
                </a:solidFill>
                <a:cs typeface="Aharoni" pitchFamily="2" charset="-79"/>
              </a:rPr>
              <a:t>земли, День учителя, День </a:t>
            </a:r>
            <a:r>
              <a:rPr lang="ru-RU" sz="7200" dirty="0">
                <a:solidFill>
                  <a:srgbClr val="0070C0"/>
                </a:solidFill>
                <a:cs typeface="Aharoni" pitchFamily="2" charset="-79"/>
              </a:rPr>
              <a:t>пожилых людей, День Матери,   8 Марта,23 февраля, участие в фестивале  «Обильный край, благословенный!» </a:t>
            </a:r>
            <a:r>
              <a:rPr lang="ru-RU" sz="7200" dirty="0" smtClean="0">
                <a:solidFill>
                  <a:srgbClr val="0070C0"/>
                </a:solidFill>
                <a:cs typeface="Aharoni" pitchFamily="2" charset="-79"/>
              </a:rPr>
              <a:t>……</a:t>
            </a:r>
            <a:endParaRPr lang="ru-RU" sz="7200" dirty="0">
              <a:solidFill>
                <a:srgbClr val="0070C0"/>
              </a:solidFill>
              <a:cs typeface="Aharoni" pitchFamily="2" charset="-79"/>
            </a:endParaRPr>
          </a:p>
          <a:p>
            <a:pPr lvl="0" algn="just">
              <a:lnSpc>
                <a:spcPct val="100000"/>
              </a:lnSpc>
            </a:pPr>
            <a:endParaRPr lang="ru-RU" sz="7200" dirty="0" smtClean="0">
              <a:cs typeface="Aharoni" pitchFamily="2" charset="-79"/>
            </a:endParaRPr>
          </a:p>
          <a:p>
            <a:pPr lvl="0" algn="just">
              <a:lnSpc>
                <a:spcPct val="100000"/>
              </a:lnSpc>
            </a:pPr>
            <a:endParaRPr lang="ru-RU" sz="24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 smtClean="0"/>
              <a:t> </a:t>
            </a:r>
            <a:endParaRPr lang="ru-RU" sz="2400" dirty="0" smtClean="0"/>
          </a:p>
          <a:p>
            <a:pPr marL="0" indent="0" algn="ctr">
              <a:lnSpc>
                <a:spcPct val="100000"/>
              </a:lnSpc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ru-RU" sz="2400" b="1" dirty="0" smtClean="0">
              <a:solidFill>
                <a:srgbClr val="002060"/>
              </a:solidFill>
              <a:cs typeface="Gill Sans" panose="020B0302020104020203" pitchFamily="34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 flipH="1">
            <a:off x="13632871" y="1825625"/>
            <a:ext cx="581891" cy="4351338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 descr="C:\ПАПКА\МЕРОПРИЯТИЯ 2019-2020\слет волонтекров\подарки для волонтеров\флаг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673" y="148131"/>
            <a:ext cx="1695237" cy="1413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0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48308" y="2914309"/>
            <a:ext cx="3360711" cy="4526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38755" cy="5343132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46415" y="0"/>
            <a:ext cx="9843885" cy="1291147"/>
          </a:xfrm>
        </p:spPr>
        <p:txBody>
          <a:bodyPr/>
          <a:lstStyle/>
          <a:p>
            <a:r>
              <a:rPr lang="ru-RU" dirty="0" smtClean="0">
                <a:solidFill>
                  <a:srgbClr val="5C0D86"/>
                </a:solidFill>
                <a:latin typeface="RoadRadio" pitchFamily="2" charset="0"/>
              </a:rPr>
              <a:t> </a:t>
            </a:r>
            <a:endParaRPr lang="ru-RU" dirty="0">
              <a:solidFill>
                <a:srgbClr val="5C0D86"/>
              </a:solidFill>
              <a:latin typeface="RoadRadio" pitchFamily="2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4800" y="365760"/>
            <a:ext cx="11532524" cy="625093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5C0D86"/>
                </a:solidFill>
                <a:latin typeface="Gill Sans" panose="020B0302020104020203" pitchFamily="34" charset="-79"/>
                <a:cs typeface="Gill Sans" panose="020B0302020104020203" pitchFamily="34" charset="-79"/>
              </a:rPr>
              <a:t> Участие в форумах, конкурсах, программах.</a:t>
            </a:r>
          </a:p>
          <a:p>
            <a:r>
              <a:rPr lang="ru-RU" sz="1700" b="1" dirty="0" smtClean="0">
                <a:solidFill>
                  <a:srgbClr val="002060"/>
                </a:solidFill>
                <a:cs typeface="Gill Sans" panose="020B0302020104020203" pitchFamily="34" charset="-79"/>
              </a:rPr>
              <a:t>2019- Призеры </a:t>
            </a:r>
            <a:r>
              <a:rPr lang="ru-RU" sz="1700" b="1" dirty="0">
                <a:solidFill>
                  <a:srgbClr val="002060"/>
                </a:solidFill>
                <a:cs typeface="Gill Sans" panose="020B0302020104020203" pitchFamily="34" charset="-79"/>
              </a:rPr>
              <a:t>Всероссийского конкурса  проектов «Моя страна-моя Россия» </a:t>
            </a:r>
            <a:r>
              <a:rPr lang="ru-RU" sz="1700" b="1" dirty="0" smtClean="0">
                <a:solidFill>
                  <a:srgbClr val="002060"/>
                </a:solidFill>
                <a:cs typeface="Gill Sans" panose="020B0302020104020203" pitchFamily="34" charset="-79"/>
              </a:rPr>
              <a:t>, </a:t>
            </a:r>
            <a:r>
              <a:rPr lang="ru-RU" sz="1700" b="1" dirty="0" err="1" smtClean="0">
                <a:solidFill>
                  <a:srgbClr val="002060"/>
                </a:solidFill>
              </a:rPr>
              <a:t>педотряд</a:t>
            </a:r>
            <a:r>
              <a:rPr lang="ru-RU" sz="1700" b="1" dirty="0" smtClean="0">
                <a:solidFill>
                  <a:srgbClr val="002060"/>
                </a:solidFill>
              </a:rPr>
              <a:t> </a:t>
            </a:r>
            <a:r>
              <a:rPr lang="ru-RU" sz="1700" b="1" dirty="0">
                <a:solidFill>
                  <a:srgbClr val="002060"/>
                </a:solidFill>
              </a:rPr>
              <a:t>«Юниор</a:t>
            </a:r>
            <a:r>
              <a:rPr lang="ru-RU" sz="1700" b="1" dirty="0" smtClean="0">
                <a:solidFill>
                  <a:srgbClr val="002060"/>
                </a:solidFill>
              </a:rPr>
              <a:t>»;</a:t>
            </a:r>
          </a:p>
          <a:p>
            <a:r>
              <a:rPr lang="ru-RU" sz="1700" b="1" dirty="0" smtClean="0">
                <a:solidFill>
                  <a:srgbClr val="002060"/>
                </a:solidFill>
              </a:rPr>
              <a:t>2019-победители </a:t>
            </a:r>
            <a:r>
              <a:rPr lang="ru-RU" sz="1700" b="1" dirty="0">
                <a:solidFill>
                  <a:srgbClr val="002060"/>
                </a:solidFill>
              </a:rPr>
              <a:t>Всероссийского конкурса  проектов «Моя страна-моя Россия</a:t>
            </a:r>
            <a:r>
              <a:rPr lang="ru-RU" sz="1700" b="1" dirty="0" smtClean="0">
                <a:solidFill>
                  <a:srgbClr val="002060"/>
                </a:solidFill>
              </a:rPr>
              <a:t>» волонтерский отряд </a:t>
            </a:r>
            <a:r>
              <a:rPr lang="ru-RU" sz="1700" b="1" dirty="0" err="1" smtClean="0">
                <a:solidFill>
                  <a:srgbClr val="002060"/>
                </a:solidFill>
              </a:rPr>
              <a:t>Карабутакского</a:t>
            </a:r>
            <a:r>
              <a:rPr lang="ru-RU" sz="1700" b="1" dirty="0" smtClean="0">
                <a:solidFill>
                  <a:srgbClr val="002060"/>
                </a:solidFill>
              </a:rPr>
              <a:t> </a:t>
            </a:r>
            <a:r>
              <a:rPr lang="ru-RU" sz="1700" b="1" dirty="0">
                <a:solidFill>
                  <a:srgbClr val="002060"/>
                </a:solidFill>
              </a:rPr>
              <a:t>филиала МБОУ «АСОШ №</a:t>
            </a:r>
            <a:r>
              <a:rPr lang="ru-RU" sz="1700" b="1" dirty="0" smtClean="0">
                <a:solidFill>
                  <a:srgbClr val="002060"/>
                </a:solidFill>
              </a:rPr>
              <a:t>2;  </a:t>
            </a:r>
          </a:p>
          <a:p>
            <a:r>
              <a:rPr lang="ru-RU" sz="1700" b="1" dirty="0" smtClean="0">
                <a:solidFill>
                  <a:srgbClr val="002060"/>
                </a:solidFill>
              </a:rPr>
              <a:t>2019-участие </a:t>
            </a:r>
            <a:r>
              <a:rPr lang="ru-RU" sz="1700" b="1" dirty="0">
                <a:solidFill>
                  <a:srgbClr val="002060"/>
                </a:solidFill>
              </a:rPr>
              <a:t>в форуме Казахстанско-Российской молодежи в составе Оренбургской </a:t>
            </a:r>
            <a:r>
              <a:rPr lang="ru-RU" sz="1700" b="1" dirty="0" smtClean="0">
                <a:solidFill>
                  <a:srgbClr val="002060"/>
                </a:solidFill>
              </a:rPr>
              <a:t>делегации</a:t>
            </a:r>
            <a:r>
              <a:rPr lang="ru-RU" sz="1700" b="1" dirty="0">
                <a:solidFill>
                  <a:srgbClr val="002060"/>
                </a:solidFill>
              </a:rPr>
              <a:t>;</a:t>
            </a:r>
            <a:endParaRPr lang="ru-RU" sz="1700" b="1" dirty="0" smtClean="0">
              <a:solidFill>
                <a:srgbClr val="002060"/>
              </a:solidFill>
            </a:endParaRPr>
          </a:p>
          <a:p>
            <a:r>
              <a:rPr lang="ru-RU" sz="1700" b="1" dirty="0">
                <a:solidFill>
                  <a:srgbClr val="002060"/>
                </a:solidFill>
              </a:rPr>
              <a:t>2019 -</a:t>
            </a:r>
            <a:r>
              <a:rPr lang="ru-RU" sz="1700" b="1" dirty="0" smtClean="0">
                <a:solidFill>
                  <a:srgbClr val="002060"/>
                </a:solidFill>
              </a:rPr>
              <a:t>участие </a:t>
            </a:r>
            <a:r>
              <a:rPr lang="ru-RU" sz="1700" b="1" dirty="0">
                <a:solidFill>
                  <a:srgbClr val="002060"/>
                </a:solidFill>
              </a:rPr>
              <a:t>в форуме Корпоративного Волонтерства Оренбургской </a:t>
            </a:r>
            <a:r>
              <a:rPr lang="ru-RU" sz="1700" b="1" dirty="0" smtClean="0">
                <a:solidFill>
                  <a:srgbClr val="002060"/>
                </a:solidFill>
              </a:rPr>
              <a:t>области,  </a:t>
            </a:r>
            <a:r>
              <a:rPr lang="ru-RU" sz="1700" b="1" dirty="0">
                <a:solidFill>
                  <a:srgbClr val="002060"/>
                </a:solidFill>
              </a:rPr>
              <a:t>где команда </a:t>
            </a:r>
            <a:r>
              <a:rPr lang="ru-RU" sz="1700" b="1" dirty="0" smtClean="0">
                <a:solidFill>
                  <a:srgbClr val="002060"/>
                </a:solidFill>
              </a:rPr>
              <a:t>заняла </a:t>
            </a:r>
            <a:r>
              <a:rPr lang="ru-RU" sz="1700" b="1" dirty="0">
                <a:solidFill>
                  <a:srgbClr val="002060"/>
                </a:solidFill>
              </a:rPr>
              <a:t>первое </a:t>
            </a:r>
            <a:r>
              <a:rPr lang="ru-RU" sz="1700" b="1" dirty="0" smtClean="0">
                <a:solidFill>
                  <a:srgbClr val="002060"/>
                </a:solidFill>
              </a:rPr>
              <a:t>место «Лучшая корпоративная практика»;</a:t>
            </a:r>
          </a:p>
          <a:p>
            <a:r>
              <a:rPr lang="ru-RU" sz="1700" b="1" dirty="0" smtClean="0">
                <a:solidFill>
                  <a:srgbClr val="002060"/>
                </a:solidFill>
              </a:rPr>
              <a:t>2020-победители </a:t>
            </a:r>
            <a:r>
              <a:rPr lang="ru-RU" sz="1700" b="1" dirty="0">
                <a:solidFill>
                  <a:srgbClr val="002060"/>
                </a:solidFill>
              </a:rPr>
              <a:t>областного </a:t>
            </a:r>
            <a:r>
              <a:rPr lang="ru-RU" sz="1700" b="1" dirty="0" smtClean="0">
                <a:solidFill>
                  <a:srgbClr val="002060"/>
                </a:solidFill>
              </a:rPr>
              <a:t>конкурса «Я гражданин-России» МБОУ </a:t>
            </a:r>
            <a:r>
              <a:rPr lang="ru-RU" sz="1700" b="1" dirty="0">
                <a:solidFill>
                  <a:srgbClr val="002060"/>
                </a:solidFill>
              </a:rPr>
              <a:t>«Теренсайская СОШ</a:t>
            </a:r>
            <a:r>
              <a:rPr lang="ru-RU" sz="1700" b="1" dirty="0" smtClean="0">
                <a:solidFill>
                  <a:srgbClr val="002060"/>
                </a:solidFill>
              </a:rPr>
              <a:t>»,  проект </a:t>
            </a:r>
            <a:r>
              <a:rPr lang="ru-RU" sz="1700" b="1" dirty="0">
                <a:solidFill>
                  <a:srgbClr val="002060"/>
                </a:solidFill>
              </a:rPr>
              <a:t>был представлен на Всероссийском  </a:t>
            </a:r>
            <a:r>
              <a:rPr lang="ru-RU" sz="1700" b="1" dirty="0" smtClean="0">
                <a:solidFill>
                  <a:srgbClr val="002060"/>
                </a:solidFill>
              </a:rPr>
              <a:t>этапе;</a:t>
            </a:r>
          </a:p>
          <a:p>
            <a:r>
              <a:rPr lang="ru-RU" sz="1700" b="1" dirty="0" smtClean="0">
                <a:solidFill>
                  <a:srgbClr val="002060"/>
                </a:solidFill>
              </a:rPr>
              <a:t>2020-участие </a:t>
            </a:r>
            <a:r>
              <a:rPr lang="ru-RU" sz="1700" b="1" dirty="0">
                <a:solidFill>
                  <a:srgbClr val="002060"/>
                </a:solidFill>
              </a:rPr>
              <a:t>во Всероссийском конкурсе "Доброволец  России </a:t>
            </a:r>
            <a:r>
              <a:rPr lang="ru-RU" sz="1700" b="1" dirty="0" smtClean="0">
                <a:solidFill>
                  <a:srgbClr val="002060"/>
                </a:solidFill>
              </a:rPr>
              <a:t>2020« команда </a:t>
            </a:r>
            <a:r>
              <a:rPr lang="ru-RU" sz="1700" b="1" dirty="0">
                <a:solidFill>
                  <a:srgbClr val="002060"/>
                </a:solidFill>
              </a:rPr>
              <a:t>«Добрые сердца» МБОУ «Адамовской СОШ №1 имени М.И.Шеменева» Адамовского </a:t>
            </a:r>
            <a:r>
              <a:rPr lang="ru-RU" sz="1700" b="1" dirty="0" smtClean="0">
                <a:solidFill>
                  <a:srgbClr val="002060"/>
                </a:solidFill>
              </a:rPr>
              <a:t>района;</a:t>
            </a:r>
          </a:p>
          <a:p>
            <a:r>
              <a:rPr lang="ru-RU" sz="1700" b="1" dirty="0" smtClean="0">
                <a:solidFill>
                  <a:srgbClr val="002060"/>
                </a:solidFill>
              </a:rPr>
              <a:t>2020-участие в проекте «Дорога Памяти» загружено 43 фото ветеранов ВОВ;</a:t>
            </a:r>
          </a:p>
          <a:p>
            <a:r>
              <a:rPr lang="ru-RU" sz="1700" b="1" dirty="0" smtClean="0">
                <a:solidFill>
                  <a:srgbClr val="002060"/>
                </a:solidFill>
              </a:rPr>
              <a:t>2020- корпус волонтеров Конституции;</a:t>
            </a:r>
          </a:p>
          <a:p>
            <a:r>
              <a:rPr lang="ru-RU" sz="1700" b="1" dirty="0" smtClean="0">
                <a:solidFill>
                  <a:srgbClr val="002060"/>
                </a:solidFill>
              </a:rPr>
              <a:t>2020- создан и действует по настоящее время штаб взаимопомощи </a:t>
            </a:r>
            <a:r>
              <a:rPr lang="en-US" sz="1700" b="1" dirty="0" smtClean="0">
                <a:solidFill>
                  <a:srgbClr val="002060"/>
                </a:solidFill>
              </a:rPr>
              <a:t>#</a:t>
            </a:r>
            <a:r>
              <a:rPr lang="ru-RU" sz="1700" b="1" dirty="0" err="1" smtClean="0">
                <a:solidFill>
                  <a:srgbClr val="002060"/>
                </a:solidFill>
              </a:rPr>
              <a:t>МыВместе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</a:rPr>
              <a:t>(помощь гражданам и медицинскому персоналу, привлечение к вакцинации, регистр) </a:t>
            </a:r>
          </a:p>
          <a:p>
            <a:r>
              <a:rPr lang="ru-RU" sz="1700" b="1" dirty="0" smtClean="0">
                <a:solidFill>
                  <a:srgbClr val="002060"/>
                </a:solidFill>
              </a:rPr>
              <a:t>2021- корпус волонтеров Переписи-2020»</a:t>
            </a:r>
          </a:p>
          <a:p>
            <a:r>
              <a:rPr lang="ru-RU" sz="1700" b="1" dirty="0" smtClean="0">
                <a:solidFill>
                  <a:srgbClr val="002060"/>
                </a:solidFill>
              </a:rPr>
              <a:t>2021- победители мини конкурса «Мал, да удал!» Помощь животным- 25 000 руб;</a:t>
            </a:r>
          </a:p>
          <a:p>
            <a:r>
              <a:rPr lang="ru-RU" sz="1700" b="1" dirty="0" smtClean="0">
                <a:solidFill>
                  <a:srgbClr val="002060"/>
                </a:solidFill>
              </a:rPr>
              <a:t>2021-участие </a:t>
            </a:r>
            <a:r>
              <a:rPr lang="ru-RU" sz="1700" b="1" dirty="0">
                <a:solidFill>
                  <a:srgbClr val="002060"/>
                </a:solidFill>
              </a:rPr>
              <a:t>во Всероссийском молодежном форуме </a:t>
            </a:r>
            <a:r>
              <a:rPr lang="ru-RU" sz="1700" b="1" dirty="0" smtClean="0">
                <a:solidFill>
                  <a:srgbClr val="002060"/>
                </a:solidFill>
              </a:rPr>
              <a:t> г. Москва «Моя </a:t>
            </a:r>
            <a:r>
              <a:rPr lang="ru-RU" sz="1700" b="1" dirty="0">
                <a:solidFill>
                  <a:srgbClr val="002060"/>
                </a:solidFill>
              </a:rPr>
              <a:t>гордость. Моя страна. Моя малая родина</a:t>
            </a:r>
            <a:r>
              <a:rPr lang="ru-RU" sz="1700" b="1" dirty="0" smtClean="0">
                <a:solidFill>
                  <a:srgbClr val="002060"/>
                </a:solidFill>
              </a:rPr>
              <a:t>»- МБОУ «Елизаветинская СОШ»; </a:t>
            </a:r>
          </a:p>
          <a:p>
            <a:r>
              <a:rPr lang="ru-RU" sz="1700" b="1" dirty="0" smtClean="0">
                <a:solidFill>
                  <a:srgbClr val="002060"/>
                </a:solidFill>
              </a:rPr>
              <a:t>2021- участник заявочного этапа и четверть финала Международной Премии «</a:t>
            </a:r>
            <a:r>
              <a:rPr lang="ru-RU" sz="1700" b="1" dirty="0" err="1" smtClean="0">
                <a:solidFill>
                  <a:srgbClr val="002060"/>
                </a:solidFill>
              </a:rPr>
              <a:t>МыВместе</a:t>
            </a:r>
            <a:r>
              <a:rPr lang="ru-RU" sz="1700" b="1" dirty="0" smtClean="0">
                <a:solidFill>
                  <a:srgbClr val="002060"/>
                </a:solidFill>
              </a:rPr>
              <a:t>, проект «Свидетели подвига живет среди нас!»……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  <a:cs typeface="Gill Sans" panose="020B0302020104020203" pitchFamily="34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 flipH="1">
            <a:off x="13632871" y="1825625"/>
            <a:ext cx="581891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8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52189" y="2267056"/>
            <a:ext cx="3838755" cy="53431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167" y="0"/>
            <a:ext cx="1400833" cy="19730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6783" y="668549"/>
            <a:ext cx="149632" cy="2773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118" y="69013"/>
            <a:ext cx="1107793" cy="1199072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73538" cy="314007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5C0D86"/>
                </a:solidFill>
                <a:cs typeface="Aharoni" pitchFamily="2" charset="-79"/>
              </a:rPr>
              <a:t>Реализация региональных программ:</a:t>
            </a:r>
            <a:br>
              <a:rPr lang="ru-RU" sz="3200" b="1" dirty="0" smtClean="0">
                <a:solidFill>
                  <a:srgbClr val="5C0D86"/>
                </a:solidFill>
                <a:cs typeface="Aharoni" pitchFamily="2" charset="-79"/>
              </a:rPr>
            </a:br>
            <a:r>
              <a:rPr lang="ru-RU" sz="3200" dirty="0" smtClean="0">
                <a:solidFill>
                  <a:srgbClr val="5C0D86"/>
                </a:solidFill>
                <a:cs typeface="Aharoni" pitchFamily="2" charset="-79"/>
              </a:rPr>
              <a:t>-ежегодное участие в конкурсе команд добровольцев «Лучшие из Лучших»;</a:t>
            </a:r>
            <a:br>
              <a:rPr lang="ru-RU" sz="3200" dirty="0" smtClean="0">
                <a:solidFill>
                  <a:srgbClr val="5C0D86"/>
                </a:solidFill>
                <a:cs typeface="Aharoni" pitchFamily="2" charset="-79"/>
              </a:rPr>
            </a:br>
            <a:r>
              <a:rPr lang="ru-RU" sz="3200" dirty="0" smtClean="0">
                <a:solidFill>
                  <a:srgbClr val="5C0D86"/>
                </a:solidFill>
                <a:cs typeface="Aharoni" pitchFamily="2" charset="-79"/>
              </a:rPr>
              <a:t>- успешная реализация проекта «Бабушка и дедушка Онлайн»; </a:t>
            </a:r>
            <a:br>
              <a:rPr lang="ru-RU" sz="3200" dirty="0" smtClean="0">
                <a:solidFill>
                  <a:srgbClr val="5C0D86"/>
                </a:solidFill>
                <a:cs typeface="Aharoni" pitchFamily="2" charset="-79"/>
              </a:rPr>
            </a:br>
            <a:r>
              <a:rPr lang="ru-RU" sz="3200" dirty="0" smtClean="0">
                <a:solidFill>
                  <a:srgbClr val="5C0D86"/>
                </a:solidFill>
                <a:cs typeface="Aharoni" pitchFamily="2" charset="-79"/>
              </a:rPr>
              <a:t>- участие в открытом конкурсе на вручение памятного знака  «ДоброволецОренбуржья-2020»</a:t>
            </a:r>
            <a:r>
              <a:rPr lang="ru-RU" sz="3200" dirty="0">
                <a:solidFill>
                  <a:srgbClr val="5C0D86"/>
                </a:solidFill>
                <a:cs typeface="Aharoni" pitchFamily="2" charset="-79"/>
              </a:rPr>
              <a:t/>
            </a:r>
            <a:br>
              <a:rPr lang="ru-RU" sz="3200" dirty="0">
                <a:solidFill>
                  <a:srgbClr val="5C0D86"/>
                </a:solidFill>
                <a:cs typeface="Aharoni" pitchFamily="2" charset="-79"/>
              </a:rPr>
            </a:br>
            <a:endParaRPr lang="ru-RU" sz="3200" dirty="0">
              <a:solidFill>
                <a:srgbClr val="5C0D86"/>
              </a:solidFill>
              <a:cs typeface="Aharoni" pitchFamily="2" charset="-79"/>
            </a:endParaRPr>
          </a:p>
        </p:txBody>
      </p:sp>
      <p:pic>
        <p:nvPicPr>
          <p:cNvPr id="2050" name="Picture 2" descr="C:\ПАПКА\МЕРОПРИЯТИЯ 2019-2020\памятный знак ДО\доброволей Оренбуржья\фото сайт\IMG_98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7" y="2826327"/>
            <a:ext cx="3178856" cy="370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79.userapi.com/impg/6yKIHMT8BiAPF6ICX72b8b6szxIzoEGfGtw8Xw/u0QRveyA6Vw.jpg?size=1152x532&amp;quality=96&amp;sign=de6ea994258fe3eca211fcd55ec507f7&amp;type=alb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1" y="3586229"/>
            <a:ext cx="3383401" cy="270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385A~1\AppData\Local\Temp\IMG_20211129_11353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8" y="3237781"/>
            <a:ext cx="3507971" cy="288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ПАПКА\МЕРОПРИЯТИЯ 2019-2020\слет волонтекров\подарки для волонтеров\флаг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99" y="288089"/>
            <a:ext cx="2332775" cy="2074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34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52189" y="2267056"/>
            <a:ext cx="3838755" cy="53431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167" y="0"/>
            <a:ext cx="1400833" cy="19730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6783" y="668549"/>
            <a:ext cx="149632" cy="2773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118" y="69013"/>
            <a:ext cx="1107793" cy="1199072"/>
          </a:xfrm>
          <a:prstGeom prst="rect">
            <a:avLst/>
          </a:prstGeom>
        </p:spPr>
      </p:pic>
      <p:pic>
        <p:nvPicPr>
          <p:cNvPr id="12" name="Содержимое 11" descr="Постовалова сад памяти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8833908" y="1281906"/>
            <a:ext cx="2862792" cy="2147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20200930_1558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6256" y="4004500"/>
            <a:ext cx="3742267" cy="280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20201118_11104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1356" y="3865628"/>
            <a:ext cx="2572600" cy="257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kojdPCs3agQ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0733" y="3505200"/>
            <a:ext cx="4080934" cy="306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73538" cy="3140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5C0D86"/>
                </a:solidFill>
                <a:cs typeface="Aharoni" pitchFamily="2" charset="-79"/>
              </a:rPr>
              <a:t>Муниципальный штаб </a:t>
            </a:r>
            <a:br>
              <a:rPr lang="ru-RU" sz="3200" b="1" dirty="0" smtClean="0">
                <a:solidFill>
                  <a:srgbClr val="5C0D86"/>
                </a:solidFill>
                <a:cs typeface="Aharoni" pitchFamily="2" charset="-79"/>
              </a:rPr>
            </a:br>
            <a:r>
              <a:rPr lang="ru-RU" sz="3200" b="1" dirty="0" smtClean="0">
                <a:solidFill>
                  <a:srgbClr val="5C0D86"/>
                </a:solidFill>
                <a:cs typeface="Aharoni" pitchFamily="2" charset="-79"/>
              </a:rPr>
              <a:t>Всероссийского общественного </a:t>
            </a:r>
            <a:br>
              <a:rPr lang="ru-RU" sz="3200" b="1" dirty="0" smtClean="0">
                <a:solidFill>
                  <a:srgbClr val="5C0D86"/>
                </a:solidFill>
                <a:cs typeface="Aharoni" pitchFamily="2" charset="-79"/>
              </a:rPr>
            </a:br>
            <a:r>
              <a:rPr lang="ru-RU" sz="3200" b="1" dirty="0" smtClean="0">
                <a:solidFill>
                  <a:srgbClr val="5C0D86"/>
                </a:solidFill>
                <a:cs typeface="Aharoni" pitchFamily="2" charset="-79"/>
              </a:rPr>
              <a:t>движения «Волонтеры Победы», </a:t>
            </a:r>
            <a:br>
              <a:rPr lang="ru-RU" sz="3200" b="1" dirty="0" smtClean="0">
                <a:solidFill>
                  <a:srgbClr val="5C0D86"/>
                </a:solidFill>
                <a:cs typeface="Aharoni" pitchFamily="2" charset="-79"/>
              </a:rPr>
            </a:br>
            <a:r>
              <a:rPr lang="ru-RU" sz="3200" b="1" dirty="0" smtClean="0">
                <a:solidFill>
                  <a:srgbClr val="5C0D86"/>
                </a:solidFill>
                <a:cs typeface="Aharoni" pitchFamily="2" charset="-79"/>
              </a:rPr>
              <a:t>создан в 2020 году: </a:t>
            </a:r>
            <a:br>
              <a:rPr lang="ru-RU" sz="3200" b="1" dirty="0" smtClean="0">
                <a:solidFill>
                  <a:srgbClr val="5C0D86"/>
                </a:solidFill>
                <a:cs typeface="Aharoni" pitchFamily="2" charset="-79"/>
              </a:rPr>
            </a:br>
            <a:r>
              <a:rPr lang="ru-RU" sz="3200" b="1" dirty="0" smtClean="0">
                <a:solidFill>
                  <a:srgbClr val="5C0D86"/>
                </a:solidFill>
                <a:cs typeface="Aharoni" pitchFamily="2" charset="-79"/>
              </a:rPr>
              <a:t>- участие в акциях патриотической направленности; </a:t>
            </a:r>
            <a:br>
              <a:rPr lang="ru-RU" sz="3200" b="1" dirty="0" smtClean="0">
                <a:solidFill>
                  <a:srgbClr val="5C0D86"/>
                </a:solidFill>
                <a:cs typeface="Aharoni" pitchFamily="2" charset="-79"/>
              </a:rPr>
            </a:br>
            <a:r>
              <a:rPr lang="ru-RU" sz="3200" b="1" dirty="0" smtClean="0">
                <a:solidFill>
                  <a:srgbClr val="5C0D86"/>
                </a:solidFill>
                <a:cs typeface="Aharoni" pitchFamily="2" charset="-79"/>
              </a:rPr>
              <a:t>-помощь ветеранам ВОВ, «Детям войны», труженикам тыла. </a:t>
            </a:r>
            <a:endParaRPr lang="ru-RU" sz="3200" b="1" dirty="0">
              <a:solidFill>
                <a:srgbClr val="5C0D86"/>
              </a:solidFill>
              <a:cs typeface="Aharoni" pitchFamily="2" charset="-79"/>
            </a:endParaRPr>
          </a:p>
        </p:txBody>
      </p:sp>
      <p:pic>
        <p:nvPicPr>
          <p:cNvPr id="13" name="Рисунок 12" descr="C:\ПАПКА\МЕРОПРИЯТИЯ 2019-2020\слет волонтекров\подарки для волонтеров\флаг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1" y="133564"/>
            <a:ext cx="1921808" cy="1767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6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52189" y="2267056"/>
            <a:ext cx="3838755" cy="53431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167" y="0"/>
            <a:ext cx="1400833" cy="19730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6783" y="668549"/>
            <a:ext cx="149632" cy="2773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118" y="69013"/>
            <a:ext cx="1107793" cy="1199072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1273" y="668549"/>
            <a:ext cx="7897091" cy="283665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5C0D8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5C0D86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5C0D8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5C0D86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5C0D86"/>
                </a:solidFill>
                <a:latin typeface="Arial" pitchFamily="34" charset="0"/>
                <a:cs typeface="Arial" pitchFamily="34" charset="0"/>
              </a:rPr>
              <a:t>Привлечение дополнительных средств на реализацию добровольческой деятельности:</a:t>
            </a:r>
            <a:br>
              <a:rPr lang="ru-RU" sz="3200" b="1" dirty="0" smtClean="0">
                <a:solidFill>
                  <a:srgbClr val="5C0D86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5C0D86"/>
                </a:solidFill>
                <a:cs typeface="Aharoni" pitchFamily="2" charset="-79"/>
              </a:rPr>
              <a:t>- муниципальная программа «Реализация молодежной политики на территории </a:t>
            </a:r>
            <a:r>
              <a:rPr lang="ru-RU" sz="2800" b="1" dirty="0" err="1" smtClean="0">
                <a:solidFill>
                  <a:srgbClr val="5C0D86"/>
                </a:solidFill>
                <a:cs typeface="Aharoni" pitchFamily="2" charset="-79"/>
              </a:rPr>
              <a:t>мо</a:t>
            </a:r>
            <a:r>
              <a:rPr lang="ru-RU" sz="2800" b="1" dirty="0" smtClean="0">
                <a:solidFill>
                  <a:srgbClr val="5C0D86"/>
                </a:solidFill>
                <a:cs typeface="Aharoni" pitchFamily="2" charset="-79"/>
              </a:rPr>
              <a:t> Адамовкий район»;</a:t>
            </a:r>
            <a:br>
              <a:rPr lang="ru-RU" sz="2800" b="1" dirty="0" smtClean="0">
                <a:solidFill>
                  <a:srgbClr val="5C0D86"/>
                </a:solidFill>
                <a:cs typeface="Aharoni" pitchFamily="2" charset="-79"/>
              </a:rPr>
            </a:br>
            <a:r>
              <a:rPr lang="ru-RU" sz="2800" b="1" dirty="0" smtClean="0">
                <a:solidFill>
                  <a:srgbClr val="5C0D86"/>
                </a:solidFill>
                <a:cs typeface="Aharoni" pitchFamily="2" charset="-79"/>
              </a:rPr>
              <a:t>- привлечение спонсорских средств от ИП, НКО «Совет Ветеранов» , предприятия всех форм собственности района;</a:t>
            </a:r>
            <a:br>
              <a:rPr lang="ru-RU" sz="2800" b="1" dirty="0" smtClean="0">
                <a:solidFill>
                  <a:srgbClr val="5C0D86"/>
                </a:solidFill>
                <a:cs typeface="Aharoni" pitchFamily="2" charset="-79"/>
              </a:rPr>
            </a:br>
            <a:r>
              <a:rPr lang="ru-RU" sz="2800" b="1" dirty="0" smtClean="0">
                <a:solidFill>
                  <a:srgbClr val="5C0D86"/>
                </a:solidFill>
                <a:cs typeface="Aharoni" pitchFamily="2" charset="-79"/>
              </a:rPr>
              <a:t>- участие в мини-конкурсе «Мал, да удал!» Центр благотворительности Оренбургской области – 25 000 рублей. </a:t>
            </a:r>
            <a:br>
              <a:rPr lang="ru-RU" sz="2800" b="1" dirty="0" smtClean="0">
                <a:solidFill>
                  <a:srgbClr val="5C0D86"/>
                </a:solidFill>
                <a:cs typeface="Aharoni" pitchFamily="2" charset="-79"/>
              </a:rPr>
            </a:br>
            <a:endParaRPr lang="ru-RU" sz="2800" b="1" dirty="0">
              <a:solidFill>
                <a:srgbClr val="5C0D86"/>
              </a:solidFill>
              <a:cs typeface="Aharoni" pitchFamily="2" charset="-79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64771" y="6716684"/>
            <a:ext cx="10589029" cy="1413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" name="Рисунок 9" descr="C:\ПАПКА\МЕРОПРИЯТИЯ 2019-2020\слет волонтекров\подарки для волонтеров\флаг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82" y="3369925"/>
            <a:ext cx="3154166" cy="2745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4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746</Words>
  <Application>Microsoft Office PowerPoint</Application>
  <PresentationFormat>Произвольный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 Межведомственный совет</vt:lpstr>
      <vt:lpstr>Ресурсный центр поддержки     добровольчества Адамовский район</vt:lpstr>
      <vt:lpstr> </vt:lpstr>
      <vt:lpstr> </vt:lpstr>
      <vt:lpstr> </vt:lpstr>
      <vt:lpstr>Реализация региональных программ: -ежегодное участие в конкурсе команд добровольцев «Лучшие из Лучших»; - успешная реализация проекта «Бабушка и дедушка Онлайн»;  - участие в открытом конкурсе на вручение памятного знака  «ДоброволецОренбуржья-2020» </vt:lpstr>
      <vt:lpstr>Муниципальный штаб  Всероссийского общественного  движения «Волонтеры Победы»,  создан в 2020 году:  - участие в акциях патриотической направленности;  -помощь ветеранам ВОВ, «Детям войны», труженикам тыла. </vt:lpstr>
      <vt:lpstr>  Привлечение дополнительных средств на реализацию добровольческой деятельности: - муниципальная программа «Реализация молодежной политики на территории мо Адамовкий район»; - привлечение спонсорских средств от ИП, НКО «Совет Ветеранов» , предприятия всех форм собственности района; - участие в мини-конкурсе «Мал, да удал!» Центр благотворительности Оренбургской области – 25 000 рублей.  </vt:lpstr>
      <vt:lpstr>      Реализация информационной компании        вовлечение граждан в волонтёрскую            деятельность: соц., сети, газета «Целина»</vt:lpstr>
      <vt:lpstr>     Планы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Волонтерский центр</dc:creator>
  <cp:lastModifiedBy>Рахметова ЕЕ</cp:lastModifiedBy>
  <cp:revision>92</cp:revision>
  <dcterms:created xsi:type="dcterms:W3CDTF">2020-09-30T06:36:59Z</dcterms:created>
  <dcterms:modified xsi:type="dcterms:W3CDTF">2021-11-30T04:58:05Z</dcterms:modified>
</cp:coreProperties>
</file>