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6" r:id="rId10"/>
  </p:sldIdLst>
  <p:sldSz cx="9144000" cy="5143500" type="screen16x9"/>
  <p:notesSz cx="6858000" cy="9144000"/>
  <p:embeddedFontLst>
    <p:embeddedFont>
      <p:font typeface="Arvo" panose="020B0604020202020204" charset="0"/>
      <p:regular r:id="rId12"/>
      <p:bold r:id="rId13"/>
      <p:italic r:id="rId14"/>
      <p:boldItalic r:id="rId15"/>
    </p:embeddedFont>
    <p:embeddedFont>
      <p:font typeface="Josefin Slab" panose="020B0604020202020204" charset="0"/>
      <p:regular r:id="rId16"/>
      <p:bold r:id="rId17"/>
      <p:italic r:id="rId18"/>
      <p:boldItalic r:id="rId19"/>
    </p:embeddedFont>
    <p:embeddedFont>
      <p:font typeface="Montserrat ExtraBold" panose="020B0604020202020204" charset="-52"/>
      <p:bold r:id="rId20"/>
      <p:boldItalic r:id="rId21"/>
    </p:embeddedFont>
    <p:embeddedFont>
      <p:font typeface="Spectral" panose="020B0604020202020204" charset="-52"/>
      <p:regular r:id="rId22"/>
      <p:bold r:id="rId23"/>
      <p:italic r:id="rId24"/>
      <p:boldItalic r:id="rId25"/>
    </p:embeddedFont>
    <p:embeddedFont>
      <p:font typeface="Spectral Light" panose="020B0604020202020204" charset="-52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">
          <p15:clr>
            <a:srgbClr val="A4A3A4"/>
          </p15:clr>
        </p15:guide>
        <p15:guide id="2" pos="5558">
          <p15:clr>
            <a:srgbClr val="A4A3A4"/>
          </p15:clr>
        </p15:guide>
        <p15:guide id="3" pos="1304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623">
          <p15:clr>
            <a:srgbClr val="A4A3A4"/>
          </p15:clr>
        </p15:guide>
        <p15:guide id="6" pos="4320">
          <p15:clr>
            <a:srgbClr val="A4A3A4"/>
          </p15:clr>
        </p15:guide>
        <p15:guide id="7" pos="3118">
          <p15:clr>
            <a:srgbClr val="A4A3A4"/>
          </p15:clr>
        </p15:guide>
        <p15:guide id="8" pos="2976">
          <p15:clr>
            <a:srgbClr val="A4A3A4"/>
          </p15:clr>
        </p15:guide>
        <p15:guide id="9" orient="horz" pos="590">
          <p15:clr>
            <a:srgbClr val="A4A3A4"/>
          </p15:clr>
        </p15:guide>
        <p15:guide id="10" pos="2268">
          <p15:clr>
            <a:srgbClr val="A4A3A4"/>
          </p15:clr>
        </p15:guide>
        <p15:guide id="11" pos="3902">
          <p15:clr>
            <a:srgbClr val="A4A3A4"/>
          </p15:clr>
        </p15:guide>
        <p15:guide id="12" orient="horz" pos="1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CA7B0E-3C27-4CBB-B83B-A094F659B9B1}">
  <a:tblStyle styleId="{18CA7B0E-3C27-4CBB-B83B-A094F659B9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8"/>
      </p:cViewPr>
      <p:guideLst>
        <p:guide orient="horz" pos="337"/>
        <p:guide pos="5558"/>
        <p:guide pos="1304"/>
        <p:guide orient="horz" pos="1620"/>
        <p:guide orient="horz" pos="2623"/>
        <p:guide pos="4320"/>
        <p:guide pos="3118"/>
        <p:guide pos="2976"/>
        <p:guide orient="horz" pos="590"/>
        <p:guide pos="2268"/>
        <p:guide pos="3902"/>
        <p:guide orient="horz" pos="10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3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523b52df0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523b52df0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46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523b52df0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523b52df0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83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523b52df0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523b52df0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84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523b52df0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523b52df0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17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523b52df0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523b52df0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55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523b52df0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523b52df0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41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90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16500" y="1001050"/>
            <a:ext cx="68091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4600"/>
              <a:buNone/>
              <a:defRPr sz="4600">
                <a:solidFill>
                  <a:srgbClr val="2525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-1173125" y="2799675"/>
            <a:ext cx="4615200" cy="924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rot="-5400000">
            <a:off x="-1772935" y="1844264"/>
            <a:ext cx="49506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5322125" y="506525"/>
            <a:ext cx="35238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6556325" y="4516800"/>
            <a:ext cx="2289600" cy="924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BE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&amp; title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10675" y="375400"/>
            <a:ext cx="7498800" cy="10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1697232" y="2001650"/>
            <a:ext cx="4262814" cy="1572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4400" dirty="0">
                <a:solidFill>
                  <a:srgbClr val="252525"/>
                </a:solidFill>
              </a:rPr>
              <a:t>Клуб Айкидо </a:t>
            </a:r>
            <a:br>
              <a:rPr lang="ru-RU" sz="6000" dirty="0">
                <a:solidFill>
                  <a:srgbClr val="252525"/>
                </a:solidFill>
              </a:rPr>
            </a:br>
            <a:r>
              <a:rPr lang="ru-RU" sz="4400" dirty="0">
                <a:solidFill>
                  <a:srgbClr val="0043C1"/>
                </a:solidFill>
              </a:rPr>
              <a:t>«Династия»</a:t>
            </a:r>
            <a:endParaRPr sz="3600" dirty="0">
              <a:solidFill>
                <a:srgbClr val="0043C1"/>
              </a:solidFill>
            </a:endParaRPr>
          </a:p>
        </p:txBody>
      </p:sp>
      <p:pic>
        <p:nvPicPr>
          <p:cNvPr id="57352" name="Picture 8" descr="https://sun9-33.userapi.com/impg/qkFyNUtqY45-LFupJzgblxiMsLXRC9lsK78awg/j0hxxYNqv4M.jpg?size=1280x891&amp;quality=95&amp;sign=1763b3e490bd9c497c34825918948b0b&amp;type=album"/>
          <p:cNvPicPr>
            <a:picLocks noChangeAspect="1" noChangeArrowheads="1"/>
          </p:cNvPicPr>
          <p:nvPr/>
        </p:nvPicPr>
        <p:blipFill>
          <a:blip r:embed="rId3"/>
          <a:srcRect l="25567" t="24750" r="25893" b="6020"/>
          <a:stretch>
            <a:fillRect/>
          </a:stretch>
        </p:blipFill>
        <p:spPr bwMode="auto">
          <a:xfrm>
            <a:off x="542185" y="218235"/>
            <a:ext cx="1155047" cy="114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61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0;p29"/>
          <p:cNvSpPr txBox="1">
            <a:spLocks/>
          </p:cNvSpPr>
          <p:nvPr/>
        </p:nvSpPr>
        <p:spPr>
          <a:xfrm>
            <a:off x="1304750" y="204717"/>
            <a:ext cx="6324347" cy="9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Вселенная</a:t>
            </a:r>
            <a:r>
              <a:rPr kumimoji="0" lang="ru-RU" sz="4400" b="0" i="0" u="none" strike="noStrike" kern="0" cap="none" spc="0" normalizeH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смыслов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13899" y="1937981"/>
            <a:ext cx="2878435" cy="464024"/>
          </a:xfrm>
        </p:spPr>
        <p:txBody>
          <a:bodyPr/>
          <a:lstStyle/>
          <a:p>
            <a:pPr algn="ctr"/>
            <a:r>
              <a:rPr lang="ru-RU" sz="2000" dirty="0"/>
              <a:t>Работая </a:t>
            </a:r>
            <a:br>
              <a:rPr lang="ru-RU" sz="2000" dirty="0"/>
            </a:br>
            <a:r>
              <a:rPr lang="ru-RU" sz="2000" dirty="0"/>
              <a:t>над собой</a:t>
            </a:r>
          </a:p>
        </p:txBody>
      </p:sp>
      <p:sp>
        <p:nvSpPr>
          <p:cNvPr id="5" name="Google Shape;228;p33"/>
          <p:cNvSpPr txBox="1">
            <a:spLocks/>
          </p:cNvSpPr>
          <p:nvPr/>
        </p:nvSpPr>
        <p:spPr>
          <a:xfrm>
            <a:off x="222982" y="2735596"/>
            <a:ext cx="1906069" cy="580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sym typeface="Arial"/>
              </a:rPr>
              <a:t>Обретаем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sym typeface="Arial"/>
              </a:rPr>
              <a:t>ценности и смыслы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sym typeface="Arial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50431" y="1912961"/>
            <a:ext cx="2878435" cy="4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lang="ru-RU" sz="2000" dirty="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Делая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lang="ru-RU" sz="2000" dirty="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добрые дела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990939" y="1887939"/>
            <a:ext cx="2878435" cy="4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lang="ru-RU" sz="2000" dirty="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Растим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lang="ru-RU" sz="2000" dirty="0" err="1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овое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поколение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265565" y="1849271"/>
            <a:ext cx="2878435" cy="4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lang="ru-RU" sz="2000" dirty="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Меняем мир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lang="ru-RU" sz="2000" dirty="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 лучшему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 flipH="1">
            <a:off x="1095403" y="2348611"/>
            <a:ext cx="147739" cy="450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228;p33"/>
          <p:cNvSpPr txBox="1">
            <a:spLocks/>
          </p:cNvSpPr>
          <p:nvPr/>
        </p:nvSpPr>
        <p:spPr>
          <a:xfrm>
            <a:off x="2190535" y="2737871"/>
            <a:ext cx="1906069" cy="580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sym typeface="Arial"/>
              </a:rPr>
              <a:t>Несём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latin typeface="Spectral Light" charset="-52"/>
              </a:rPr>
              <a:t>ценности и смыслы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sym typeface="Arial"/>
            </a:endParaRPr>
          </a:p>
        </p:txBody>
      </p:sp>
      <p:sp>
        <p:nvSpPr>
          <p:cNvPr id="11" name="Google Shape;228;p33"/>
          <p:cNvSpPr txBox="1">
            <a:spLocks/>
          </p:cNvSpPr>
          <p:nvPr/>
        </p:nvSpPr>
        <p:spPr>
          <a:xfrm>
            <a:off x="4456063" y="2724222"/>
            <a:ext cx="1906069" cy="580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sym typeface="Arial"/>
              </a:rPr>
              <a:t>Передаём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sym typeface="Arial"/>
              </a:rPr>
              <a:t>ценности и смыслы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sym typeface="Arial"/>
            </a:endParaRPr>
          </a:p>
        </p:txBody>
      </p:sp>
      <p:sp>
        <p:nvSpPr>
          <p:cNvPr id="12" name="Google Shape;228;p33"/>
          <p:cNvSpPr txBox="1">
            <a:spLocks/>
          </p:cNvSpPr>
          <p:nvPr/>
        </p:nvSpPr>
        <p:spPr>
          <a:xfrm>
            <a:off x="6762535" y="2715017"/>
            <a:ext cx="1906069" cy="580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sym typeface="Arial"/>
              </a:rPr>
              <a:t>Сохраняем ценности</a:t>
            </a:r>
            <a:endParaRPr kumimoji="0" lang="en-US" sz="14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 flipH="1">
            <a:off x="3035661" y="2350886"/>
            <a:ext cx="147739" cy="450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 flipH="1">
            <a:off x="5328485" y="2323590"/>
            <a:ext cx="147739" cy="450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 flipH="1">
            <a:off x="7607661" y="2296295"/>
            <a:ext cx="147739" cy="4503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6726" y="4135269"/>
            <a:ext cx="1487607" cy="69603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pectral Light" charset="-52"/>
              </a:rPr>
              <a:t>Уважение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85664" y="3509748"/>
            <a:ext cx="1487607" cy="69603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pectral Light" charset="-52"/>
              </a:rPr>
              <a:t>Семья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3618929" y="4151191"/>
            <a:ext cx="1487607" cy="69603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pectral Light" charset="-52"/>
              </a:rPr>
              <a:t>Родина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5131558" y="3482450"/>
            <a:ext cx="2254155" cy="84388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pectral Light" charset="-52"/>
              </a:rPr>
              <a:t>Наставничество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7260610" y="4162566"/>
            <a:ext cx="1626358" cy="69603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pectral Light" charset="-52"/>
              </a:rPr>
              <a:t>Поддержка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90636" y="470386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pectral Light" charset="-52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39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>
            <a:spLocks noGrp="1"/>
          </p:cNvSpPr>
          <p:nvPr>
            <p:ph type="body" idx="4294967295"/>
          </p:nvPr>
        </p:nvSpPr>
        <p:spPr>
          <a:xfrm>
            <a:off x="6742566" y="2614343"/>
            <a:ext cx="1634253" cy="448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5252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Безопасность</a:t>
            </a:r>
            <a:endParaRPr sz="900" dirty="0">
              <a:solidFill>
                <a:srgbClr val="25252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54" name="Google Shape;454;p45"/>
          <p:cNvSpPr txBox="1">
            <a:spLocks noGrp="1"/>
          </p:cNvSpPr>
          <p:nvPr>
            <p:ph type="body" idx="4294967295"/>
          </p:nvPr>
        </p:nvSpPr>
        <p:spPr>
          <a:xfrm>
            <a:off x="1538951" y="2643574"/>
            <a:ext cx="1409032" cy="544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5252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Спортивная деятельность</a:t>
            </a:r>
            <a:endParaRPr sz="1200" dirty="0">
              <a:solidFill>
                <a:srgbClr val="25252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52525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694105" y="532555"/>
            <a:ext cx="7534067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sz="3200" dirty="0">
                <a:solidFill>
                  <a:srgbClr val="252525"/>
                </a:solidFill>
              </a:rPr>
              <a:t>Направления </a:t>
            </a:r>
            <a:r>
              <a:rPr lang="ru-RU" sz="3200" dirty="0">
                <a:solidFill>
                  <a:srgbClr val="00B0F0"/>
                </a:solidFill>
              </a:rPr>
              <a:t>деятельности</a:t>
            </a:r>
            <a:r>
              <a:rPr lang="es" sz="3200" dirty="0">
                <a:solidFill>
                  <a:srgbClr val="252525"/>
                </a:solidFill>
              </a:rPr>
              <a:t> </a:t>
            </a:r>
            <a:endParaRPr sz="3200" dirty="0">
              <a:solidFill>
                <a:srgbClr val="25252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8577" y="4466825"/>
            <a:ext cx="2565779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8305" y="286762"/>
            <a:ext cx="95534" cy="11054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092" name="Picture 4" descr="C:\Users\79128\Downloads\med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755" y="1477713"/>
            <a:ext cx="1065677" cy="1065677"/>
          </a:xfrm>
          <a:prstGeom prst="rect">
            <a:avLst/>
          </a:prstGeom>
          <a:noFill/>
        </p:spPr>
      </p:pic>
      <p:pic>
        <p:nvPicPr>
          <p:cNvPr id="48130" name="Picture 2" descr="C:\Users\79128\Downloads\free-icon-protection-78666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6955" y="1459785"/>
            <a:ext cx="1101531" cy="1101531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8690636" y="470386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pectral Light" charset="-52"/>
              </a:rPr>
              <a:t>3</a:t>
            </a:r>
            <a:endParaRPr lang="ru-RU" dirty="0"/>
          </a:p>
        </p:txBody>
      </p:sp>
      <p:pic>
        <p:nvPicPr>
          <p:cNvPr id="14" name="Picture 5" descr="C:\Users\79128\Downloads\chari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8835" y="1540340"/>
            <a:ext cx="909558" cy="909558"/>
          </a:xfrm>
          <a:prstGeom prst="rect">
            <a:avLst/>
          </a:prstGeom>
          <a:noFill/>
        </p:spPr>
      </p:pic>
      <p:sp>
        <p:nvSpPr>
          <p:cNvPr id="15" name="Google Shape;454;p45"/>
          <p:cNvSpPr txBox="1">
            <a:spLocks/>
          </p:cNvSpPr>
          <p:nvPr/>
        </p:nvSpPr>
        <p:spPr>
          <a:xfrm>
            <a:off x="3672840" y="2533571"/>
            <a:ext cx="2113906" cy="57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None/>
              <a:tabLst/>
              <a:defRPr/>
            </a:pPr>
            <a:r>
              <a:rPr lang="ru-RU" sz="1200" b="1" dirty="0">
                <a:solidFill>
                  <a:srgbClr val="25252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Г</a:t>
            </a:r>
            <a:r>
              <a:rPr lang="ru-RU" sz="1200" dirty="0">
                <a:solidFill>
                  <a:srgbClr val="25252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уманитарная 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None/>
              <a:tabLst/>
              <a:defRPr/>
            </a:pPr>
            <a:r>
              <a:rPr lang="ru-RU" sz="1200" dirty="0">
                <a:solidFill>
                  <a:srgbClr val="25252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лаготворительная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деятельность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16" name="Picture 6" descr="C:\Users\79128\Downloads\peop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5991" y="3330191"/>
            <a:ext cx="1079336" cy="1079336"/>
          </a:xfrm>
          <a:prstGeom prst="rect">
            <a:avLst/>
          </a:prstGeom>
          <a:noFill/>
        </p:spPr>
      </p:pic>
      <p:sp>
        <p:nvSpPr>
          <p:cNvPr id="17" name="Google Shape;451;p45"/>
          <p:cNvSpPr txBox="1">
            <a:spLocks/>
          </p:cNvSpPr>
          <p:nvPr/>
        </p:nvSpPr>
        <p:spPr>
          <a:xfrm>
            <a:off x="3423563" y="4427180"/>
            <a:ext cx="2565989" cy="44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волонтёрского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движения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18" name="Picture 2" descr="C:\Users\79128\Downloads\society.png"/>
          <p:cNvPicPr>
            <a:picLocks noChangeAspect="1" noChangeArrowheads="1"/>
          </p:cNvPicPr>
          <p:nvPr/>
        </p:nvPicPr>
        <p:blipFill>
          <a:blip r:embed="rId7"/>
          <a:srcRect r="2985"/>
          <a:stretch>
            <a:fillRect/>
          </a:stretch>
        </p:blipFill>
        <p:spPr bwMode="auto">
          <a:xfrm>
            <a:off x="6992985" y="3217745"/>
            <a:ext cx="1133416" cy="1168290"/>
          </a:xfrm>
          <a:prstGeom prst="rect">
            <a:avLst/>
          </a:prstGeom>
          <a:noFill/>
        </p:spPr>
      </p:pic>
      <p:sp>
        <p:nvSpPr>
          <p:cNvPr id="19" name="Google Shape;451;p45"/>
          <p:cNvSpPr txBox="1">
            <a:spLocks/>
          </p:cNvSpPr>
          <p:nvPr/>
        </p:nvSpPr>
        <p:spPr>
          <a:xfrm>
            <a:off x="6266121" y="4499630"/>
            <a:ext cx="2565989" cy="44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Общественные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проекты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1026" name="Picture 2" descr="C:\Users\79128\Downloads\free-icon-mentoring-194783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7814" y="3415080"/>
            <a:ext cx="909558" cy="909558"/>
          </a:xfrm>
          <a:prstGeom prst="rect">
            <a:avLst/>
          </a:prstGeom>
          <a:noFill/>
        </p:spPr>
      </p:pic>
      <p:sp>
        <p:nvSpPr>
          <p:cNvPr id="21" name="Google Shape;454;p45"/>
          <p:cNvSpPr txBox="1">
            <a:spLocks/>
          </p:cNvSpPr>
          <p:nvPr/>
        </p:nvSpPr>
        <p:spPr>
          <a:xfrm>
            <a:off x="1225581" y="4499630"/>
            <a:ext cx="2113906" cy="36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None/>
              <a:tabLst/>
              <a:defRPr/>
            </a:pPr>
            <a:r>
              <a:rPr lang="ru-RU" sz="1200" b="1" dirty="0">
                <a:solidFill>
                  <a:srgbClr val="25252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Наставничество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Josefin Slab"/>
              <a:ea typeface="Josefin Slab"/>
              <a:cs typeface="Josefin Slab"/>
              <a:sym typeface="Josefin Slab"/>
            </a:endParaRPr>
          </a:p>
        </p:txBody>
      </p:sp>
    </p:spTree>
    <p:extLst>
      <p:ext uri="{BB962C8B-B14F-4D97-AF65-F5344CB8AC3E}">
        <p14:creationId xmlns:p14="http://schemas.microsoft.com/office/powerpoint/2010/main" val="426602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>
            <a:spLocks noGrp="1"/>
          </p:cNvSpPr>
          <p:nvPr>
            <p:ph type="body" idx="4294967295"/>
          </p:nvPr>
        </p:nvSpPr>
        <p:spPr>
          <a:xfrm>
            <a:off x="5127607" y="2568382"/>
            <a:ext cx="3596501" cy="1141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000000"/>
              </a:buClr>
              <a:buSzTx/>
              <a:defRPr/>
            </a:pPr>
            <a:r>
              <a:rPr lang="ru-RU" sz="1600" dirty="0">
                <a:solidFill>
                  <a:srgbClr val="000000"/>
                </a:solidFill>
                <a:latin typeface="Spectral Light" charset="-52"/>
                <a:sym typeface="Arial"/>
              </a:rPr>
              <a:t> крупнейший Клуб Айкидо России</a:t>
            </a:r>
          </a:p>
          <a:p>
            <a:pPr marL="0" indent="0">
              <a:buClr>
                <a:srgbClr val="000000"/>
              </a:buClr>
              <a:buSzTx/>
              <a:buNone/>
              <a:defRPr/>
            </a:pPr>
            <a:endParaRPr lang="ru-RU" sz="800" dirty="0">
              <a:solidFill>
                <a:srgbClr val="000000"/>
              </a:solidFill>
              <a:latin typeface="Spectral Light" charset="-52"/>
              <a:sym typeface="Arial"/>
            </a:endParaRPr>
          </a:p>
          <a:p>
            <a:pPr marL="0" indent="0">
              <a:buClr>
                <a:srgbClr val="000000"/>
              </a:buClr>
              <a:buSzTx/>
              <a:defRPr/>
            </a:pPr>
            <a:r>
              <a:rPr lang="ru-RU" sz="1600" dirty="0">
                <a:solidFill>
                  <a:srgbClr val="000000"/>
                </a:solidFill>
                <a:latin typeface="Spectral Light" charset="-52"/>
                <a:sym typeface="Arial"/>
              </a:rPr>
              <a:t> лидер по спортивным социальным проектам                                       в Пермском крае</a:t>
            </a:r>
          </a:p>
          <a:p>
            <a:pPr marL="0" indent="0">
              <a:buClr>
                <a:srgbClr val="000000"/>
              </a:buClr>
              <a:buSzTx/>
              <a:defRPr/>
            </a:pPr>
            <a:endParaRPr lang="ru-RU" sz="1600" dirty="0">
              <a:solidFill>
                <a:srgbClr val="000000"/>
              </a:solidFill>
              <a:latin typeface="Spectral Light" charset="-52"/>
              <a:sym typeface="Arial"/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627294" y="561118"/>
            <a:ext cx="7534067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sz="3200" dirty="0">
                <a:solidFill>
                  <a:srgbClr val="252525"/>
                </a:solidFill>
              </a:rPr>
              <a:t>Спортивная</a:t>
            </a:r>
            <a:r>
              <a:rPr lang="ru-RU" sz="3200" dirty="0">
                <a:solidFill>
                  <a:srgbClr val="90CCFA"/>
                </a:solidFill>
              </a:rPr>
              <a:t> </a:t>
            </a:r>
            <a:r>
              <a:rPr lang="ru-RU" sz="3200" dirty="0">
                <a:solidFill>
                  <a:srgbClr val="00B0F0"/>
                </a:solidFill>
              </a:rPr>
              <a:t>деятельность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3811" y="4380932"/>
            <a:ext cx="2565779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025" y="313898"/>
            <a:ext cx="95534" cy="11054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025" y="1697231"/>
            <a:ext cx="4469788" cy="30521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90636" y="470386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pectral Light" charset="-52"/>
              </a:rPr>
              <a:t>4</a:t>
            </a:r>
            <a:endParaRPr lang="ru-RU" dirty="0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1CFA7C17-E5E7-4446-B678-C8180F435ED6}"/>
              </a:ext>
            </a:extLst>
          </p:cNvPr>
          <p:cNvSpPr txBox="1">
            <a:spLocks/>
          </p:cNvSpPr>
          <p:nvPr/>
        </p:nvSpPr>
        <p:spPr>
          <a:xfrm>
            <a:off x="5037325" y="1986681"/>
            <a:ext cx="3777066" cy="4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Клуб Айкидо «Династия»</a:t>
            </a:r>
          </a:p>
        </p:txBody>
      </p:sp>
      <p:pic>
        <p:nvPicPr>
          <p:cNvPr id="13" name="Picture 2" descr="https://sun9-32.userapi.com/impg/MwRjEqYGNM4EIsW4-9yRKoFUbBU8KJBbJCN1sQ/vVTB95785I0.jpg?size=2560x1696&amp;quality=95&amp;sign=4db16d2bd2e15ed8ba9ba405a1b8c2a4&amp;type=album">
            <a:extLst>
              <a:ext uri="{FF2B5EF4-FFF2-40B4-BE49-F238E27FC236}">
                <a16:creationId xmlns:a16="http://schemas.microsoft.com/office/drawing/2014/main" id="{1A4FC381-7CD5-412B-841D-057C7081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4" y="1873375"/>
            <a:ext cx="4089431" cy="2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2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>
            <a:spLocks noGrp="1"/>
          </p:cNvSpPr>
          <p:nvPr>
            <p:ph type="body" idx="4294967295"/>
          </p:nvPr>
        </p:nvSpPr>
        <p:spPr>
          <a:xfrm>
            <a:off x="2512907" y="4368522"/>
            <a:ext cx="4118184" cy="375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rgbClr val="000000"/>
              </a:buClr>
              <a:buSzTx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Spectral Light" charset="-52"/>
                <a:sym typeface="Arial"/>
              </a:rPr>
              <a:t>Айкидо – детям</a:t>
            </a:r>
          </a:p>
          <a:p>
            <a:pPr marL="0" indent="0" algn="ctr">
              <a:buClr>
                <a:srgbClr val="000000"/>
              </a:buClr>
              <a:buSzTx/>
              <a:buNone/>
              <a:defRPr/>
            </a:pPr>
            <a:endParaRPr lang="ru-RU" sz="100" b="1" dirty="0">
              <a:solidFill>
                <a:srgbClr val="000000"/>
              </a:solidFill>
              <a:latin typeface="Spectral Light" charset="-52"/>
              <a:sym typeface="Arial"/>
            </a:endParaRPr>
          </a:p>
          <a:p>
            <a:pPr marL="0" indent="0" algn="ctr">
              <a:buClr>
                <a:srgbClr val="000000"/>
              </a:buClr>
              <a:buSzTx/>
              <a:buNone/>
              <a:defRPr/>
            </a:pPr>
            <a:r>
              <a:rPr lang="ru-RU" dirty="0">
                <a:solidFill>
                  <a:srgbClr val="000000"/>
                </a:solidFill>
                <a:latin typeface="Spectral Light" charset="-52"/>
                <a:sym typeface="Arial"/>
              </a:rPr>
              <a:t>(проект по развитию детского спорта)</a:t>
            </a:r>
          </a:p>
          <a:p>
            <a:pPr marL="0" indent="0" algn="ctr">
              <a:buClr>
                <a:srgbClr val="000000"/>
              </a:buClr>
              <a:buSzTx/>
              <a:buNone/>
              <a:defRPr/>
            </a:pPr>
            <a:endParaRPr lang="ru-RU" sz="800" dirty="0">
              <a:solidFill>
                <a:srgbClr val="000000"/>
              </a:solidFill>
              <a:latin typeface="Spectral Light" charset="-52"/>
              <a:sym typeface="Arial"/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637927" y="465425"/>
            <a:ext cx="7534067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sz="2400" dirty="0">
                <a:solidFill>
                  <a:srgbClr val="252525"/>
                </a:solidFill>
              </a:rPr>
              <a:t>Династия – </a:t>
            </a:r>
            <a:r>
              <a:rPr lang="ru-RU" sz="2400" dirty="0">
                <a:solidFill>
                  <a:srgbClr val="00B0F0"/>
                </a:solidFill>
              </a:rPr>
              <a:t>лидер</a:t>
            </a:r>
            <a:r>
              <a:rPr lang="ru-RU" sz="2400" dirty="0">
                <a:solidFill>
                  <a:srgbClr val="90CCFA"/>
                </a:solidFill>
              </a:rPr>
              <a:t> </a:t>
            </a:r>
            <a:r>
              <a:rPr lang="ru-RU" sz="2400" dirty="0">
                <a:solidFill>
                  <a:srgbClr val="252525"/>
                </a:solidFill>
              </a:rPr>
              <a:t>по спортивным социальным проектам</a:t>
            </a:r>
            <a:endParaRPr sz="2400" dirty="0">
              <a:solidFill>
                <a:srgbClr val="25252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9291" y="4471850"/>
            <a:ext cx="2565779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025" y="313898"/>
            <a:ext cx="95534" cy="11054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90636" y="470386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pectral Light" charset="-52"/>
              </a:rPr>
              <a:t>5</a:t>
            </a:r>
            <a:endParaRPr lang="ru-RU" dirty="0"/>
          </a:p>
        </p:txBody>
      </p:sp>
      <p:pic>
        <p:nvPicPr>
          <p:cNvPr id="6150" name="Picture 6" descr="https://sun9-51.userapi.com/impg/R8DqQVYpuFsK_b9D9s5kyhEvwPhx1oEbtgl7sA/P3I-RoqC8ic.jpg?size=2560x1695&amp;quality=95&amp;sign=2e8d4479c9aa8f8271f5c7855d3ebd60&amp;type=album">
            <a:extLst>
              <a:ext uri="{FF2B5EF4-FFF2-40B4-BE49-F238E27FC236}">
                <a16:creationId xmlns:a16="http://schemas.microsoft.com/office/drawing/2014/main" id="{6D5BF424-F47E-4C6E-93B3-E2EE30EA0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79" y="1702546"/>
            <a:ext cx="4015841" cy="26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2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>
            <a:spLocks noGrp="1"/>
          </p:cNvSpPr>
          <p:nvPr>
            <p:ph type="body" idx="4294967295"/>
          </p:nvPr>
        </p:nvSpPr>
        <p:spPr>
          <a:xfrm>
            <a:off x="946152" y="4328082"/>
            <a:ext cx="3330687" cy="375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rgbClr val="000000"/>
              </a:buClr>
              <a:buSzTx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Spectral Light" charset="-52"/>
                <a:sym typeface="Arial"/>
              </a:rPr>
              <a:t>Ресурсный центр </a:t>
            </a:r>
          </a:p>
          <a:p>
            <a:pPr marL="0" indent="0" algn="ctr">
              <a:buClr>
                <a:srgbClr val="000000"/>
              </a:buClr>
              <a:buSzTx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Spectral Light" charset="-52"/>
                <a:sym typeface="Arial"/>
              </a:rPr>
              <a:t>«Пермская Академия Айкидо»</a:t>
            </a:r>
          </a:p>
          <a:p>
            <a:pPr marL="0" indent="0" algn="ctr">
              <a:buClr>
                <a:srgbClr val="000000"/>
              </a:buClr>
              <a:buSzTx/>
              <a:buNone/>
              <a:defRPr/>
            </a:pPr>
            <a:endParaRPr lang="ru-RU" sz="100" b="1" dirty="0">
              <a:solidFill>
                <a:srgbClr val="000000"/>
              </a:solidFill>
              <a:latin typeface="Spectral Light" charset="-52"/>
              <a:sym typeface="Arial"/>
            </a:endParaRPr>
          </a:p>
          <a:p>
            <a:pPr marL="0" indent="0" algn="ctr">
              <a:buClr>
                <a:srgbClr val="000000"/>
              </a:buClr>
              <a:buSzTx/>
              <a:buNone/>
              <a:defRPr/>
            </a:pPr>
            <a:r>
              <a:rPr lang="ru-RU" dirty="0">
                <a:solidFill>
                  <a:srgbClr val="000000"/>
                </a:solidFill>
                <a:latin typeface="Spectral Light" charset="-52"/>
                <a:sym typeface="Arial"/>
              </a:rPr>
              <a:t>(объединяющая площадка)</a:t>
            </a:r>
          </a:p>
          <a:p>
            <a:pPr marL="0" indent="0" algn="ctr">
              <a:buClr>
                <a:srgbClr val="000000"/>
              </a:buClr>
              <a:buSzTx/>
              <a:buNone/>
              <a:defRPr/>
            </a:pPr>
            <a:endParaRPr lang="ru-RU" sz="800" dirty="0">
              <a:solidFill>
                <a:srgbClr val="000000"/>
              </a:solidFill>
              <a:latin typeface="Spectral Light" charset="-52"/>
              <a:sym typeface="Arial"/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637927" y="465425"/>
            <a:ext cx="7534067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sz="2400" dirty="0">
                <a:solidFill>
                  <a:srgbClr val="252525"/>
                </a:solidFill>
              </a:rPr>
              <a:t>Династия – </a:t>
            </a:r>
            <a:r>
              <a:rPr lang="ru-RU" sz="2400" dirty="0">
                <a:solidFill>
                  <a:srgbClr val="00B0F0"/>
                </a:solidFill>
              </a:rPr>
              <a:t>лидер</a:t>
            </a:r>
            <a:r>
              <a:rPr lang="ru-RU" sz="2400" dirty="0">
                <a:solidFill>
                  <a:srgbClr val="90CCFA"/>
                </a:solidFill>
              </a:rPr>
              <a:t> </a:t>
            </a:r>
            <a:r>
              <a:rPr lang="ru-RU" sz="2400" dirty="0">
                <a:solidFill>
                  <a:srgbClr val="252525"/>
                </a:solidFill>
              </a:rPr>
              <a:t>по спортивным социальным проектам</a:t>
            </a:r>
            <a:endParaRPr sz="2400" dirty="0">
              <a:solidFill>
                <a:srgbClr val="25252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0648" y="4380932"/>
            <a:ext cx="2565779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025" y="313898"/>
            <a:ext cx="95534" cy="11054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451;p45"/>
          <p:cNvSpPr txBox="1">
            <a:spLocks/>
          </p:cNvSpPr>
          <p:nvPr/>
        </p:nvSpPr>
        <p:spPr>
          <a:xfrm>
            <a:off x="5054011" y="4380932"/>
            <a:ext cx="3607982" cy="37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ea typeface="Spectral Light"/>
                <a:cs typeface="Spectral Light"/>
                <a:sym typeface="Arial"/>
              </a:rPr>
              <a:t>Айкидо без границ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endParaRPr kumimoji="0" lang="ru-RU" sz="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ea typeface="Spectral Light"/>
              <a:cs typeface="Spectral Light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ea typeface="Spectral Light"/>
                <a:cs typeface="Spectral Light"/>
                <a:sym typeface="Arial"/>
              </a:rPr>
              <a:t>(проект для поддержки инвалидов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ea typeface="Spectral Light"/>
                <a:cs typeface="Spectral Light"/>
                <a:sym typeface="Arial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ea typeface="Spectral Light"/>
              <a:cs typeface="Spectral Light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90636" y="470386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pectral Light" charset="-52"/>
              </a:rPr>
              <a:t>6</a:t>
            </a:r>
            <a:endParaRPr lang="ru-RU" dirty="0"/>
          </a:p>
        </p:txBody>
      </p:sp>
      <p:pic>
        <p:nvPicPr>
          <p:cNvPr id="5122" name="Picture 2" descr="https://sun9-80.userapi.com/impg/LMKXr_TezQO6U6AsfMEp5OXZ4NEd7vhO6m6ZLg/AftL-IZ2KOE.jpg?size=2560x1696&amp;quality=95&amp;sign=ca319381be4a1611385afd2689dfa37a&amp;type=album">
            <a:extLst>
              <a:ext uri="{FF2B5EF4-FFF2-40B4-BE49-F238E27FC236}">
                <a16:creationId xmlns:a16="http://schemas.microsoft.com/office/drawing/2014/main" id="{73845618-244D-4BCC-9582-6241F2CD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63" y="1780540"/>
            <a:ext cx="3845688" cy="25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3.userapi.com/impg/6RHs5zYWPXpWiBdDME3SXgv3kN0PZx8lqkYhAA/h2b5S6lz6dU.jpg?size=2560x1696&amp;quality=95&amp;sign=e6f1f7c1492255a15cbb0a89f392cec5&amp;type=album">
            <a:extLst>
              <a:ext uri="{FF2B5EF4-FFF2-40B4-BE49-F238E27FC236}">
                <a16:creationId xmlns:a16="http://schemas.microsoft.com/office/drawing/2014/main" id="{038774BE-89C7-4BB0-93A3-E5732AFC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7" y="1780539"/>
            <a:ext cx="3845690" cy="25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2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627294" y="561118"/>
            <a:ext cx="7534067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sz="2800" dirty="0">
                <a:solidFill>
                  <a:srgbClr val="252525"/>
                </a:solidFill>
              </a:rPr>
              <a:t>Благотворительная</a:t>
            </a:r>
            <a:r>
              <a:rPr lang="ru-RU" sz="2800" dirty="0">
                <a:solidFill>
                  <a:srgbClr val="90CCFA"/>
                </a:solidFill>
              </a:rPr>
              <a:t> </a:t>
            </a:r>
            <a:r>
              <a:rPr lang="ru-RU" sz="2800" dirty="0">
                <a:solidFill>
                  <a:srgbClr val="00B0F0"/>
                </a:solidFill>
              </a:rPr>
              <a:t>деятельность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3811" y="4380932"/>
            <a:ext cx="2565779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025" y="313898"/>
            <a:ext cx="95534" cy="11054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90636" y="470386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pectral Light" charset="-52"/>
              </a:rPr>
              <a:t>7</a:t>
            </a:r>
            <a:endParaRPr lang="ru-RU" dirty="0"/>
          </a:p>
        </p:txBody>
      </p:sp>
      <p:pic>
        <p:nvPicPr>
          <p:cNvPr id="13" name="Picture 5" descr="https://sun9-46.userapi.com/impg/WpKa77ywxpEcoMEtY7aBbLnRAOwjJBC3-ztUeQ/38BPO29pqhc.jpg?size=828x549&amp;quality=95&amp;sign=2fd18cd94b041e7abdcacc59b930d5f1&amp;type=album">
            <a:extLst>
              <a:ext uri="{FF2B5EF4-FFF2-40B4-BE49-F238E27FC236}">
                <a16:creationId xmlns:a16="http://schemas.microsoft.com/office/drawing/2014/main" id="{193A330A-19B0-48BD-AEC9-47B254D0F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1809" r="2989"/>
          <a:stretch/>
        </p:blipFill>
        <p:spPr bwMode="auto">
          <a:xfrm>
            <a:off x="4824910" y="1488148"/>
            <a:ext cx="3552213" cy="26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83CC2E-E1EA-4793-96B0-9AB742D98D70}"/>
              </a:ext>
            </a:extLst>
          </p:cNvPr>
          <p:cNvSpPr/>
          <p:nvPr/>
        </p:nvSpPr>
        <p:spPr>
          <a:xfrm>
            <a:off x="1229905" y="4213050"/>
            <a:ext cx="29805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Spectral Light" charset="-52"/>
              </a:rPr>
              <a:t>Сбор продуктовым комплектов в многодетные и малоимущие семьи, детские дома, интернаты</a:t>
            </a:r>
          </a:p>
        </p:txBody>
      </p:sp>
      <p:pic>
        <p:nvPicPr>
          <p:cNvPr id="14" name="Picture 9" descr="https://sun9-60.userapi.com/impg/7mJHTexT2wmC3O88uj0w7MFz7GwAvfr4RHRF8w/MNruTNR4qfE.jpg?size=1600x1200&amp;quality=95&amp;sign=301de617986b904efd38b80896d132d4&amp;type=album">
            <a:extLst>
              <a:ext uri="{FF2B5EF4-FFF2-40B4-BE49-F238E27FC236}">
                <a16:creationId xmlns:a16="http://schemas.microsoft.com/office/drawing/2014/main" id="{C7BECCDF-0447-47F0-ADA2-45C42F645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9908" r="10196" b="8451"/>
          <a:stretch/>
        </p:blipFill>
        <p:spPr bwMode="auto">
          <a:xfrm>
            <a:off x="842113" y="1488149"/>
            <a:ext cx="3836341" cy="26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451;p45">
            <a:extLst>
              <a:ext uri="{FF2B5EF4-FFF2-40B4-BE49-F238E27FC236}">
                <a16:creationId xmlns:a16="http://schemas.microsoft.com/office/drawing/2014/main" id="{3870A15E-8ADC-4930-B3DB-872A1DFA884E}"/>
              </a:ext>
            </a:extLst>
          </p:cNvPr>
          <p:cNvSpPr txBox="1">
            <a:spLocks/>
          </p:cNvSpPr>
          <p:nvPr/>
        </p:nvSpPr>
        <p:spPr>
          <a:xfrm>
            <a:off x="4824910" y="4310556"/>
            <a:ext cx="3596501" cy="78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 sz="1400" b="0" i="0" u="none" strike="noStrike" cap="none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marL="0" indent="0" algn="ctr">
              <a:buClr>
                <a:srgbClr val="000000"/>
              </a:buClr>
              <a:buSzTx/>
              <a:buFont typeface="Spectral Light"/>
              <a:buNone/>
              <a:defRPr/>
            </a:pPr>
            <a:r>
              <a:rPr lang="ru-RU" dirty="0">
                <a:solidFill>
                  <a:srgbClr val="000000"/>
                </a:solidFill>
                <a:latin typeface="Spectral Light" charset="-52"/>
                <a:sym typeface="Arial"/>
              </a:rPr>
              <a:t>Сбор и отправка гуманитарного груза для детей, беженцев и военнослужащих в зоне СВО</a:t>
            </a:r>
          </a:p>
          <a:p>
            <a:pPr marL="0" indent="0">
              <a:buClr>
                <a:srgbClr val="000000"/>
              </a:buClr>
              <a:buSzTx/>
              <a:buFont typeface="Spectral Light"/>
              <a:buNone/>
              <a:defRPr/>
            </a:pPr>
            <a:endParaRPr lang="ru-RU" sz="800" dirty="0">
              <a:solidFill>
                <a:srgbClr val="000000"/>
              </a:solidFill>
              <a:latin typeface="Spectral Light" charset="-52"/>
              <a:sym typeface="Arial"/>
            </a:endParaRPr>
          </a:p>
          <a:p>
            <a:pPr marL="0" indent="0">
              <a:buClr>
                <a:srgbClr val="000000"/>
              </a:buClr>
              <a:buSzTx/>
              <a:defRPr/>
            </a:pPr>
            <a:endParaRPr lang="ru-RU" sz="1600" dirty="0">
              <a:solidFill>
                <a:srgbClr val="000000"/>
              </a:solidFill>
              <a:latin typeface="Spectral Light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06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675135" y="457933"/>
            <a:ext cx="7534067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sz="3200" dirty="0">
                <a:solidFill>
                  <a:srgbClr val="00B0F0"/>
                </a:solidFill>
              </a:rPr>
              <a:t>Безопасность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9866" y="4349034"/>
            <a:ext cx="2565779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025" y="250103"/>
            <a:ext cx="95534" cy="11054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Google Shape;228;p33"/>
          <p:cNvSpPr txBox="1">
            <a:spLocks/>
          </p:cNvSpPr>
          <p:nvPr/>
        </p:nvSpPr>
        <p:spPr>
          <a:xfrm>
            <a:off x="4317311" y="3349745"/>
            <a:ext cx="1906069" cy="580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90636" y="470386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pectral Light" charset="-52"/>
              </a:rPr>
              <a:t>8</a:t>
            </a:r>
            <a:endParaRPr lang="ru-RU" dirty="0"/>
          </a:p>
        </p:txBody>
      </p:sp>
      <p:sp>
        <p:nvSpPr>
          <p:cNvPr id="17" name="Google Shape;451;p45">
            <a:extLst>
              <a:ext uri="{FF2B5EF4-FFF2-40B4-BE49-F238E27FC236}">
                <a16:creationId xmlns:a16="http://schemas.microsoft.com/office/drawing/2014/main" id="{1082DD3C-F150-4940-9EF3-CED15418C1EB}"/>
              </a:ext>
            </a:extLst>
          </p:cNvPr>
          <p:cNvSpPr txBox="1">
            <a:spLocks/>
          </p:cNvSpPr>
          <p:nvPr/>
        </p:nvSpPr>
        <p:spPr>
          <a:xfrm>
            <a:off x="2478329" y="4282042"/>
            <a:ext cx="4187342" cy="37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ctral Light" charset="-52"/>
                <a:ea typeface="Spectral Light"/>
                <a:cs typeface="Spectral Light"/>
                <a:sym typeface="Arial"/>
              </a:rPr>
              <a:t>Сила Добра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endParaRPr kumimoji="0" lang="ru-RU" sz="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ea typeface="Spectral Light"/>
              <a:cs typeface="Spectral Light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r>
              <a:rPr lang="ru-RU" dirty="0">
                <a:latin typeface="Spectral Light" charset="-52"/>
                <a:ea typeface="Spectral Light"/>
                <a:cs typeface="Spectral Light"/>
              </a:rPr>
              <a:t>(проект по безопасности для молодёжи)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ea typeface="Spectral Light"/>
              <a:cs typeface="Spectral Light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pectral Light"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ctral Light" charset="-52"/>
              <a:ea typeface="Spectral Light"/>
              <a:cs typeface="Spectral Light"/>
              <a:sym typeface="Arial"/>
            </a:endParaRPr>
          </a:p>
        </p:txBody>
      </p:sp>
      <p:pic>
        <p:nvPicPr>
          <p:cNvPr id="19" name="Picture 4" descr="https://sun9-33.userapi.com/impg/OjXtv-59dTdUwfE6K5-OkywRZ6R-Ix6EnqFNGg/0yluSwRDyxk.jpg?size=2560x1696&amp;quality=95&amp;sign=a6e1eb834321ed6a3d4a4af1b255859d&amp;type=album">
            <a:extLst>
              <a:ext uri="{FF2B5EF4-FFF2-40B4-BE49-F238E27FC236}">
                <a16:creationId xmlns:a16="http://schemas.microsoft.com/office/drawing/2014/main" id="{EC6967E5-7960-4880-B67A-4EEA645F5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47" y="1552142"/>
            <a:ext cx="4015841" cy="26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5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1483506" y="2663570"/>
            <a:ext cx="6809100" cy="404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252525"/>
                </a:solidFill>
              </a:rPr>
              <a:t>C</a:t>
            </a:r>
            <a:r>
              <a:rPr lang="ru-RU" sz="2400" dirty="0" err="1">
                <a:solidFill>
                  <a:srgbClr val="252525"/>
                </a:solidFill>
              </a:rPr>
              <a:t>пасибо</a:t>
            </a:r>
            <a:r>
              <a:rPr lang="ru-RU" sz="2400" dirty="0">
                <a:solidFill>
                  <a:srgbClr val="252525"/>
                </a:solidFill>
              </a:rPr>
              <a:t> за внимание!</a:t>
            </a:r>
            <a:br>
              <a:rPr lang="ru-RU" sz="4800" dirty="0">
                <a:solidFill>
                  <a:srgbClr val="252525"/>
                </a:solidFill>
              </a:rPr>
            </a:br>
            <a:endParaRPr sz="2800" dirty="0">
              <a:solidFill>
                <a:srgbClr val="0043C1"/>
              </a:solidFill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1483506" y="1880523"/>
            <a:ext cx="7311838" cy="6902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3C1"/>
                </a:solidFill>
                <a:latin typeface="Spectral"/>
                <a:sym typeface="Spectral"/>
              </a:rPr>
              <a:t>Вместе мы сделаем мир лучше!</a:t>
            </a:r>
            <a:endParaRPr sz="3600" dirty="0"/>
          </a:p>
        </p:txBody>
      </p:sp>
      <p:pic>
        <p:nvPicPr>
          <p:cNvPr id="63490" name="Picture 2" descr="https://sun9-21.userapi.com/impg/BW6WxGNR_FNDwRdl30SE1KmS5OMQeW7stGSz2w/DAbsjo8zt7g.jpg?size=1200x1200&amp;quality=95&amp;sign=00f6a42e6b3a2612b0eea43df2545a01&amp;type=album"/>
          <p:cNvPicPr>
            <a:picLocks noChangeAspect="1" noChangeArrowheads="1"/>
          </p:cNvPicPr>
          <p:nvPr/>
        </p:nvPicPr>
        <p:blipFill>
          <a:blip r:embed="rId3"/>
          <a:srcRect l="5512" t="5407" r="3984" b="5228"/>
          <a:stretch>
            <a:fillRect/>
          </a:stretch>
        </p:blipFill>
        <p:spPr bwMode="auto">
          <a:xfrm>
            <a:off x="4751299" y="2975934"/>
            <a:ext cx="1862205" cy="1838781"/>
          </a:xfrm>
          <a:prstGeom prst="rect">
            <a:avLst/>
          </a:prstGeom>
          <a:noFill/>
        </p:spPr>
      </p:pic>
      <p:pic>
        <p:nvPicPr>
          <p:cNvPr id="7" name="Picture 8" descr="https://sun9-33.userapi.com/impg/qkFyNUtqY45-LFupJzgblxiMsLXRC9lsK78awg/j0hxxYNqv4M.jpg?size=1280x891&amp;quality=95&amp;sign=1763b3e490bd9c497c34825918948b0b&amp;type=album">
            <a:extLst>
              <a:ext uri="{FF2B5EF4-FFF2-40B4-BE49-F238E27FC236}">
                <a16:creationId xmlns:a16="http://schemas.microsoft.com/office/drawing/2014/main" id="{18BB82BB-E441-4973-A007-CF131761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567" t="24750" r="25893" b="6020"/>
          <a:stretch>
            <a:fillRect/>
          </a:stretch>
        </p:blipFill>
        <p:spPr bwMode="auto">
          <a:xfrm>
            <a:off x="542185" y="218235"/>
            <a:ext cx="1155047" cy="1146738"/>
          </a:xfrm>
          <a:prstGeom prst="rect">
            <a:avLst/>
          </a:prstGeom>
          <a:noFill/>
        </p:spPr>
      </p:pic>
      <p:pic>
        <p:nvPicPr>
          <p:cNvPr id="2050" name="Picture 2" descr="https://sun9-8.userapi.com/impg/-SQzbET0_QLJteTFzpOR3KXvqgekZPvyhuEF8A/Dl5nEsrd3Nc.jpg?size=699x699&amp;quality=95&amp;sign=5a62769b95fb3ace301fed4d6c5c6aa7&amp;type=album">
            <a:extLst>
              <a:ext uri="{FF2B5EF4-FFF2-40B4-BE49-F238E27FC236}">
                <a16:creationId xmlns:a16="http://schemas.microsoft.com/office/drawing/2014/main" id="{B2827ECC-7CEF-445E-9C6F-7994FC30C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3326" r="2934" b="3821"/>
          <a:stretch/>
        </p:blipFill>
        <p:spPr bwMode="auto">
          <a:xfrm>
            <a:off x="6802083" y="2975934"/>
            <a:ext cx="1846379" cy="18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57977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Bl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171</Words>
  <Application>Microsoft Office PowerPoint</Application>
  <PresentationFormat>Экран (16:9)</PresentationFormat>
  <Paragraphs>63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Spectral</vt:lpstr>
      <vt:lpstr>Montserrat ExtraBold</vt:lpstr>
      <vt:lpstr>Arial</vt:lpstr>
      <vt:lpstr>Arvo</vt:lpstr>
      <vt:lpstr>Spectral Light</vt:lpstr>
      <vt:lpstr>Josefin Slab</vt:lpstr>
      <vt:lpstr>Elegant Blue</vt:lpstr>
      <vt:lpstr>Клуб Айкидо  «Династия»</vt:lpstr>
      <vt:lpstr>Работая  над собой</vt:lpstr>
      <vt:lpstr>Направления деятельности </vt:lpstr>
      <vt:lpstr>Спортивная деятельность</vt:lpstr>
      <vt:lpstr>Династия – лидер по спортивным социальным проектам</vt:lpstr>
      <vt:lpstr>Династия – лидер по спортивным социальным проектам</vt:lpstr>
      <vt:lpstr>Благотворительная деятельность</vt:lpstr>
      <vt:lpstr>Безопасность</vt:lpstr>
      <vt:lpstr>Cпасибо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вперёд</dc:title>
  <dc:creator>Юлия Горбунова</dc:creator>
  <cp:lastModifiedBy>Club Dynasty</cp:lastModifiedBy>
  <cp:revision>48</cp:revision>
  <dcterms:modified xsi:type="dcterms:W3CDTF">2024-06-19T07:03:35Z</dcterms:modified>
</cp:coreProperties>
</file>