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98" r:id="rId3"/>
    <p:sldId id="315" r:id="rId4"/>
    <p:sldId id="321" r:id="rId5"/>
    <p:sldId id="328" r:id="rId6"/>
    <p:sldId id="331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3300"/>
    <a:srgbClr val="0033CC"/>
    <a:srgbClr val="33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53344" autoAdjust="0"/>
  </p:normalViewPr>
  <p:slideViewPr>
    <p:cSldViewPr showGuides="1">
      <p:cViewPr varScale="1">
        <p:scale>
          <a:sx n="86" d="100"/>
          <a:sy n="86" d="100"/>
        </p:scale>
        <p:origin x="93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4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presProps" Target="presProps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1" Type="http://schemas.openxmlformats.org/officeDocument/2006/relationships/tableStyles" Target="tableStyles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776431-4179-4FFD-BFA5-C796EF5C8354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7F4B3-4829-41D9-A1B9-6F5E626102BA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</p:spTree>
  </p:cSld>
  <p:clrMapOvr>
    <a:masterClrMapping/>
  </p:clrMapOvr>
  <p:transition spd="slow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  <a:p>
            <a:pPr lvl="1" eaLnBrk="1" latinLnBrk="0" hangingPunct="1"/>
            <a:r>
              <a:rPr kumimoji="0" lang="ru-RU" smtClean="0"/>
              <a:t>Второй уровень</a:t>
            </a:r>
            <a:endParaRPr kumimoji="0" lang="ru-RU" smtClean="0"/>
          </a:p>
          <a:p>
            <a:pPr lvl="2" eaLnBrk="1" latinLnBrk="0" hangingPunct="1"/>
            <a:r>
              <a:rPr kumimoji="0" lang="ru-RU" smtClean="0"/>
              <a:t>Третий уровень</a:t>
            </a:r>
            <a:endParaRPr kumimoji="0" lang="ru-RU" smtClean="0"/>
          </a:p>
          <a:p>
            <a:pPr lvl="3" eaLnBrk="1" latinLnBrk="0" hangingPunct="1"/>
            <a:r>
              <a:rPr kumimoji="0" lang="ru-RU" smtClean="0"/>
              <a:t>Четвертый уровень</a:t>
            </a:r>
            <a:endParaRPr kumimoji="0" lang="ru-RU" smtClean="0"/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zoom/>
  </p:transition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 panose="05000000000000000000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 panose="05020102010507070707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 panose="05000000000000000000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 panose="05000000000000000000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 panose="05020102010507070707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 panose="05000000000000000000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openxmlformats.org/officeDocument/2006/relationships/hyperlink" Target="https://dobro.ru/dashboard/organizer/10940793/requests" TargetMode="External"/><Relationship Id="rId2" Type="http://schemas.openxmlformats.org/officeDocument/2006/relationships/hyperlink" Target="https://vk.com/public203820965" TargetMode="External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2.pn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29.png"/><Relationship Id="rId10" Type="http://schemas.openxmlformats.org/officeDocument/2006/relationships/image" Target="../media/image28.png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image" Target="../media/image33.png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hyperlink" Target="https://vk.com/public203820965?z=video113679554_456239111/d8aa4e57fde0a4dfa1/pl_wall_-203820965" TargetMode="External"/><Relationship Id="rId3" Type="http://schemas.openxmlformats.org/officeDocument/2006/relationships/hyperlink" Target="https://vk.com/public203820965?z=video-203820965_456239022/270bd9ef68a8c77368/pl_wall_-203820965" TargetMode="External"/><Relationship Id="rId2" Type="http://schemas.openxmlformats.org/officeDocument/2006/relationships/hyperlink" Target="https://vk.com/away.php?to=https://cspsamara.ru/ya_pomnyu_2021&amp;post=-203820965_67&amp;cc_key" TargetMode="Externa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Documents and Settings\user\Рабочий стол\BACKGROUND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2460" y="-24285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4448" y="-97466"/>
            <a:ext cx="7467600" cy="15733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Волонтёрский отряд</a:t>
            </a:r>
            <a:br>
              <a:rPr lang="ru-RU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«Волонтеры России</a:t>
            </a:r>
            <a:r>
              <a:rPr lang="ru-RU" sz="3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                </a:t>
            </a:r>
            <a:r>
              <a:rPr lang="ru-RU" sz="13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ГБОУ СОШ с. Ольгино </a:t>
            </a:r>
            <a:r>
              <a:rPr lang="ru-RU" sz="13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м.р</a:t>
            </a:r>
            <a:r>
              <a:rPr lang="ru-RU" sz="13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ru-RU" sz="13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Безенчукский</a:t>
            </a:r>
            <a:r>
              <a:rPr lang="ru-RU" sz="13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Самарской области</a:t>
            </a:r>
            <a:br>
              <a:rPr lang="ru-RU" sz="13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</a:t>
            </a:r>
            <a:r>
              <a:rPr lang="ru-RU" sz="13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оздан 02.09.2021г. Состав: 32 волонтера.  Все волонтеры зарегистрированы на сайте </a:t>
            </a:r>
            <a:r>
              <a:rPr lang="ru-RU" sz="13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Добро.ру</a:t>
            </a:r>
            <a:r>
              <a:rPr lang="ru-RU" sz="13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и имеют волонтерские книжки. Куратор отряда Семенова Г.А.</a:t>
            </a:r>
            <a:endParaRPr lang="ru-RU" sz="13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1700807"/>
            <a:ext cx="9036496" cy="477314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 smtClean="0"/>
              <a:t>                   Девиз волонтерского отряда: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>
                <a:solidFill>
                  <a:srgbClr val="C00000"/>
                </a:solidFill>
              </a:rPr>
              <a:t>« Мы волонтеры великой страны- наши дела всей России нужны!»</a:t>
            </a:r>
            <a:endParaRPr lang="ru-RU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ru-RU" dirty="0"/>
              <a:t>Э</a:t>
            </a:r>
            <a:r>
              <a:rPr lang="ru-RU" dirty="0" smtClean="0"/>
              <a:t>мблема отряда:</a:t>
            </a:r>
            <a:endParaRPr lang="ru-RU" dirty="0" smtClean="0"/>
          </a:p>
          <a:p>
            <a:pPr marL="0" indent="0" algn="r">
              <a:buNone/>
            </a:pP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Ладони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как знак твердой поддержки 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трудной ситуации, </a:t>
            </a:r>
            <a:endPara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434340" indent="0" algn="r">
              <a:lnSpc>
                <a:spcPct val="107000"/>
              </a:lnSpc>
              <a:spcAft>
                <a:spcPts val="0"/>
              </a:spcAft>
              <a:buNone/>
              <a:tabLst>
                <a:tab pos="984250" algn="l"/>
                <a:tab pos="5357495" algn="l"/>
              </a:tabLst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 силуэта человека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три    поколения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кто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может</a:t>
            </a:r>
            <a:endPara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434340" indent="0" algn="r">
              <a:lnSpc>
                <a:spcPct val="107000"/>
              </a:lnSpc>
              <a:spcAft>
                <a:spcPts val="0"/>
              </a:spcAft>
              <a:buNone/>
              <a:tabLst>
                <a:tab pos="984250" algn="l"/>
                <a:tab pos="5357495" algn="l"/>
              </a:tabLst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быть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волонтером  и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кому может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помочь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волонтер;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434340" indent="0" algn="r">
              <a:lnSpc>
                <a:spcPct val="107000"/>
              </a:lnSpc>
              <a:spcAft>
                <a:spcPts val="0"/>
              </a:spcAft>
              <a:buNone/>
              <a:tabLst>
                <a:tab pos="984250" algn="l"/>
                <a:tab pos="5357495" algn="l"/>
              </a:tabLs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поднятые руки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рождение творческих сил, зрелости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434340" indent="0" algn="r">
              <a:lnSpc>
                <a:spcPct val="107000"/>
              </a:lnSpc>
              <a:spcAft>
                <a:spcPts val="0"/>
              </a:spcAft>
              <a:buNone/>
              <a:tabLst>
                <a:tab pos="984250" algn="l"/>
                <a:tab pos="5357495" algn="l"/>
              </a:tabLst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умения преодолевать </a:t>
            </a:r>
            <a:endPara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434340" indent="0" algn="r">
              <a:lnSpc>
                <a:spcPct val="107000"/>
              </a:lnSpc>
              <a:spcAft>
                <a:spcPts val="0"/>
              </a:spcAft>
              <a:buNone/>
              <a:tabLst>
                <a:tab pos="984250" algn="l"/>
                <a:tab pos="5357495" algn="l"/>
              </a:tabLst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трудности, проблемы, возможность помочь любому и</a:t>
            </a:r>
            <a:endPara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434340" indent="0" algn="r">
              <a:lnSpc>
                <a:spcPct val="107000"/>
              </a:lnSpc>
              <a:spcAft>
                <a:spcPts val="0"/>
              </a:spcAft>
              <a:buNone/>
              <a:tabLst>
                <a:tab pos="984250" algn="l"/>
                <a:tab pos="5357495" algn="l"/>
              </a:tabLst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каждому нуждающемуся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помощи;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434340" indent="0" algn="r">
              <a:lnSpc>
                <a:spcPct val="107000"/>
              </a:lnSpc>
              <a:spcAft>
                <a:spcPts val="0"/>
              </a:spcAft>
              <a:buNone/>
              <a:tabLst>
                <a:tab pos="984250" algn="l"/>
                <a:tab pos="5357495" algn="l"/>
              </a:tabLs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три цветные полосы верху</a:t>
            </a:r>
            <a:r>
              <a:rPr lang="ru-RU" sz="16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белый, синий, красный</a:t>
            </a:r>
            <a:r>
              <a:rPr lang="ru-RU" sz="16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–символ</a:t>
            </a:r>
            <a:endPara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434340" indent="0" algn="r">
              <a:lnSpc>
                <a:spcPct val="107000"/>
              </a:lnSpc>
              <a:spcAft>
                <a:spcPts val="0"/>
              </a:spcAft>
              <a:buNone/>
              <a:tabLst>
                <a:tab pos="984250" algn="l"/>
                <a:tab pos="5357495" algn="l"/>
              </a:tabLs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озможности поделиться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теплом своего сердца с другими и отождествляющий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название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отряда «Волонтеры России», </a:t>
            </a:r>
            <a:r>
              <a:rPr lang="ru-RU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6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Clr>
                <a:srgbClr val="FE8637"/>
              </a:buClr>
              <a:buNone/>
            </a:pP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зеленый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фон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эмблемы – символ зеленой планеты – как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стремление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возрождению экологически чистой планеты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dirty="0">
              <a:solidFill>
                <a:prstClr val="black"/>
              </a:solidFill>
              <a:latin typeface="Comic Sans MS" panose="030F0702030302020204" pitchFamily="66" charset="0"/>
              <a:hlinkClick r:id="rId2"/>
            </a:endParaRPr>
          </a:p>
          <a:p>
            <a:pPr marL="0" lvl="0" indent="0" algn="ctr">
              <a:buClr>
                <a:srgbClr val="FE8637"/>
              </a:buClr>
              <a:buNone/>
            </a:pPr>
            <a:endParaRPr lang="ru-RU" sz="2200" dirty="0">
              <a:solidFill>
                <a:srgbClr val="002060"/>
              </a:solidFill>
              <a:latin typeface="Comic Sans MS" panose="030F0702030302020204" pitchFamily="66" charset="0"/>
              <a:hlinkClick r:id="rId2"/>
            </a:endParaRPr>
          </a:p>
          <a:p>
            <a:pPr marL="0" lvl="0" indent="0" algn="ctr">
              <a:buClr>
                <a:srgbClr val="FE8637"/>
              </a:buClr>
              <a:buNone/>
            </a:pPr>
            <a:r>
              <a:rPr lang="ru-RU" sz="1900" dirty="0" smtClean="0">
                <a:solidFill>
                  <a:srgbClr val="002060"/>
                </a:solidFill>
                <a:latin typeface="Comic Sans MS" panose="030F0702030302020204" pitchFamily="66" charset="0"/>
                <a:hlinkClick r:id="rId2"/>
              </a:rPr>
              <a:t>Контактная информация: </a:t>
            </a:r>
            <a:endParaRPr lang="ru-RU" sz="1900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0" lvl="0" indent="0" algn="ctr">
              <a:buClr>
                <a:srgbClr val="FE8637"/>
              </a:buClr>
              <a:buNone/>
            </a:pPr>
            <a:r>
              <a:rPr lang="en-US" sz="1900" dirty="0" smtClean="0">
                <a:solidFill>
                  <a:srgbClr val="002060"/>
                </a:solidFill>
                <a:latin typeface="Comic Sans MS" panose="030F0702030302020204" pitchFamily="66" charset="0"/>
                <a:hlinkClick r:id="rId2"/>
              </a:rPr>
              <a:t>https</a:t>
            </a:r>
            <a:r>
              <a:rPr lang="en-US" sz="1900" dirty="0">
                <a:solidFill>
                  <a:srgbClr val="002060"/>
                </a:solidFill>
                <a:latin typeface="Comic Sans MS" panose="030F0702030302020204" pitchFamily="66" charset="0"/>
                <a:hlinkClick r:id="rId2"/>
              </a:rPr>
              <a:t>://vk.com/public203820965</a:t>
            </a:r>
            <a:endParaRPr lang="ru-RU" sz="19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lvl="0" algn="ctr">
              <a:buClr>
                <a:srgbClr val="FE8637"/>
              </a:buClr>
            </a:pPr>
            <a:endParaRPr lang="ru-RU" sz="19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lvl="0" algn="ctr">
              <a:buClr>
                <a:srgbClr val="FE8637"/>
              </a:buClr>
            </a:pPr>
            <a:r>
              <a:rPr lang="en-US" sz="1900" dirty="0">
                <a:solidFill>
                  <a:srgbClr val="002060"/>
                </a:solidFill>
                <a:latin typeface="Comic Sans MS" panose="030F0702030302020204" pitchFamily="66" charset="0"/>
                <a:hlinkClick r:id="rId3"/>
              </a:rPr>
              <a:t>https://dobro.ru/dashboard/organizer/10940793/requests</a:t>
            </a:r>
            <a:endParaRPr lang="ru-RU" sz="19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lvl="0" algn="ctr">
              <a:buClr>
                <a:srgbClr val="FE8637"/>
              </a:buClr>
            </a:pPr>
            <a:endParaRPr lang="ru-RU" sz="19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0" lvl="0" indent="0" algn="ctr">
              <a:buClr>
                <a:srgbClr val="FE8637"/>
              </a:buClr>
              <a:buNone/>
            </a:pPr>
            <a:r>
              <a:rPr lang="ru-RU" sz="1900" dirty="0">
                <a:solidFill>
                  <a:srgbClr val="002060"/>
                </a:solidFill>
                <a:latin typeface="Comic Sans MS" panose="030F0702030302020204" pitchFamily="66" charset="0"/>
              </a:rPr>
              <a:t>ID организации «</a:t>
            </a:r>
            <a:r>
              <a:rPr lang="ru-RU" sz="19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Волонтреры</a:t>
            </a:r>
            <a:r>
              <a:rPr lang="ru-RU" sz="1900" dirty="0">
                <a:solidFill>
                  <a:srgbClr val="002060"/>
                </a:solidFill>
                <a:latin typeface="Comic Sans MS" panose="030F0702030302020204" pitchFamily="66" charset="0"/>
              </a:rPr>
              <a:t> России»</a:t>
            </a:r>
            <a:endParaRPr lang="ru-RU" sz="19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0" lvl="0" indent="0" algn="ctr">
              <a:buClr>
                <a:srgbClr val="FE8637"/>
              </a:buClr>
              <a:buNone/>
            </a:pPr>
            <a:r>
              <a:rPr lang="ru-RU" sz="1900" dirty="0">
                <a:solidFill>
                  <a:srgbClr val="002060"/>
                </a:solidFill>
                <a:latin typeface="Comic Sans MS" panose="030F0702030302020204" pitchFamily="66" charset="0"/>
              </a:rPr>
              <a:t> на сайте </a:t>
            </a:r>
            <a:r>
              <a:rPr lang="ru-RU" sz="19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Добро.ру</a:t>
            </a:r>
            <a:r>
              <a:rPr lang="ru-RU" sz="1900" dirty="0">
                <a:solidFill>
                  <a:srgbClr val="002060"/>
                </a:solidFill>
                <a:latin typeface="Comic Sans MS" panose="030F0702030302020204" pitchFamily="66" charset="0"/>
              </a:rPr>
              <a:t>  10008253</a:t>
            </a:r>
            <a:endParaRPr lang="ru-RU" sz="19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0" lvl="0" indent="0" algn="ctr">
              <a:buClr>
                <a:srgbClr val="FE8637"/>
              </a:buClr>
              <a:buNone/>
            </a:pPr>
            <a:endParaRPr lang="ru-RU" sz="19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0" marR="434340" indent="0" algn="r">
              <a:lnSpc>
                <a:spcPct val="107000"/>
              </a:lnSpc>
              <a:spcAft>
                <a:spcPts val="0"/>
              </a:spcAft>
              <a:buNone/>
              <a:tabLst>
                <a:tab pos="984250" algn="l"/>
                <a:tab pos="5357495" algn="l"/>
              </a:tabLst>
            </a:pPr>
            <a:r>
              <a:rPr lang="ru-RU" sz="1600" spc="-1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492896"/>
            <a:ext cx="2808312" cy="2592288"/>
          </a:xfrm>
          <a:prstGeom prst="ellipse">
            <a:avLst/>
          </a:prstGeom>
        </p:spPr>
      </p:pic>
    </p:spTree>
  </p:cSld>
  <p:clrMapOvr>
    <a:masterClrMapping/>
  </p:clrMapOvr>
  <p:transition spd="slow" advClick="0" advTm="4000"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user\Рабочий стол\BACKGROUND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270029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Мероприятия, в которых принимал участие  волонтерский отряд</a:t>
            </a: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1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«Волонтеры России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28596" y="1142984"/>
            <a:ext cx="8001056" cy="5214974"/>
          </a:xfrm>
        </p:spPr>
        <p:txBody>
          <a:bodyPr>
            <a:normAutofit/>
          </a:bodyPr>
          <a:lstStyle/>
          <a:p>
            <a:pPr lvl="0">
              <a:buClr>
                <a:srgbClr val="FE8637"/>
              </a:buClr>
              <a:buNone/>
            </a:pPr>
            <a:r>
              <a:rPr lang="ru-RU" sz="1200" dirty="0">
                <a:solidFill>
                  <a:srgbClr val="000000"/>
                </a:solidFill>
                <a:latin typeface="-apple-system"/>
              </a:rPr>
              <a:t>Волонтерский отряд </a:t>
            </a:r>
            <a:r>
              <a:rPr lang="ru-RU" sz="1200" dirty="0" smtClean="0">
                <a:solidFill>
                  <a:srgbClr val="000000"/>
                </a:solidFill>
                <a:latin typeface="-apple-system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-apple-system"/>
              </a:rPr>
              <a:t>"Волонтеры России" ГБОУ СОШ с. </a:t>
            </a:r>
            <a:r>
              <a:rPr lang="ru-RU" sz="1200" dirty="0" smtClean="0">
                <a:solidFill>
                  <a:srgbClr val="000000"/>
                </a:solidFill>
                <a:latin typeface="-apple-system"/>
              </a:rPr>
              <a:t>Ольгино принимают </a:t>
            </a:r>
            <a:r>
              <a:rPr lang="ru-RU" sz="1200" dirty="0">
                <a:solidFill>
                  <a:srgbClr val="000000"/>
                </a:solidFill>
                <a:latin typeface="-apple-system"/>
              </a:rPr>
              <a:t>у</a:t>
            </a:r>
            <a:r>
              <a:rPr lang="ru-RU" sz="1200" dirty="0" smtClean="0">
                <a:solidFill>
                  <a:srgbClr val="000000"/>
                </a:solidFill>
                <a:latin typeface="-apple-system"/>
              </a:rPr>
              <a:t>частие в акции «Мы вместе». Применяют знания в </a:t>
            </a:r>
            <a:r>
              <a:rPr lang="ru-RU" sz="1200" dirty="0">
                <a:solidFill>
                  <a:srgbClr val="000000"/>
                </a:solidFill>
                <a:latin typeface="-apple-system"/>
              </a:rPr>
              <a:t>умении измерять тонометром давление людям старше 65 </a:t>
            </a:r>
            <a:r>
              <a:rPr lang="ru-RU" sz="1200" dirty="0" smtClean="0">
                <a:solidFill>
                  <a:srgbClr val="000000"/>
                </a:solidFill>
                <a:latin typeface="-apple-system"/>
              </a:rPr>
              <a:t>лет, юноши помогают по хозяйству во время пандемии 2020 года.</a:t>
            </a:r>
            <a:endParaRPr lang="ru-RU" sz="1200" dirty="0" smtClean="0">
              <a:solidFill>
                <a:srgbClr val="000000"/>
              </a:solidFill>
              <a:latin typeface="-apple-system"/>
            </a:endParaRPr>
          </a:p>
          <a:p>
            <a:pPr lvl="0">
              <a:buClr>
                <a:srgbClr val="FE8637"/>
              </a:buClr>
              <a:buNone/>
            </a:pPr>
            <a:r>
              <a:rPr lang="ru-RU" sz="1200" dirty="0" smtClean="0">
                <a:solidFill>
                  <a:srgbClr val="000000"/>
                </a:solidFill>
                <a:latin typeface="-apple-system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-apple-system"/>
              </a:rPr>
              <a:t>Волонтерский отряд "Волонтеры России" ГБОУ СОШ с. Ольгино приняли участие в акции "Дорога к обелиску</a:t>
            </a:r>
            <a:r>
              <a:rPr lang="ru-RU" sz="1200" dirty="0" smtClean="0">
                <a:solidFill>
                  <a:srgbClr val="000000"/>
                </a:solidFill>
                <a:latin typeface="-apple-system"/>
              </a:rPr>
              <a:t>".</a:t>
            </a:r>
            <a:r>
              <a:rPr lang="ru-RU" sz="2000" dirty="0">
                <a:solidFill>
                  <a:srgbClr val="000000"/>
                </a:solidFill>
                <a:latin typeface="-apple-system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-apple-system"/>
              </a:rPr>
              <a:t>Младшая группа "Волонтеры России" ГБОУ СОШ с. Ольгино приняли участие в акции "Покормите птиц зимой". Ребята своими руками изготовили кормушки, принесли корм, и с заботой и любовью развесили кормушки на территории школы</a:t>
            </a:r>
            <a:endParaRPr lang="ru-RU" sz="1200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200" dirty="0">
                <a:solidFill>
                  <a:srgbClr val="000000"/>
                </a:solidFill>
                <a:latin typeface="-apple-system"/>
              </a:rPr>
              <a:t>Волонтерский отряд "Волонтеры России" ГБОУ СОШ с. Ольгино в День Российского Студенчества очистили от снега детскую игровую площадку в центре села. Вот уже более 40 лет патриотическая акция «Снежный десант» продолжает свое существование, став одной из популярных среди студентов и школьников России.</a:t>
            </a:r>
            <a:endParaRPr lang="ru-RU" sz="1800" dirty="0" smtClean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195" y="3629170"/>
            <a:ext cx="1904334" cy="14041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168" y="3590496"/>
            <a:ext cx="2088239" cy="14202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0352" y="5085184"/>
            <a:ext cx="1198146" cy="15887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4474" y="5070684"/>
            <a:ext cx="1203564" cy="15887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1203" y="5101319"/>
            <a:ext cx="1045784" cy="15912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7033" y="5070684"/>
            <a:ext cx="1575560" cy="165255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921" y="5122364"/>
            <a:ext cx="1376768" cy="16206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992" y="3650215"/>
            <a:ext cx="1804572" cy="14041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8304" y="3590496"/>
            <a:ext cx="1265029" cy="1410155"/>
          </a:xfrm>
          <a:prstGeom prst="rect">
            <a:avLst/>
          </a:prstGeom>
        </p:spPr>
      </p:pic>
    </p:spTree>
  </p:cSld>
  <p:clrMapOvr>
    <a:masterClrMapping/>
  </p:clrMapOvr>
  <p:transition spd="slow" advClick="0" advTm="9000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user\Рабочий стол\BACKGROUND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Мероприятия, в которых принимал участие  волонтерский отряд</a:t>
            </a: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1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«Волонтеры России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07504" y="908720"/>
            <a:ext cx="8928992" cy="5449238"/>
          </a:xfrm>
        </p:spPr>
        <p:txBody>
          <a:bodyPr>
            <a:normAutofit/>
          </a:bodyPr>
          <a:lstStyle/>
          <a:p>
            <a:pPr lvl="0">
              <a:buClr>
                <a:srgbClr val="FE8637"/>
              </a:buClr>
              <a:buNone/>
            </a:pPr>
            <a:r>
              <a:rPr lang="ru-RU" sz="1200" dirty="0">
                <a:solidFill>
                  <a:srgbClr val="000000"/>
                </a:solidFill>
                <a:latin typeface="-apple-system"/>
              </a:rPr>
              <a:t>12 </a:t>
            </a:r>
            <a:r>
              <a:rPr lang="ru-RU" sz="1200" dirty="0" smtClean="0">
                <a:solidFill>
                  <a:srgbClr val="000000"/>
                </a:solidFill>
                <a:latin typeface="-apple-system"/>
              </a:rPr>
              <a:t>апреля 2021 года  </a:t>
            </a:r>
            <a:r>
              <a:rPr lang="ru-RU" sz="1200" dirty="0">
                <a:solidFill>
                  <a:srgbClr val="000000"/>
                </a:solidFill>
                <a:latin typeface="-apple-system"/>
              </a:rPr>
              <a:t>волонтеры волонтерского отряда "Волонтеры России" ГБОУ СОШ с. Ольгино Тараканов Кирилл и Ширяева Дарья (11 класс) , а также Ибрагимова </a:t>
            </a:r>
            <a:r>
              <a:rPr lang="ru-RU" sz="1200" dirty="0" err="1">
                <a:solidFill>
                  <a:srgbClr val="000000"/>
                </a:solidFill>
                <a:latin typeface="-apple-system"/>
              </a:rPr>
              <a:t>Наина</a:t>
            </a:r>
            <a:r>
              <a:rPr lang="ru-RU" sz="1200" dirty="0">
                <a:solidFill>
                  <a:srgbClr val="000000"/>
                </a:solidFill>
                <a:latin typeface="-apple-system"/>
              </a:rPr>
              <a:t> (9 класс) приняли активное участие в организации и проведении Всероссийской космической лабораторной работы среди учащихся 7-11 классов в нашей школе и поздравили всех космонавтов с Днем космонавтики</a:t>
            </a:r>
            <a:r>
              <a:rPr lang="ru-RU" sz="1200" dirty="0" smtClean="0">
                <a:solidFill>
                  <a:srgbClr val="000000"/>
                </a:solidFill>
                <a:latin typeface="-apple-system"/>
              </a:rPr>
              <a:t>!</a:t>
            </a:r>
            <a:r>
              <a:rPr lang="ru-RU" sz="1200" dirty="0">
                <a:solidFill>
                  <a:srgbClr val="000000"/>
                </a:solidFill>
                <a:latin typeface="-apple-system"/>
              </a:rPr>
              <a:t> </a:t>
            </a:r>
            <a:endParaRPr lang="ru-RU" sz="1200" dirty="0" smtClean="0">
              <a:solidFill>
                <a:srgbClr val="000000"/>
              </a:solidFill>
              <a:latin typeface="-apple-system"/>
            </a:endParaRPr>
          </a:p>
          <a:p>
            <a:pPr lvl="0">
              <a:buClr>
                <a:srgbClr val="FE8637"/>
              </a:buClr>
              <a:buNone/>
            </a:pPr>
            <a:r>
              <a:rPr lang="ru-RU" sz="1200" dirty="0" smtClean="0">
                <a:solidFill>
                  <a:srgbClr val="000000"/>
                </a:solidFill>
                <a:latin typeface="-apple-system"/>
              </a:rPr>
              <a:t>11 </a:t>
            </a:r>
            <a:r>
              <a:rPr lang="ru-RU" sz="1200" dirty="0">
                <a:solidFill>
                  <a:srgbClr val="000000"/>
                </a:solidFill>
                <a:latin typeface="-apple-system"/>
              </a:rPr>
              <a:t>апреля 2021 года волонтер волонтерского отряда "Волонтеры России" ГБОУ СОШ с. Ольгино Тараканов Кирилл (на фото в костюме самовара) принял участие в интерактивной программе «Вместе здорово» в рамках проекта «Выходи гулять» по инициативе главы </a:t>
            </a:r>
            <a:r>
              <a:rPr lang="ru-RU" sz="1200" dirty="0" err="1">
                <a:solidFill>
                  <a:srgbClr val="000000"/>
                </a:solidFill>
                <a:latin typeface="-apple-system"/>
              </a:rPr>
              <a:t>м.р</a:t>
            </a:r>
            <a:r>
              <a:rPr lang="ru-RU" sz="1200" dirty="0">
                <a:solidFill>
                  <a:srgbClr val="000000"/>
                </a:solidFill>
                <a:latin typeface="-apple-system"/>
              </a:rPr>
              <a:t>. </a:t>
            </a:r>
            <a:r>
              <a:rPr lang="ru-RU" sz="1200" dirty="0" err="1">
                <a:solidFill>
                  <a:srgbClr val="000000"/>
                </a:solidFill>
                <a:latin typeface="-apple-system"/>
              </a:rPr>
              <a:t>Безенчукский</a:t>
            </a:r>
            <a:r>
              <a:rPr lang="ru-RU" sz="1200" dirty="0">
                <a:solidFill>
                  <a:srgbClr val="000000"/>
                </a:solidFill>
                <a:latin typeface="-apple-system"/>
              </a:rPr>
              <a:t> Аникина В.В. в </a:t>
            </a:r>
            <a:r>
              <a:rPr lang="ru-RU" sz="1200" dirty="0" err="1">
                <a:solidFill>
                  <a:srgbClr val="000000"/>
                </a:solidFill>
                <a:latin typeface="-apple-system"/>
              </a:rPr>
              <a:t>п.г.т</a:t>
            </a:r>
            <a:r>
              <a:rPr lang="ru-RU" sz="1200" dirty="0">
                <a:solidFill>
                  <a:srgbClr val="000000"/>
                </a:solidFill>
                <a:latin typeface="-apple-system"/>
              </a:rPr>
              <a:t>. Безенчук.</a:t>
            </a:r>
            <a:endParaRPr lang="ru-RU" sz="1200" dirty="0">
              <a:solidFill>
                <a:srgbClr val="002060"/>
              </a:solidFill>
            </a:endParaRPr>
          </a:p>
          <a:p>
            <a:pPr lvl="0">
              <a:buClr>
                <a:srgbClr val="FE8637"/>
              </a:buClr>
              <a:buNone/>
            </a:pPr>
            <a:r>
              <a:rPr lang="ru-RU" sz="1200" dirty="0">
                <a:solidFill>
                  <a:srgbClr val="000000"/>
                </a:solidFill>
                <a:latin typeface="-apple-system"/>
              </a:rPr>
              <a:t>30 апреля 2021 года волонтерский отряд "Волонтеры России" ГБОУ СОШ с. Ольгино приняли участие в мероприятии "Чистый двор" в рамках добровольческой акции "Весенняя Неделя Добра-2021". К ним присоединились все школьники и учителя школы.</a:t>
            </a:r>
            <a:endParaRPr lang="ru-RU" sz="1200" dirty="0">
              <a:solidFill>
                <a:srgbClr val="002060"/>
              </a:solidFill>
            </a:endParaRPr>
          </a:p>
          <a:p>
            <a:pPr lvl="0">
              <a:buClr>
                <a:srgbClr val="FE8637"/>
              </a:buClr>
              <a:buNone/>
            </a:pPr>
            <a:r>
              <a:rPr lang="ru-RU" sz="1200" dirty="0">
                <a:solidFill>
                  <a:srgbClr val="000000"/>
                </a:solidFill>
                <a:latin typeface="-apple-system"/>
              </a:rPr>
              <a:t>Члены волонтерского отряда "Волонтеры России" ГБОУ СОШ с. Ольгино прошли онлайн-курсы "Основы </a:t>
            </a:r>
            <a:r>
              <a:rPr lang="ru-RU" sz="1200" dirty="0" err="1">
                <a:solidFill>
                  <a:srgbClr val="000000"/>
                </a:solidFill>
                <a:latin typeface="-apple-system"/>
              </a:rPr>
              <a:t>волонтерства</a:t>
            </a:r>
            <a:r>
              <a:rPr lang="ru-RU" sz="1200" dirty="0">
                <a:solidFill>
                  <a:srgbClr val="000000"/>
                </a:solidFill>
                <a:latin typeface="-apple-system"/>
              </a:rPr>
              <a:t> для начинающих" «</a:t>
            </a:r>
            <a:r>
              <a:rPr lang="ru-RU" sz="1200" dirty="0" err="1">
                <a:solidFill>
                  <a:srgbClr val="212529"/>
                </a:solidFill>
                <a:latin typeface="PT Sans"/>
              </a:rPr>
              <a:t>Волонтерство</a:t>
            </a:r>
            <a:r>
              <a:rPr lang="ru-RU" sz="1200" dirty="0">
                <a:solidFill>
                  <a:srgbClr val="212529"/>
                </a:solidFill>
                <a:latin typeface="PT Sans"/>
              </a:rPr>
              <a:t> в сфере культуры. Базовый курс» </a:t>
            </a:r>
            <a:r>
              <a:rPr lang="ru-RU" sz="1200" dirty="0">
                <a:solidFill>
                  <a:srgbClr val="000000"/>
                </a:solidFill>
                <a:latin typeface="-apple-system"/>
              </a:rPr>
              <a:t>и получили сертификаты. Куратор отряда Семенова Г.А. также прошла курсы волонтера и организатора и участвовала в областной научно-практической </a:t>
            </a:r>
            <a:r>
              <a:rPr lang="ru-RU" sz="1200" dirty="0" err="1">
                <a:solidFill>
                  <a:srgbClr val="000000"/>
                </a:solidFill>
                <a:latin typeface="-apple-system"/>
              </a:rPr>
              <a:t>коенференции</a:t>
            </a:r>
            <a:r>
              <a:rPr lang="ru-RU" sz="1200" dirty="0">
                <a:solidFill>
                  <a:srgbClr val="000000"/>
                </a:solidFill>
                <a:latin typeface="-apple-system"/>
              </a:rPr>
              <a:t> «Добровольчество как жизненная позиция». </a:t>
            </a:r>
            <a:endParaRPr lang="ru-RU" sz="1200" dirty="0">
              <a:solidFill>
                <a:srgbClr val="002060"/>
              </a:solidFill>
            </a:endParaRPr>
          </a:p>
          <a:p>
            <a:pPr lvl="0">
              <a:buClr>
                <a:srgbClr val="FE8637"/>
              </a:buClr>
              <a:buNone/>
            </a:pPr>
            <a:r>
              <a:rPr lang="ru-RU" sz="1200" dirty="0">
                <a:solidFill>
                  <a:srgbClr val="000000"/>
                </a:solidFill>
                <a:latin typeface="-apple-system"/>
              </a:rPr>
              <a:t>18 апреля  2021 года прошел Международный день памятников и исторических мест.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-apple-system"/>
              </a:rPr>
              <a:t>Волонтерский отряд "Волонтеры России" ГБОУ СОШ с. Ольгино вышли на уборку территории памятника "Неизвестному солдату". Волонтеры побелили деревья и бордюры вдоль тротуарных дорожек, убрали сухую листву, а так же обрезали кустарники. </a:t>
            </a:r>
            <a:endParaRPr lang="ru-RU" sz="1200" dirty="0">
              <a:solidFill>
                <a:srgbClr val="000000"/>
              </a:solidFill>
              <a:latin typeface="-apple-system"/>
            </a:endParaRPr>
          </a:p>
          <a:p>
            <a:pPr lvl="0">
              <a:buClr>
                <a:srgbClr val="FE8637"/>
              </a:buClr>
              <a:buNone/>
            </a:pPr>
            <a:r>
              <a:rPr lang="ru-RU" sz="1200" dirty="0">
                <a:solidFill>
                  <a:srgbClr val="000000"/>
                </a:solidFill>
                <a:latin typeface="-apple-system"/>
              </a:rPr>
              <a:t>19 апреля 2021 года прошла акция "Мы вместе"</a:t>
            </a:r>
            <a:br>
              <a:rPr lang="ru-RU" sz="1200" dirty="0">
                <a:solidFill>
                  <a:prstClr val="black"/>
                </a:solidFill>
              </a:rPr>
            </a:br>
            <a:r>
              <a:rPr lang="ru-RU" sz="1200" dirty="0">
                <a:solidFill>
                  <a:srgbClr val="000000"/>
                </a:solidFill>
                <a:latin typeface="-apple-system"/>
              </a:rPr>
              <a:t>Волонтерский отряд "Волонтеры России" ГБОУ СОШ с. Ольгино помогли ветеранам и жителям 65+ в уборке придомовой территории и подготовили огороды для посадки овощных культур. </a:t>
            </a:r>
            <a:endParaRPr lang="ru-RU" sz="1200" dirty="0">
              <a:solidFill>
                <a:srgbClr val="000000"/>
              </a:solidFill>
              <a:latin typeface="-apple-system"/>
            </a:endParaRPr>
          </a:p>
          <a:p>
            <a:pPr lvl="0">
              <a:buClr>
                <a:srgbClr val="FE8637"/>
              </a:buClr>
              <a:buNone/>
            </a:pPr>
            <a:r>
              <a:rPr lang="ru-RU" sz="1200" dirty="0">
                <a:solidFill>
                  <a:srgbClr val="000000"/>
                </a:solidFill>
                <a:latin typeface="-apple-system"/>
              </a:rPr>
              <a:t>23 апреля 2021 года в детском саду "Журавленок" прошел Всемирный день книги;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-apple-system"/>
              </a:rPr>
              <a:t>Волонтерский отряд "Волонтеры России" ГБОУ СОШ с. Ольгино подарили свои любимые книги детям детского сада и провели с ними игры по сказкам: «Сказки-предсказательницы будущего».</a:t>
            </a:r>
            <a:endParaRPr lang="ru-RU" sz="1200" dirty="0">
              <a:solidFill>
                <a:srgbClr val="002060"/>
              </a:solidFill>
            </a:endParaRPr>
          </a:p>
          <a:p>
            <a:pPr>
              <a:buNone/>
            </a:pPr>
            <a:endParaRPr lang="ru-RU" sz="1200" dirty="0" smtClean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288" y="5762641"/>
            <a:ext cx="1248551" cy="9446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390" y="5717833"/>
            <a:ext cx="1446669" cy="9696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312" y="5733256"/>
            <a:ext cx="1558987" cy="9696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6394" y="5764404"/>
            <a:ext cx="882894" cy="9446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8805" y="5733256"/>
            <a:ext cx="823837" cy="9750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5727424"/>
            <a:ext cx="1233533" cy="9754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7594" y="5717833"/>
            <a:ext cx="1011798" cy="978511"/>
          </a:xfrm>
          <a:prstGeom prst="rect">
            <a:avLst/>
          </a:prstGeom>
        </p:spPr>
      </p:pic>
    </p:spTree>
  </p:cSld>
  <p:clrMapOvr>
    <a:masterClrMapping/>
  </p:clrMapOvr>
  <p:transition spd="slow" advClick="0" advTm="9000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user\Рабочий стол\BACKGROUND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8864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Мероприятия, в которых принимал участие  волонтерский отряд</a:t>
            </a: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1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«Волонтеры России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28596" y="1142984"/>
            <a:ext cx="8001056" cy="5214974"/>
          </a:xfrm>
        </p:spPr>
        <p:txBody>
          <a:bodyPr>
            <a:normAutofit/>
          </a:bodyPr>
          <a:lstStyle/>
          <a:p>
            <a:pPr lvl="0">
              <a:buClr>
                <a:srgbClr val="FE8637"/>
              </a:buClr>
              <a:buNone/>
            </a:pPr>
            <a:r>
              <a:rPr lang="ru-RU" sz="1200" dirty="0">
                <a:solidFill>
                  <a:srgbClr val="000000"/>
                </a:solidFill>
                <a:latin typeface="-apple-system"/>
              </a:rPr>
              <a:t>9 мая 2021 года  волонтерский отряд "Волонтеры России" ГБОУ СОШ с. Ольгино приняли участие в митинге, посвященному Дню Победы, и в акциях "Свеча Памяти" и "Георгиевская ленточка"</a:t>
            </a:r>
            <a:endParaRPr lang="ru-RU" sz="1200" dirty="0">
              <a:solidFill>
                <a:srgbClr val="002060"/>
              </a:solidFill>
            </a:endParaRPr>
          </a:p>
          <a:p>
            <a:pPr lvl="0">
              <a:buClr>
                <a:srgbClr val="FE8637"/>
              </a:buClr>
              <a:buNone/>
            </a:pPr>
            <a:r>
              <a:rPr lang="ru-RU" sz="1200" dirty="0" smtClean="0">
                <a:solidFill>
                  <a:srgbClr val="002060"/>
                </a:solidFill>
              </a:rPr>
              <a:t>Волонтерский </a:t>
            </a:r>
            <a:r>
              <a:rPr lang="ru-RU" sz="1200" dirty="0">
                <a:solidFill>
                  <a:srgbClr val="002060"/>
                </a:solidFill>
              </a:rPr>
              <a:t>отряд "Волонтеры России" 12 мая 2021 года </a:t>
            </a:r>
            <a:r>
              <a:rPr lang="ru-RU" sz="1200" dirty="0" smtClean="0">
                <a:solidFill>
                  <a:srgbClr val="002060"/>
                </a:solidFill>
              </a:rPr>
              <a:t>принял </a:t>
            </a:r>
            <a:r>
              <a:rPr lang="ru-RU" sz="1200" dirty="0">
                <a:solidFill>
                  <a:srgbClr val="002060"/>
                </a:solidFill>
              </a:rPr>
              <a:t>участие в открытом окружном дистанционном конкурсе проектов, посвященному 76- </a:t>
            </a:r>
            <a:r>
              <a:rPr lang="ru-RU" sz="1200" dirty="0" err="1">
                <a:solidFill>
                  <a:srgbClr val="002060"/>
                </a:solidFill>
              </a:rPr>
              <a:t>летию</a:t>
            </a:r>
            <a:r>
              <a:rPr lang="ru-RU" sz="1200" dirty="0">
                <a:solidFill>
                  <a:srgbClr val="002060"/>
                </a:solidFill>
              </a:rPr>
              <a:t> Великой Победы "Никто не забыт! Ничто не забыто!" . За участие в этом конкурсе Ибрагимова </a:t>
            </a:r>
            <a:r>
              <a:rPr lang="ru-RU" sz="1200" dirty="0" err="1">
                <a:solidFill>
                  <a:srgbClr val="002060"/>
                </a:solidFill>
              </a:rPr>
              <a:t>Наина</a:t>
            </a:r>
            <a:r>
              <a:rPr lang="ru-RU" sz="1200" dirty="0">
                <a:solidFill>
                  <a:srgbClr val="002060"/>
                </a:solidFill>
              </a:rPr>
              <a:t>, учащаяся 10 класса и </a:t>
            </a:r>
            <a:r>
              <a:rPr lang="ru-RU" sz="1200" dirty="0" err="1">
                <a:solidFill>
                  <a:srgbClr val="002060"/>
                </a:solidFill>
              </a:rPr>
              <a:t>Бургарт</a:t>
            </a:r>
            <a:r>
              <a:rPr lang="ru-RU" sz="1200" dirty="0">
                <a:solidFill>
                  <a:srgbClr val="002060"/>
                </a:solidFill>
              </a:rPr>
              <a:t> Регина, учащаяся 11 класса, награждены Дипломами участника.</a:t>
            </a:r>
            <a:endParaRPr lang="ru-RU" sz="1200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200" dirty="0" err="1" smtClean="0">
                <a:solidFill>
                  <a:srgbClr val="000000"/>
                </a:solidFill>
                <a:latin typeface="-apple-system"/>
              </a:rPr>
              <a:t>Волонеры</a:t>
            </a:r>
            <a:r>
              <a:rPr lang="ru-RU" sz="1200" dirty="0" smtClean="0">
                <a:solidFill>
                  <a:srgbClr val="000000"/>
                </a:solidFill>
                <a:latin typeface="-apple-system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-apple-system"/>
              </a:rPr>
              <a:t>волонтерского отряда "Волонтеры России" ГБОУ СОШ с. Ольгино приняли участие в конкурсе рисунков в рамках международного патриотического проекта "Парад Памяти". Среди участников: </a:t>
            </a:r>
            <a:r>
              <a:rPr lang="ru-RU" sz="1200" dirty="0" err="1">
                <a:solidFill>
                  <a:srgbClr val="000000"/>
                </a:solidFill>
                <a:latin typeface="-apple-system"/>
              </a:rPr>
              <a:t>Баишев</a:t>
            </a:r>
            <a:r>
              <a:rPr lang="ru-RU" sz="1200" dirty="0">
                <a:solidFill>
                  <a:srgbClr val="000000"/>
                </a:solidFill>
                <a:latin typeface="-apple-system"/>
              </a:rPr>
              <a:t> Денис (11 класс); </a:t>
            </a:r>
            <a:r>
              <a:rPr lang="ru-RU" sz="1200" dirty="0" err="1">
                <a:solidFill>
                  <a:srgbClr val="000000"/>
                </a:solidFill>
                <a:latin typeface="-apple-system"/>
              </a:rPr>
              <a:t>Бургарт</a:t>
            </a:r>
            <a:r>
              <a:rPr lang="ru-RU" sz="1200" dirty="0">
                <a:solidFill>
                  <a:srgbClr val="000000"/>
                </a:solidFill>
                <a:latin typeface="-apple-system"/>
              </a:rPr>
              <a:t> Регина (11 класс); </a:t>
            </a:r>
            <a:r>
              <a:rPr lang="ru-RU" sz="1200" dirty="0" err="1">
                <a:solidFill>
                  <a:srgbClr val="000000"/>
                </a:solidFill>
                <a:latin typeface="-apple-system"/>
              </a:rPr>
              <a:t>Пучкова</a:t>
            </a:r>
            <a:r>
              <a:rPr lang="ru-RU" sz="1200" dirty="0">
                <a:solidFill>
                  <a:srgbClr val="000000"/>
                </a:solidFill>
                <a:latin typeface="-apple-system"/>
              </a:rPr>
              <a:t> Вероника (5 класс); Захарченко Захар (5 класс); Никитин Вадим (5 класс).</a:t>
            </a:r>
            <a:endParaRPr lang="ru-RU" sz="1200" dirty="0" smtClean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3495" y="4998619"/>
            <a:ext cx="2345687" cy="18593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4998619"/>
            <a:ext cx="1300690" cy="18457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8235" y="4948964"/>
            <a:ext cx="1659636" cy="18841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3480" y="4948964"/>
            <a:ext cx="1760457" cy="18953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4998620"/>
            <a:ext cx="1261003" cy="18344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495" y="3480435"/>
            <a:ext cx="921385" cy="14338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9070" y="3567430"/>
            <a:ext cx="2330450" cy="13468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31285" y="3595370"/>
            <a:ext cx="1988185" cy="131889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57265" y="3567430"/>
            <a:ext cx="1146810" cy="13239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57293" y="3268538"/>
            <a:ext cx="1311904" cy="1618178"/>
          </a:xfrm>
          <a:prstGeom prst="rect">
            <a:avLst/>
          </a:prstGeom>
        </p:spPr>
      </p:pic>
    </p:spTree>
  </p:cSld>
  <p:clrMapOvr>
    <a:masterClrMapping/>
  </p:clrMapOvr>
  <p:transition spd="slow" advClick="0" advTm="9000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user\Рабочий стол\BACKGROUND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Мероприятия, в которых принимал участие  волонтерский отряд</a:t>
            </a: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1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«Волонтеры России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28625" y="1143000"/>
            <a:ext cx="7573645" cy="5215255"/>
          </a:xfrm>
        </p:spPr>
        <p:txBody>
          <a:bodyPr>
            <a:noAutofit/>
          </a:bodyPr>
          <a:lstStyle/>
          <a:p>
            <a:pPr lvl="0">
              <a:buClr>
                <a:srgbClr val="FE8637"/>
              </a:buClr>
              <a:buNone/>
            </a:pPr>
            <a:r>
              <a:rPr lang="ru-RU" sz="1000" dirty="0" smtClean="0">
                <a:solidFill>
                  <a:srgbClr val="000000"/>
                </a:solidFill>
                <a:latin typeface="-apple-system"/>
              </a:rPr>
              <a:t>В результате участия в областном проекте «Я помню» в  </a:t>
            </a:r>
            <a:r>
              <a:rPr lang="ru-RU" sz="1000" dirty="0">
                <a:solidFill>
                  <a:srgbClr val="000000"/>
                </a:solidFill>
                <a:latin typeface="-apple-system"/>
              </a:rPr>
              <a:t>конкурсе добровольческих социальных акций среди 71 команды наш волонтерский отряд "Волонтеры России" занял второе место! </a:t>
            </a:r>
            <a:r>
              <a:rPr lang="en-US" sz="1000" dirty="0">
                <a:solidFill>
                  <a:srgbClr val="000000"/>
                </a:solidFill>
                <a:latin typeface="-apple-system"/>
                <a:hlinkClick r:id="rId2"/>
              </a:rPr>
              <a:t>https://vk.com/away.php?to=https%3A%2F%2Fcspsamara.ru%2Fya_pomnyu_2021&amp;post=-203820965_67&amp;cc_key</a:t>
            </a:r>
            <a:r>
              <a:rPr lang="en-US" sz="1000" dirty="0">
                <a:solidFill>
                  <a:srgbClr val="000000"/>
                </a:solidFill>
                <a:latin typeface="-apple-system"/>
              </a:rPr>
              <a:t>=</a:t>
            </a:r>
            <a:endParaRPr lang="ru-RU" sz="1000" dirty="0">
              <a:solidFill>
                <a:srgbClr val="000000"/>
              </a:solidFill>
              <a:latin typeface="-apple-system"/>
            </a:endParaRPr>
          </a:p>
          <a:p>
            <a:pPr lvl="0">
              <a:buClr>
                <a:srgbClr val="FE8637"/>
              </a:buClr>
              <a:buNone/>
            </a:pPr>
            <a:r>
              <a:rPr lang="ru-RU" sz="1000" dirty="0" smtClean="0">
                <a:solidFill>
                  <a:srgbClr val="000000"/>
                </a:solidFill>
                <a:latin typeface="-apple-system"/>
              </a:rPr>
              <a:t>24 декабря 2021 года </a:t>
            </a:r>
            <a:r>
              <a:rPr lang="ru-RU" sz="1000" dirty="0">
                <a:solidFill>
                  <a:srgbClr val="000000"/>
                </a:solidFill>
                <a:latin typeface="-apple-system"/>
              </a:rPr>
              <a:t>в ГБОУ СОШ с. Ольгино волонтеры старшей группы волонтерского отряда "Волонтеры России": </a:t>
            </a:r>
            <a:r>
              <a:rPr lang="ru-RU" sz="1000" dirty="0" err="1">
                <a:solidFill>
                  <a:srgbClr val="000000"/>
                </a:solidFill>
                <a:latin typeface="-apple-system"/>
              </a:rPr>
              <a:t>Абызова</a:t>
            </a:r>
            <a:r>
              <a:rPr lang="ru-RU" sz="1000" dirty="0">
                <a:solidFill>
                  <a:srgbClr val="000000"/>
                </a:solidFill>
                <a:latin typeface="-apple-system"/>
              </a:rPr>
              <a:t> Юлия (11 класс), </a:t>
            </a:r>
            <a:r>
              <a:rPr lang="ru-RU" sz="1000" dirty="0" err="1">
                <a:solidFill>
                  <a:srgbClr val="000000"/>
                </a:solidFill>
                <a:latin typeface="-apple-system"/>
              </a:rPr>
              <a:t>Бургарт</a:t>
            </a:r>
            <a:r>
              <a:rPr lang="ru-RU" sz="1000" dirty="0">
                <a:solidFill>
                  <a:srgbClr val="000000"/>
                </a:solidFill>
                <a:latin typeface="-apple-system"/>
              </a:rPr>
              <a:t> Регина (11 класс), </a:t>
            </a:r>
            <a:r>
              <a:rPr lang="ru-RU" sz="1000" dirty="0" err="1">
                <a:solidFill>
                  <a:srgbClr val="000000"/>
                </a:solidFill>
                <a:latin typeface="-apple-system"/>
              </a:rPr>
              <a:t>Неботов</a:t>
            </a:r>
            <a:r>
              <a:rPr lang="ru-RU" sz="1000" dirty="0">
                <a:solidFill>
                  <a:srgbClr val="000000"/>
                </a:solidFill>
                <a:latin typeface="-apple-system"/>
              </a:rPr>
              <a:t> Кирилл(11 класс), </a:t>
            </a:r>
            <a:r>
              <a:rPr lang="ru-RU" sz="1000" dirty="0" err="1">
                <a:solidFill>
                  <a:srgbClr val="000000"/>
                </a:solidFill>
                <a:latin typeface="-apple-system"/>
              </a:rPr>
              <a:t>Алгалиев</a:t>
            </a:r>
            <a:r>
              <a:rPr lang="ru-RU" sz="1000" dirty="0">
                <a:solidFill>
                  <a:srgbClr val="000000"/>
                </a:solidFill>
                <a:latin typeface="-apple-system"/>
              </a:rPr>
              <a:t> Али (11 класс), Ибрагимова </a:t>
            </a:r>
            <a:r>
              <a:rPr lang="ru-RU" sz="1000" dirty="0" err="1">
                <a:solidFill>
                  <a:srgbClr val="000000"/>
                </a:solidFill>
                <a:latin typeface="-apple-system"/>
              </a:rPr>
              <a:t>Наина</a:t>
            </a:r>
            <a:r>
              <a:rPr lang="ru-RU" sz="1000" dirty="0">
                <a:solidFill>
                  <a:srgbClr val="000000"/>
                </a:solidFill>
                <a:latin typeface="-apple-system"/>
              </a:rPr>
              <a:t> (10 класс), </a:t>
            </a:r>
            <a:r>
              <a:rPr lang="ru-RU" sz="1000" dirty="0" err="1">
                <a:solidFill>
                  <a:srgbClr val="000000"/>
                </a:solidFill>
                <a:latin typeface="-apple-system"/>
              </a:rPr>
              <a:t>Баишев</a:t>
            </a:r>
            <a:r>
              <a:rPr lang="ru-RU" sz="1000" dirty="0">
                <a:solidFill>
                  <a:srgbClr val="000000"/>
                </a:solidFill>
                <a:latin typeface="-apple-system"/>
              </a:rPr>
              <a:t> Денис (11 класс) и </a:t>
            </a:r>
            <a:r>
              <a:rPr lang="ru-RU" sz="1000" dirty="0" err="1">
                <a:solidFill>
                  <a:srgbClr val="000000"/>
                </a:solidFill>
                <a:latin typeface="-apple-system"/>
              </a:rPr>
              <a:t>Баишев</a:t>
            </a:r>
            <a:r>
              <a:rPr lang="ru-RU" sz="1000" dirty="0">
                <a:solidFill>
                  <a:srgbClr val="000000"/>
                </a:solidFill>
                <a:latin typeface="-apple-system"/>
              </a:rPr>
              <a:t> Вадим (11 класс) поздравили всех учащихся школы с наступающим Новым Годом и Рождеством</a:t>
            </a:r>
            <a:r>
              <a:rPr lang="ru-RU" sz="1000" dirty="0" smtClean="0">
                <a:solidFill>
                  <a:srgbClr val="000000"/>
                </a:solidFill>
                <a:latin typeface="-apple-system"/>
              </a:rPr>
              <a:t>.</a:t>
            </a:r>
            <a:r>
              <a:rPr lang="en-US" sz="1000" dirty="0">
                <a:solidFill>
                  <a:srgbClr val="000000"/>
                </a:solidFill>
                <a:latin typeface="-apple-system"/>
              </a:rPr>
              <a:t> </a:t>
            </a:r>
            <a:r>
              <a:rPr lang="en-US" sz="1000" dirty="0">
                <a:solidFill>
                  <a:srgbClr val="000000"/>
                </a:solidFill>
                <a:latin typeface="-apple-system"/>
                <a:hlinkClick r:id="rId3"/>
              </a:rPr>
              <a:t>https://vk.com/public203820965?z=video-203820965_456239022%2F270bd9ef68a8c77368%2Fpl_wall_-</a:t>
            </a:r>
            <a:r>
              <a:rPr lang="en-US" sz="1000" dirty="0" smtClean="0">
                <a:solidFill>
                  <a:srgbClr val="000000"/>
                </a:solidFill>
                <a:latin typeface="-apple-system"/>
                <a:hlinkClick r:id="rId3"/>
              </a:rPr>
              <a:t>203820965</a:t>
            </a:r>
            <a:endParaRPr lang="ru-RU" sz="1000" dirty="0" smtClean="0">
              <a:solidFill>
                <a:srgbClr val="000000"/>
              </a:solidFill>
              <a:latin typeface="-apple-system"/>
            </a:endParaRPr>
          </a:p>
          <a:p>
            <a:pPr lvl="0">
              <a:buClr>
                <a:srgbClr val="FE8637"/>
              </a:buClr>
              <a:buNone/>
            </a:pPr>
            <a:r>
              <a:rPr lang="ru-RU" sz="1000" dirty="0" smtClean="0">
                <a:solidFill>
                  <a:srgbClr val="002060"/>
                </a:solidFill>
              </a:rPr>
              <a:t>26 </a:t>
            </a:r>
            <a:r>
              <a:rPr lang="ru-RU" sz="1000" dirty="0">
                <a:solidFill>
                  <a:srgbClr val="002060"/>
                </a:solidFill>
              </a:rPr>
              <a:t>ноября 2021 года волонтеры волонтерского отряда "Волонтеры России" ГБОУ СОШ с. Ольгино Семенова Г.А., Ибрагимова </a:t>
            </a:r>
            <a:r>
              <a:rPr lang="ru-RU" sz="1000" dirty="0" err="1">
                <a:solidFill>
                  <a:srgbClr val="002060"/>
                </a:solidFill>
              </a:rPr>
              <a:t>Наина</a:t>
            </a:r>
            <a:r>
              <a:rPr lang="ru-RU" sz="1000" dirty="0">
                <a:solidFill>
                  <a:srgbClr val="002060"/>
                </a:solidFill>
              </a:rPr>
              <a:t> и Дубинина Елизавета приняли участие в семинаре для организаторов добровольческой деятельности и лидеров волонтерских отрядов в МБУ "Центре социальных проектов и молодежных инициатив" </a:t>
            </a:r>
            <a:r>
              <a:rPr lang="ru-RU" sz="1000" dirty="0" err="1">
                <a:solidFill>
                  <a:srgbClr val="002060"/>
                </a:solidFill>
              </a:rPr>
              <a:t>п.г.т</a:t>
            </a:r>
            <a:r>
              <a:rPr lang="ru-RU" sz="1000" dirty="0">
                <a:solidFill>
                  <a:srgbClr val="002060"/>
                </a:solidFill>
              </a:rPr>
              <a:t>. Безенчук. Волонтеры прошли тренинги по организации работы команды, профилактики профессионального выгорания, о возможности развития и </a:t>
            </a:r>
            <a:r>
              <a:rPr lang="ru-RU" sz="1000" dirty="0" err="1">
                <a:solidFill>
                  <a:srgbClr val="002060"/>
                </a:solidFill>
              </a:rPr>
              <a:t>грантовой</a:t>
            </a:r>
            <a:r>
              <a:rPr lang="ru-RU" sz="1000" dirty="0">
                <a:solidFill>
                  <a:srgbClr val="002060"/>
                </a:solidFill>
              </a:rPr>
              <a:t> поддержке организаций.</a:t>
            </a:r>
            <a:endParaRPr lang="ru-RU" sz="1000" dirty="0">
              <a:solidFill>
                <a:srgbClr val="002060"/>
              </a:solidFill>
            </a:endParaRPr>
          </a:p>
          <a:p>
            <a:pPr lvl="0">
              <a:buClr>
                <a:srgbClr val="FE8637"/>
              </a:buClr>
              <a:buNone/>
            </a:pPr>
            <a:r>
              <a:rPr lang="ru-RU" sz="1000" dirty="0">
                <a:solidFill>
                  <a:srgbClr val="002060"/>
                </a:solidFill>
              </a:rPr>
              <a:t>Волонтеры волонтерского отряда "Волонтеры России" 5,11 классов и Ибрагимова </a:t>
            </a:r>
            <a:r>
              <a:rPr lang="ru-RU" sz="1000" dirty="0" err="1">
                <a:solidFill>
                  <a:srgbClr val="002060"/>
                </a:solidFill>
              </a:rPr>
              <a:t>Наина</a:t>
            </a:r>
            <a:r>
              <a:rPr lang="ru-RU" sz="1000" dirty="0">
                <a:solidFill>
                  <a:srgbClr val="002060"/>
                </a:solidFill>
              </a:rPr>
              <a:t> (10 класс) ГБОУ СОШ с. Ольгино приняли участие во всероссийской акции «</a:t>
            </a:r>
            <a:r>
              <a:rPr lang="ru-RU" sz="1000" dirty="0" err="1">
                <a:solidFill>
                  <a:srgbClr val="002060"/>
                </a:solidFill>
              </a:rPr>
              <a:t>СНовымГодоммедики</a:t>
            </a:r>
            <a:r>
              <a:rPr lang="ru-RU" sz="1000" dirty="0">
                <a:solidFill>
                  <a:srgbClr val="002060"/>
                </a:solidFill>
              </a:rPr>
              <a:t>!» и  поздравили медиков с Новым годом.</a:t>
            </a:r>
            <a:r>
              <a:rPr lang="en-US" sz="1000" dirty="0">
                <a:solidFill>
                  <a:srgbClr val="002060"/>
                </a:solidFill>
              </a:rPr>
              <a:t> </a:t>
            </a:r>
            <a:r>
              <a:rPr lang="en-US" sz="1000" dirty="0">
                <a:solidFill>
                  <a:srgbClr val="002060"/>
                </a:solidFill>
                <a:hlinkClick r:id="rId4"/>
              </a:rPr>
              <a:t>https://vk.com/public203820965?z=video113679554_456239111%2Fd8aa4e57fde0a4dfa1%2Fpl_wall_-203820965</a:t>
            </a:r>
            <a:endParaRPr lang="ru-RU" sz="1000" dirty="0">
              <a:solidFill>
                <a:srgbClr val="002060"/>
              </a:solidFill>
            </a:endParaRPr>
          </a:p>
          <a:p>
            <a:pPr lvl="0">
              <a:buClr>
                <a:srgbClr val="FE8637"/>
              </a:buClr>
              <a:buNone/>
            </a:pPr>
            <a:r>
              <a:rPr lang="ru-RU" sz="1000" dirty="0">
                <a:solidFill>
                  <a:srgbClr val="000000"/>
                </a:solidFill>
                <a:latin typeface="-apple-system"/>
              </a:rPr>
              <a:t>Волонтеры </a:t>
            </a:r>
            <a:r>
              <a:rPr lang="ru-RU" sz="1000" dirty="0" err="1">
                <a:solidFill>
                  <a:srgbClr val="000000"/>
                </a:solidFill>
                <a:latin typeface="-apple-system"/>
              </a:rPr>
              <a:t>Пучкова</a:t>
            </a:r>
            <a:r>
              <a:rPr lang="ru-RU" sz="1000" dirty="0">
                <a:solidFill>
                  <a:srgbClr val="000000"/>
                </a:solidFill>
                <a:latin typeface="-apple-system"/>
              </a:rPr>
              <a:t> Вероника (5 класс) ; 11 класс , Ибрагимова </a:t>
            </a:r>
            <a:r>
              <a:rPr lang="ru-RU" sz="1000" dirty="0" err="1">
                <a:solidFill>
                  <a:srgbClr val="000000"/>
                </a:solidFill>
                <a:latin typeface="-apple-system"/>
              </a:rPr>
              <a:t>Наина</a:t>
            </a:r>
            <a:r>
              <a:rPr lang="ru-RU" sz="1000" dirty="0">
                <a:solidFill>
                  <a:srgbClr val="000000"/>
                </a:solidFill>
                <a:latin typeface="-apple-system"/>
              </a:rPr>
              <a:t> (10 класс и Дубинина Елизавета (10 класс)) ГБОУ СОШ </a:t>
            </a:r>
            <a:r>
              <a:rPr lang="ru-RU" sz="1000" dirty="0" err="1">
                <a:solidFill>
                  <a:srgbClr val="000000"/>
                </a:solidFill>
                <a:latin typeface="-apple-system"/>
              </a:rPr>
              <a:t>с.Ольгино</a:t>
            </a:r>
            <a:r>
              <a:rPr lang="ru-RU" sz="1000" dirty="0">
                <a:solidFill>
                  <a:srgbClr val="000000"/>
                </a:solidFill>
                <a:latin typeface="-apple-system"/>
              </a:rPr>
              <a:t> присоединились к Всероссийской акции "Новогодние окна". Ребята украсили окна квартир, </a:t>
            </a:r>
            <a:r>
              <a:rPr lang="ru-RU" sz="1000" dirty="0" err="1">
                <a:solidFill>
                  <a:srgbClr val="000000"/>
                </a:solidFill>
                <a:latin typeface="-apple-system"/>
              </a:rPr>
              <a:t>домови</a:t>
            </a:r>
            <a:r>
              <a:rPr lang="ru-RU" sz="1000" dirty="0">
                <a:solidFill>
                  <a:srgbClr val="000000"/>
                </a:solidFill>
                <a:latin typeface="-apple-system"/>
              </a:rPr>
              <a:t> школы, чтобы создать новогоднее настроение всем окружающим</a:t>
            </a:r>
            <a:r>
              <a:rPr lang="ru-RU" sz="1000" dirty="0" smtClean="0">
                <a:solidFill>
                  <a:srgbClr val="000000"/>
                </a:solidFill>
                <a:latin typeface="-apple-system"/>
              </a:rPr>
              <a:t>.</a:t>
            </a:r>
            <a:endParaRPr lang="ru-RU" sz="1000" dirty="0">
              <a:solidFill>
                <a:srgbClr val="000000"/>
              </a:solidFill>
              <a:latin typeface="-apple-system"/>
            </a:endParaRPr>
          </a:p>
          <a:p>
            <a:pPr lvl="0">
              <a:buClr>
                <a:srgbClr val="FE8637"/>
              </a:buClr>
              <a:buNone/>
            </a:pPr>
            <a:r>
              <a:rPr lang="ru-RU" sz="1000" dirty="0">
                <a:solidFill>
                  <a:srgbClr val="000000"/>
                </a:solidFill>
                <a:latin typeface="-apple-system"/>
              </a:rPr>
              <a:t>14 января 2022 года , в Новый год по старому стилю, старшая группа волонтеров волонтерского отряда "Волонтеры </a:t>
            </a:r>
            <a:r>
              <a:rPr lang="ru-RU" sz="1000" dirty="0" err="1">
                <a:solidFill>
                  <a:srgbClr val="000000"/>
                </a:solidFill>
                <a:latin typeface="-apple-system"/>
              </a:rPr>
              <a:t>России"ГБОУ</a:t>
            </a:r>
            <a:r>
              <a:rPr lang="ru-RU" sz="1000" dirty="0">
                <a:solidFill>
                  <a:srgbClr val="000000"/>
                </a:solidFill>
                <a:latin typeface="-apple-system"/>
              </a:rPr>
              <a:t> СОШ с. Ольгино провели мероприятие в рамках акции "Старину мы помним, старину мы чтим!».</a:t>
            </a:r>
            <a:endParaRPr lang="ru-RU" sz="1000" dirty="0">
              <a:solidFill>
                <a:srgbClr val="000000"/>
              </a:solidFill>
              <a:latin typeface="-apple-system"/>
            </a:endParaRPr>
          </a:p>
          <a:p>
            <a:pPr lvl="0">
              <a:buClr>
                <a:srgbClr val="FE8637"/>
              </a:buClr>
              <a:buNone/>
            </a:pPr>
            <a:r>
              <a:rPr lang="ru-RU" sz="1000" dirty="0">
                <a:solidFill>
                  <a:srgbClr val="000000"/>
                </a:solidFill>
                <a:latin typeface="-apple-system"/>
              </a:rPr>
              <a:t>20 января  2022 года в </a:t>
            </a:r>
            <a:r>
              <a:rPr lang="ru-RU" sz="1000" dirty="0" err="1">
                <a:solidFill>
                  <a:srgbClr val="000000"/>
                </a:solidFill>
                <a:latin typeface="-apple-system"/>
              </a:rPr>
              <a:t>Ольгинском</a:t>
            </a:r>
            <a:r>
              <a:rPr lang="ru-RU" sz="1000" dirty="0">
                <a:solidFill>
                  <a:srgbClr val="000000"/>
                </a:solidFill>
                <a:latin typeface="-apple-system"/>
              </a:rPr>
              <a:t> СДК состоялась патриотическая экскурсия.</a:t>
            </a:r>
            <a:br>
              <a:rPr lang="ru-RU" sz="1000" dirty="0">
                <a:solidFill>
                  <a:prstClr val="black"/>
                </a:solidFill>
              </a:rPr>
            </a:br>
            <a:r>
              <a:rPr lang="ru-RU" sz="1000" dirty="0">
                <a:solidFill>
                  <a:srgbClr val="000000"/>
                </a:solidFill>
                <a:latin typeface="-apple-system"/>
              </a:rPr>
              <a:t>"Стояли, как солдаты, города-герои".</a:t>
            </a:r>
            <a:endParaRPr lang="ru-RU" sz="1000" dirty="0">
              <a:solidFill>
                <a:srgbClr val="000000"/>
              </a:solidFill>
              <a:latin typeface="-apple-system"/>
            </a:endParaRPr>
          </a:p>
          <a:p>
            <a:pPr lvl="0">
              <a:buClr>
                <a:srgbClr val="FE8637"/>
              </a:buClr>
              <a:buNone/>
            </a:pPr>
            <a:r>
              <a:rPr lang="ru-RU" sz="1000" dirty="0">
                <a:solidFill>
                  <a:srgbClr val="000000"/>
                </a:solidFill>
                <a:latin typeface="-apple-system"/>
              </a:rPr>
              <a:t>15 </a:t>
            </a:r>
            <a:r>
              <a:rPr lang="ru-RU" sz="1000" dirty="0" err="1">
                <a:solidFill>
                  <a:srgbClr val="000000"/>
                </a:solidFill>
                <a:latin typeface="-apple-system"/>
              </a:rPr>
              <a:t>фераля</a:t>
            </a:r>
            <a:r>
              <a:rPr lang="ru-RU" sz="1000" dirty="0">
                <a:solidFill>
                  <a:srgbClr val="000000"/>
                </a:solidFill>
                <a:latin typeface="-apple-system"/>
              </a:rPr>
              <a:t> 2022 года  волонтеры волонтерского отряда "Волонтеры России" ГБОУ СОШ с. Ольгино 8 класса Куликова Дарья (художник и редактор стенгазеты) , Иванова Варвара, Евстропова Мария и Никитина Татьяна приняли участие во всероссийской патриотической акции "Красный тюльпан", которая в преддверии годовщины со дня вывода советских войск из Афганистана проходит и на территории </a:t>
            </a:r>
            <a:r>
              <a:rPr lang="ru-RU" sz="1000" dirty="0" err="1">
                <a:solidFill>
                  <a:srgbClr val="000000"/>
                </a:solidFill>
                <a:latin typeface="-apple-system"/>
              </a:rPr>
              <a:t>Безенчукского</a:t>
            </a:r>
            <a:r>
              <a:rPr lang="ru-RU" sz="1000" dirty="0">
                <a:solidFill>
                  <a:srgbClr val="000000"/>
                </a:solidFill>
                <a:latin typeface="-apple-system"/>
              </a:rPr>
              <a:t> района.</a:t>
            </a:r>
            <a:endParaRPr lang="ru-RU" sz="1000" dirty="0">
              <a:solidFill>
                <a:srgbClr val="000000"/>
              </a:solidFill>
              <a:latin typeface="-apple-system"/>
            </a:endParaRPr>
          </a:p>
          <a:p>
            <a:pPr lvl="0">
              <a:buClr>
                <a:srgbClr val="FE8637"/>
              </a:buClr>
              <a:buNone/>
            </a:pPr>
            <a:r>
              <a:rPr lang="ru-RU" sz="1200" b="1" dirty="0">
                <a:solidFill>
                  <a:srgbClr val="000000"/>
                </a:solidFill>
                <a:latin typeface="-apple-system"/>
              </a:rPr>
              <a:t>Это лишь первые мероприятия, в которых волонтерский отряд принимал участие. </a:t>
            </a:r>
            <a:endParaRPr lang="ru-RU" sz="1000" dirty="0">
              <a:solidFill>
                <a:srgbClr val="000000"/>
              </a:solidFill>
              <a:latin typeface="-apple-system"/>
            </a:endParaRPr>
          </a:p>
          <a:p>
            <a:pPr>
              <a:buNone/>
            </a:pPr>
            <a:endParaRPr lang="ru-RU" sz="1000" dirty="0" smtClean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9096" y="5733401"/>
            <a:ext cx="1090464" cy="11187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0505" y="548640"/>
            <a:ext cx="1238885" cy="10464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4800" y="4598035"/>
            <a:ext cx="1164590" cy="10750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1140" y="3140710"/>
            <a:ext cx="1292860" cy="10598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60030" y="1700530"/>
            <a:ext cx="1283970" cy="1042670"/>
          </a:xfrm>
          <a:prstGeom prst="rect">
            <a:avLst/>
          </a:prstGeom>
        </p:spPr>
      </p:pic>
    </p:spTree>
  </p:cSld>
  <p:clrMapOvr>
    <a:masterClrMapping/>
  </p:clrMapOvr>
  <p:transition spd="slow" advClick="0" advTm="9000">
    <p:zo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0</TotalTime>
  <Words>7761</Words>
  <Application>WPS Presentation</Application>
  <PresentationFormat>Экран (4:3)</PresentationFormat>
  <Paragraphs>63</Paragraphs>
  <Slides>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21" baseType="lpstr">
      <vt:lpstr>Arial</vt:lpstr>
      <vt:lpstr>SimSun</vt:lpstr>
      <vt:lpstr>Wingdings</vt:lpstr>
      <vt:lpstr>Wingdings</vt:lpstr>
      <vt:lpstr>Wingdings 2</vt:lpstr>
      <vt:lpstr>Comic Sans MS</vt:lpstr>
      <vt:lpstr>Times New Roman</vt:lpstr>
      <vt:lpstr>Calibri</vt:lpstr>
      <vt:lpstr>-apple-system</vt:lpstr>
      <vt:lpstr>Segoe Print</vt:lpstr>
      <vt:lpstr>PT Sans</vt:lpstr>
      <vt:lpstr>Century Schoolbook</vt:lpstr>
      <vt:lpstr>Century</vt:lpstr>
      <vt:lpstr>Microsoft YaHei</vt:lpstr>
      <vt:lpstr>Arial Unicode MS</vt:lpstr>
      <vt:lpstr>Эркер</vt:lpstr>
      <vt:lpstr>Волонтёрский отряд  «Волонтеры России»                ГБОУ СОШ с. Ольгино м.р. Безенчукский Самарской области Создан 02.09.2021г. Состав: 32 волонтера.  Все волонтеры зарегистрированы на сайте Добро.ру и имеют волонтерские книжки. Куратор отряда Семенова Г.А.</vt:lpstr>
      <vt:lpstr>Мероприятия, в которых принимал участие  волонтерский отряд «Волонтеры России </vt:lpstr>
      <vt:lpstr>Мероприятия, в которых принимал участие  волонтерский отряд «Волонтеры России </vt:lpstr>
      <vt:lpstr>Мероприятия, в которых принимал участие  волонтерский отряд «Волонтеры России </vt:lpstr>
      <vt:lpstr>Мероприятия, в которых принимал участие  волонтерский отряд «Волонтеры России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Волонтёрский  отряд  «ЛУЧ»</dc:title>
  <dc:creator/>
  <cp:lastModifiedBy>Admin</cp:lastModifiedBy>
  <cp:revision>143</cp:revision>
  <dcterms:created xsi:type="dcterms:W3CDTF">2024-07-23T12:22:33Z</dcterms:created>
  <dcterms:modified xsi:type="dcterms:W3CDTF">2024-07-23T12:29:44Z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613ED5B00F724098A575226A192AFE0B_12</vt:lpwstr>
  </property>
  <property fmtid="{D5CDD505-2E9C-101B-9397-08002B2CF9AE}" pid="3" name="KSOProductBuildVer">
    <vt:lpwstr>1049-12.2.0.17153</vt:lpwstr>
  </property>
</Properties>
</file>