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99EDC7-3EFE-4A49-973C-900EBED9B1EC}">
          <p14:sldIdLst>
            <p14:sldId id="256"/>
            <p14:sldId id="257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E08"/>
    <a:srgbClr val="B92D14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5596" autoAdjust="0"/>
  </p:normalViewPr>
  <p:slideViewPr>
    <p:cSldViewPr>
      <p:cViewPr>
        <p:scale>
          <a:sx n="100" d="100"/>
          <a:sy n="100" d="100"/>
        </p:scale>
        <p:origin x="-204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3E89C5-DD5D-4373-9366-BAEA2110B03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9953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BA2ADB-7089-4AC6-9B59-FEC2EBCD7F9A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6D3D2-86AC-47C9-A848-6B6D63C339ED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61CC1-1468-42F9-A815-EDB6AE14F789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61CC1-1468-42F9-A815-EDB6AE14F789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61CC1-1468-42F9-A815-EDB6AE14F789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60198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8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1065213"/>
            <a:ext cx="203835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065213"/>
            <a:ext cx="596265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1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4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3113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2009775"/>
            <a:ext cx="40005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009775"/>
            <a:ext cx="40005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39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71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0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73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8626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698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065213"/>
            <a:ext cx="81534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2009775"/>
            <a:ext cx="8153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113" y="5589240"/>
            <a:ext cx="7772400" cy="704850"/>
          </a:xfrm>
        </p:spPr>
        <p:txBody>
          <a:bodyPr/>
          <a:lstStyle/>
          <a:p>
            <a:r>
              <a:rPr lang="ru-RU" altLang="ru-RU" sz="3600" dirty="0" smtClean="0">
                <a:latin typeface="Monotype Corsiva" panose="03010101010201010101" pitchFamily="66" charset="0"/>
              </a:rPr>
              <a:t>Мёртвые души: популяризация художественной литературы </a:t>
            </a:r>
            <a:br>
              <a:rPr lang="ru-RU" altLang="ru-RU" sz="3600" dirty="0" smtClean="0">
                <a:latin typeface="Monotype Corsiva" panose="03010101010201010101" pitchFamily="66" charset="0"/>
              </a:rPr>
            </a:br>
            <a:r>
              <a:rPr lang="ru-RU" altLang="ru-RU" sz="3600" dirty="0" smtClean="0">
                <a:latin typeface="Monotype Corsiva" panose="03010101010201010101" pitchFamily="66" charset="0"/>
              </a:rPr>
              <a:t>среди детей и подростков.</a:t>
            </a:r>
            <a:endParaRPr lang="ru-RU" altLang="ru-RU" sz="3600" dirty="0">
              <a:latin typeface="Monotype Corsiva" panose="03010101010201010101" pitchFamily="66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-17884" y="0"/>
            <a:ext cx="7772400" cy="764704"/>
          </a:xfrm>
        </p:spPr>
        <p:txBody>
          <a:bodyPr/>
          <a:lstStyle/>
          <a:p>
            <a:r>
              <a:rPr lang="ru-RU" altLang="ru-RU" sz="2000" dirty="0" smtClean="0">
                <a:latin typeface="Monotype Corsiva" panose="03010101010201010101" pitchFamily="66" charset="0"/>
              </a:rPr>
              <a:t>Карачаево-Черкесская Республика,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г.Черкесск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>, 2020 г.</a:t>
            </a:r>
          </a:p>
          <a:p>
            <a:r>
              <a:rPr lang="ru-RU" altLang="ru-RU" sz="2000" dirty="0" smtClean="0">
                <a:latin typeface="Monotype Corsiva" panose="03010101010201010101" pitchFamily="66" charset="0"/>
              </a:rPr>
              <a:t>Автор: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Охтов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> Руслан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Имранович</a:t>
            </a:r>
            <a:endParaRPr lang="ru-RU" altLang="ru-RU" sz="2000" dirty="0" smtClean="0">
              <a:latin typeface="Monotype Corsiva" panose="03010101010201010101" pitchFamily="66" charset="0"/>
            </a:endParaRPr>
          </a:p>
          <a:p>
            <a:r>
              <a:rPr lang="ru-RU" altLang="ru-RU" sz="2000" dirty="0" smtClean="0">
                <a:latin typeface="Monotype Corsiva" panose="03010101010201010101" pitchFamily="66" charset="0"/>
              </a:rPr>
              <a:t>Соавтор: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Хатуев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>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Амаль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> </a:t>
            </a:r>
            <a:r>
              <a:rPr lang="ru-RU" altLang="ru-RU" sz="2000" dirty="0" err="1" smtClean="0">
                <a:latin typeface="Monotype Corsiva" panose="03010101010201010101" pitchFamily="66" charset="0"/>
              </a:rPr>
              <a:t>Сафарбиевич</a:t>
            </a:r>
            <a:r>
              <a:rPr lang="ru-RU" altLang="ru-RU" sz="2000" dirty="0" smtClean="0">
                <a:latin typeface="Monotype Corsiva" panose="03010101010201010101" pitchFamily="66" charset="0"/>
              </a:rPr>
              <a:t> </a:t>
            </a:r>
          </a:p>
          <a:p>
            <a:endParaRPr lang="ru-RU" altLang="ru-RU" sz="1600" dirty="0" smtClean="0"/>
          </a:p>
          <a:p>
            <a:endParaRPr lang="ru-RU" altLang="ru-RU" dirty="0" smtClean="0">
              <a:solidFill>
                <a:srgbClr val="00B050"/>
              </a:solidFill>
            </a:endParaRP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153400" cy="34925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Исследование </a:t>
            </a:r>
            <a:r>
              <a:rPr lang="ru-RU" sz="2000" dirty="0">
                <a:solidFill>
                  <a:schemeClr val="bg1"/>
                </a:solidFill>
                <a:latin typeface="Monotype Corsiva" panose="03010101010201010101" pitchFamily="66" charset="0"/>
              </a:rPr>
              <a:t>Московского </a:t>
            </a:r>
            <a:r>
              <a:rPr lang="ru-RU" sz="2000" dirty="0">
                <a:latin typeface="Monotype Corsiva" panose="03010101010201010101" pitchFamily="66" charset="0"/>
              </a:rPr>
              <a:t>г</a:t>
            </a:r>
            <a:r>
              <a:rPr lang="ru-RU" sz="20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ородского </a:t>
            </a:r>
            <a:r>
              <a:rPr lang="ru-RU" sz="20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педуниверситета</a:t>
            </a:r>
            <a:r>
              <a:rPr lang="ru-RU" sz="2000" dirty="0">
                <a:solidFill>
                  <a:schemeClr val="bg1"/>
                </a:solidFill>
                <a:latin typeface="Monotype Corsiva" panose="03010101010201010101" pitchFamily="66" charset="0"/>
              </a:rPr>
              <a:t> показывает, что 20 процентов подростков не читает ничего, 16 процентов открывают книги несколько раз в месяц. Эта статистика удручает. "Мёртвые души" - это люди, которые не занимаются своим культурным просвещением: изучением живописи и изобразительного искусства, прослушиванием классической музыки, а самое главное, чтением художественной литературы. Особенно этой проблеме подвержено молодое поколение, и именно для них создан мой проект. Я хочу привить детям и подросткам любовь к книгам и чтению, ведь это - основополагающий фактор развития культурных ценностей. Именно это и является моей конечной целью - сформировать культурные ценности у детей и подростков от 10 до 15 лет, проживающих на территории Карачаево-Черкесской Республики, посредством чтения. Для этого я буду организовывать встречи литературного клуба с детьми и подростками, и с помощью беседы, обсуждений, анализа различных источников, в том числе и сетевых, а также интерактивных игр, привлекать их к чтению художественной литературы. В результате своего проекта я хочу получить большее количество детей и подростков, заинтересованных чтением и искусством. Результаты я буду измерять анкетированием, которое будет проведено два раза: в начале проекта и в конце, чтобы сравнить ответы участников и узнать его эффективность.</a:t>
            </a:r>
            <a:endParaRPr lang="ru-RU" altLang="ru-RU" sz="2000" dirty="0">
              <a:latin typeface="Monotype Corsiva" panose="03010101010201010101" pitchFamily="66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dirty="0" smtClean="0">
                <a:latin typeface="Monotype Corsiva" panose="03010101010201010101" pitchFamily="66" charset="0"/>
              </a:rPr>
              <a:t>Описание</a:t>
            </a:r>
            <a:endParaRPr lang="ru-RU" altLang="ru-RU" sz="4000" dirty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algn="ctr"/>
            <a:r>
              <a:rPr lang="ru-RU" altLang="ru-RU" sz="40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Цель</a:t>
            </a:r>
            <a:endParaRPr lang="en-US" alt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772816"/>
            <a:ext cx="6934200" cy="4081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0" i="0" dirty="0" smtClean="0"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Увеличение количества читающих представителей целевой аудитории через цикл мероприятий литературного клуба.</a:t>
            </a:r>
            <a:endParaRPr lang="en-US" altLang="ru-RU" sz="2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Monotype Corsiva" panose="03010101010201010101" pitchFamily="66" charset="0"/>
              </a:rPr>
              <a:t>Количественные результаты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1. Не менее 5000 человек будут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проинформированны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с помощью социальных сетей и других средств массовой информации. 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2. Не менее 300 человек примут участие в мероприятиях проекта. 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3. Будет проведено не менее 12 заседаний литературного клуба с участием не менее 20 человек.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4. Также будет проведено не менее 5 мероприятий, посвященных писателям-юбилярам и книгам-юбилярам с участием не менее 50 человек.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5. Будет проведено не менее 5 встреч с участниками литературного и издательского процесса (1. Поэтесса Мира Михайлова.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2. Поэт, директор АНО "Мэтр" и руководитель клуба молодых поэтов и писателей "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Metrum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"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Джуккаева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Баладжан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Дадиядовна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3.Член союза писателей РФ и автор книги "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Кадаъар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"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Хубиев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Ислам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Хызырович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4. Поэт,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пистаель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и монтажёр телеканала "ВГТРК КЧР" Лейла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Чотчаева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.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5. Поэт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Мадина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Шевхужева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.)</a:t>
            </a:r>
            <a:r>
              <a:rPr lang="ru-RU" sz="1600" dirty="0" smtClean="0">
                <a:latin typeface="Monotype Corsiva" panose="03010101010201010101" pitchFamily="66" charset="0"/>
              </a:rPr>
              <a:t/>
            </a:r>
            <a:br>
              <a:rPr lang="ru-RU" sz="1600" dirty="0" smtClean="0">
                <a:latin typeface="Monotype Corsiva" panose="03010101010201010101" pitchFamily="66" charset="0"/>
              </a:rPr>
            </a:b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6. Приглашёнными экспертами будет проведено не менее 4 творческих и образовательных мастер-классов: поэт, филолог и писатель Анна Пономарева проведёт мастер-класс по анализу художественного текста; детская писательница Екатерина Матюшкина проведёт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проведёт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мастер-класс по писательскому мастерству; поэт Евгения Черняева проведёт мастер-класс по поэтическому мастерству;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библиотерапевт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 Екатерина Борисова проведёт мастер-класс по </a:t>
            </a:r>
            <a:r>
              <a:rPr lang="ru-RU" sz="1600" dirty="0" err="1">
                <a:solidFill>
                  <a:schemeClr val="bg1"/>
                </a:solidFill>
                <a:latin typeface="Monotype Corsiva" panose="03010101010201010101" pitchFamily="66" charset="0"/>
              </a:rPr>
              <a:t>библиотерапии</a:t>
            </a:r>
            <a:r>
              <a:rPr lang="ru-RU" sz="1600" dirty="0">
                <a:solidFill>
                  <a:schemeClr val="bg1"/>
                </a:solidFill>
                <a:latin typeface="Monotype Corsiva" panose="03010101010201010101" pitchFamily="66" charset="0"/>
              </a:rPr>
              <a:t>.</a:t>
            </a:r>
            <a:endParaRPr lang="ru-RU" sz="16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51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algn="ctr"/>
            <a:r>
              <a:rPr lang="ru-RU" sz="4000" b="0" i="0" dirty="0" smtClean="0"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Качественные результаты</a:t>
            </a:r>
            <a:endParaRPr lang="en-US" alt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772816"/>
            <a:ext cx="6934200" cy="4081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1. Будут сформированы культурные ценности у детей и подростков.</a:t>
            </a:r>
            <a:r>
              <a:rPr lang="ru-RU" sz="2400" dirty="0" smtClean="0">
                <a:latin typeface="Monotype Corsiva" panose="03010101010201010101" pitchFamily="66" charset="0"/>
              </a:rPr>
              <a:t/>
            </a:r>
            <a:br>
              <a:rPr lang="ru-RU" sz="2400" dirty="0" smtClean="0">
                <a:latin typeface="Monotype Corsiva" panose="03010101010201010101" pitchFamily="66" charset="0"/>
              </a:rPr>
            </a:br>
            <a:r>
              <a:rPr lang="ru-RU" sz="2400" b="0" i="0" dirty="0" smtClean="0"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2. Повышение успеваемости у школьников.</a:t>
            </a:r>
            <a:r>
              <a:rPr lang="ru-RU" sz="2400" dirty="0" smtClean="0">
                <a:latin typeface="Monotype Corsiva" panose="03010101010201010101" pitchFamily="66" charset="0"/>
              </a:rPr>
              <a:t/>
            </a:r>
            <a:br>
              <a:rPr lang="ru-RU" sz="2400" dirty="0" smtClean="0">
                <a:latin typeface="Monotype Corsiva" panose="03010101010201010101" pitchFamily="66" charset="0"/>
              </a:rPr>
            </a:br>
            <a:r>
              <a:rPr lang="ru-RU" sz="2400" b="0" i="0" dirty="0" smtClean="0"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3. Развитие творческого мышления, умения анализировать художественный текст и воображения.</a:t>
            </a:r>
            <a:endParaRPr lang="en-US" altLang="ru-RU" sz="24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872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latin typeface="Monotype Corsiva" panose="03010101010201010101" pitchFamily="66" charset="0"/>
              </a:rPr>
              <a:t>Актуальность и новизна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153400" cy="4267200"/>
          </a:xfrm>
        </p:spPr>
        <p:txBody>
          <a:bodyPr/>
          <a:lstStyle/>
          <a:p>
            <a:r>
              <a:rPr lang="ru-RU" sz="2400" dirty="0" smtClean="0">
                <a:latin typeface="Monotype Corsiva" panose="03010101010201010101" pitchFamily="66" charset="0"/>
              </a:rPr>
              <a:t>Выбор темы проекта обусловлен тем, что в пределах Карачаево-Черкесской Республики у молодёжи падает интерес к литературе. Отношение детей и подростков к чтению книг в настоящее время представляет собой острейшую проблему для всего общества, поэтому возникла потребность в популяризации художественной литературы среди подрастающего поколения, а также в привлечении их к чтению, используя современный и новый метод, заключающийся во всестороннем анализе различных ресурсов, в частности сетевых (</a:t>
            </a:r>
            <a:r>
              <a:rPr lang="ru-RU" sz="2400" dirty="0" err="1" smtClean="0">
                <a:latin typeface="Monotype Corsiva" panose="03010101010201010101" pitchFamily="66" charset="0"/>
              </a:rPr>
              <a:t>мемы</a:t>
            </a:r>
            <a:r>
              <a:rPr lang="ru-RU" sz="2400" dirty="0" smtClean="0">
                <a:latin typeface="Monotype Corsiva" panose="03010101010201010101" pitchFamily="66" charset="0"/>
              </a:rPr>
              <a:t>, молодёжные </a:t>
            </a:r>
            <a:r>
              <a:rPr lang="ru-RU" sz="2400" dirty="0" err="1" smtClean="0">
                <a:latin typeface="Monotype Corsiva" panose="03010101010201010101" pitchFamily="66" charset="0"/>
              </a:rPr>
              <a:t>паблики</a:t>
            </a:r>
            <a:r>
              <a:rPr lang="ru-RU" sz="2400" dirty="0" smtClean="0">
                <a:latin typeface="Monotype Corsiva" panose="03010101010201010101" pitchFamily="66" charset="0"/>
              </a:rPr>
              <a:t>, приложение </a:t>
            </a:r>
            <a:r>
              <a:rPr lang="en-US" sz="2400" dirty="0" smtClean="0">
                <a:latin typeface="Monotype Corsiva" panose="03010101010201010101" pitchFamily="66" charset="0"/>
              </a:rPr>
              <a:t>“</a:t>
            </a:r>
            <a:r>
              <a:rPr lang="ru-RU" sz="2400" dirty="0" err="1" smtClean="0">
                <a:latin typeface="Monotype Corsiva" panose="03010101010201010101" pitchFamily="66" charset="0"/>
              </a:rPr>
              <a:t>ТикТок</a:t>
            </a:r>
            <a:r>
              <a:rPr lang="en-US" sz="2400" dirty="0" smtClean="0">
                <a:latin typeface="Monotype Corsiva" panose="03010101010201010101" pitchFamily="66" charset="0"/>
              </a:rPr>
              <a:t>”).</a:t>
            </a:r>
            <a:endParaRPr lang="ru-RU" sz="2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4092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algn="ctr"/>
            <a:r>
              <a:rPr lang="ru-RU" sz="4000" b="0" i="0" dirty="0" err="1" smtClean="0">
                <a:solidFill>
                  <a:srgbClr val="6A6E72"/>
                </a:solidFill>
                <a:effectLst/>
                <a:latin typeface="Monotype Corsiva" panose="03010101010201010101" pitchFamily="66" charset="0"/>
              </a:rPr>
              <a:t>Мультипликативность</a:t>
            </a:r>
            <a:endParaRPr lang="en-US" altLang="ru-RU" sz="40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772816"/>
            <a:ext cx="6934200" cy="40814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Данная проблема является актуальной для всей России, поэтому реализация проекта на территории других регионов будет также иметь смысл.</a:t>
            </a:r>
            <a:endParaRPr lang="en-US" altLang="ru-RU" sz="2400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153400" cy="715962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  <a:latin typeface="Monotype Corsiva" panose="03010101010201010101" pitchFamily="66" charset="0"/>
              </a:rPr>
              <a:t>Социальный эффект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Monotype Corsiva" panose="03010101010201010101" pitchFamily="66" charset="0"/>
              </a:rPr>
              <a:t>Благодаря реализации нашего проекта на территории Карачаево-Черкесской Республики произойдут изменения в духовной и культурной сферах подрастающего поколения. Больше детей и подростков начнут интересоваться искусством, повысится общая эрудиция . Решится проблема отсутствия нравственности и моральных принципов у представителей целевой аудитории проекта, ведь книги - лучшие друзья и воспитатели.  Повысится уровень обучаемости, восприятия и обработки информации.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588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nanio.ru.11">
  <a:themeElements>
    <a:clrScheme name="powerpoint-template-24 16">
      <a:dk1>
        <a:srgbClr val="4D4D4D"/>
      </a:dk1>
      <a:lt1>
        <a:srgbClr val="FFFFFF"/>
      </a:lt1>
      <a:dk2>
        <a:srgbClr val="4D4D4D"/>
      </a:dk2>
      <a:lt2>
        <a:srgbClr val="800609"/>
      </a:lt2>
      <a:accent1>
        <a:srgbClr val="96261A"/>
      </a:accent1>
      <a:accent2>
        <a:srgbClr val="B02E1E"/>
      </a:accent2>
      <a:accent3>
        <a:srgbClr val="FFFFFF"/>
      </a:accent3>
      <a:accent4>
        <a:srgbClr val="404040"/>
      </a:accent4>
      <a:accent5>
        <a:srgbClr val="C9ACAB"/>
      </a:accent5>
      <a:accent6>
        <a:srgbClr val="9F291A"/>
      </a:accent6>
      <a:hlink>
        <a:srgbClr val="B52B1A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E5C16"/>
        </a:lt2>
        <a:accent1>
          <a:srgbClr val="E3852B"/>
        </a:accent1>
        <a:accent2>
          <a:srgbClr val="E79235"/>
        </a:accent2>
        <a:accent3>
          <a:srgbClr val="FFFFFF"/>
        </a:accent3>
        <a:accent4>
          <a:srgbClr val="404040"/>
        </a:accent4>
        <a:accent5>
          <a:srgbClr val="EFC2AC"/>
        </a:accent5>
        <a:accent6>
          <a:srgbClr val="D1842F"/>
        </a:accent6>
        <a:hlink>
          <a:srgbClr val="F09E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D5D16"/>
        </a:lt2>
        <a:accent1>
          <a:srgbClr val="ED5B10"/>
        </a:accent1>
        <a:accent2>
          <a:srgbClr val="F5A526"/>
        </a:accent2>
        <a:accent3>
          <a:srgbClr val="FFFFFF"/>
        </a:accent3>
        <a:accent4>
          <a:srgbClr val="404040"/>
        </a:accent4>
        <a:accent5>
          <a:srgbClr val="F4B5AA"/>
        </a:accent5>
        <a:accent6>
          <a:srgbClr val="DE9521"/>
        </a:accent6>
        <a:hlink>
          <a:srgbClr val="FABD4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FE3902"/>
        </a:lt2>
        <a:accent1>
          <a:srgbClr val="FF6B03"/>
        </a:accent1>
        <a:accent2>
          <a:srgbClr val="FF8308"/>
        </a:accent2>
        <a:accent3>
          <a:srgbClr val="FFFFFF"/>
        </a:accent3>
        <a:accent4>
          <a:srgbClr val="404040"/>
        </a:accent4>
        <a:accent5>
          <a:srgbClr val="FFBAAA"/>
        </a:accent5>
        <a:accent6>
          <a:srgbClr val="E77606"/>
        </a:accent6>
        <a:hlink>
          <a:srgbClr val="FFA90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BF1D18"/>
        </a:lt2>
        <a:accent1>
          <a:srgbClr val="CF0E09"/>
        </a:accent1>
        <a:accent2>
          <a:srgbClr val="E92147"/>
        </a:accent2>
        <a:accent3>
          <a:srgbClr val="FFFFFF"/>
        </a:accent3>
        <a:accent4>
          <a:srgbClr val="404040"/>
        </a:accent4>
        <a:accent5>
          <a:srgbClr val="E4AAAA"/>
        </a:accent5>
        <a:accent6>
          <a:srgbClr val="D31D3F"/>
        </a:accent6>
        <a:hlink>
          <a:srgbClr val="F4842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C7271E"/>
        </a:lt2>
        <a:accent1>
          <a:srgbClr val="CF0E09"/>
        </a:accent1>
        <a:accent2>
          <a:srgbClr val="E92147"/>
        </a:accent2>
        <a:accent3>
          <a:srgbClr val="FFFFFF"/>
        </a:accent3>
        <a:accent4>
          <a:srgbClr val="404040"/>
        </a:accent4>
        <a:accent5>
          <a:srgbClr val="E4AAAA"/>
        </a:accent5>
        <a:accent6>
          <a:srgbClr val="D31D3F"/>
        </a:accent6>
        <a:hlink>
          <a:srgbClr val="F4842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C1006"/>
        </a:lt2>
        <a:accent1>
          <a:srgbClr val="FF5000"/>
        </a:accent1>
        <a:accent2>
          <a:srgbClr val="FF725E"/>
        </a:accent2>
        <a:accent3>
          <a:srgbClr val="FFFFFF"/>
        </a:accent3>
        <a:accent4>
          <a:srgbClr val="404040"/>
        </a:accent4>
        <a:accent5>
          <a:srgbClr val="FFB3AA"/>
        </a:accent5>
        <a:accent6>
          <a:srgbClr val="E76754"/>
        </a:accent6>
        <a:hlink>
          <a:srgbClr val="FF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620000"/>
        </a:lt2>
        <a:accent1>
          <a:srgbClr val="9F0000"/>
        </a:accent1>
        <a:accent2>
          <a:srgbClr val="CE0000"/>
        </a:accent2>
        <a:accent3>
          <a:srgbClr val="FFFFFF"/>
        </a:accent3>
        <a:accent4>
          <a:srgbClr val="404040"/>
        </a:accent4>
        <a:accent5>
          <a:srgbClr val="CDAAAA"/>
        </a:accent5>
        <a:accent6>
          <a:srgbClr val="BA0000"/>
        </a:accent6>
        <a:hlink>
          <a:srgbClr val="FFD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360001"/>
        </a:lt2>
        <a:accent1>
          <a:srgbClr val="5E0203"/>
        </a:accent1>
        <a:accent2>
          <a:srgbClr val="B40406"/>
        </a:accent2>
        <a:accent3>
          <a:srgbClr val="FFFFFF"/>
        </a:accent3>
        <a:accent4>
          <a:srgbClr val="404040"/>
        </a:accent4>
        <a:accent5>
          <a:srgbClr val="B6AAAA"/>
        </a:accent5>
        <a:accent6>
          <a:srgbClr val="A30305"/>
        </a:accent6>
        <a:hlink>
          <a:srgbClr val="FF01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920709"/>
        </a:lt2>
        <a:accent1>
          <a:srgbClr val="AC0A0C"/>
        </a:accent1>
        <a:accent2>
          <a:srgbClr val="D10505"/>
        </a:accent2>
        <a:accent3>
          <a:srgbClr val="FFFFFF"/>
        </a:accent3>
        <a:accent4>
          <a:srgbClr val="404040"/>
        </a:accent4>
        <a:accent5>
          <a:srgbClr val="D2AAAA"/>
        </a:accent5>
        <a:accent6>
          <a:srgbClr val="BD0404"/>
        </a:accent6>
        <a:hlink>
          <a:srgbClr val="FF01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800609"/>
        </a:lt2>
        <a:accent1>
          <a:srgbClr val="AC0A0C"/>
        </a:accent1>
        <a:accent2>
          <a:srgbClr val="D10505"/>
        </a:accent2>
        <a:accent3>
          <a:srgbClr val="FFFFFF"/>
        </a:accent3>
        <a:accent4>
          <a:srgbClr val="404040"/>
        </a:accent4>
        <a:accent5>
          <a:srgbClr val="D2AAAA"/>
        </a:accent5>
        <a:accent6>
          <a:srgbClr val="BD0404"/>
        </a:accent6>
        <a:hlink>
          <a:srgbClr val="FF01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800609"/>
        </a:lt2>
        <a:accent1>
          <a:srgbClr val="96261A"/>
        </a:accent1>
        <a:accent2>
          <a:srgbClr val="B02E1E"/>
        </a:accent2>
        <a:accent3>
          <a:srgbClr val="FFFFFF"/>
        </a:accent3>
        <a:accent4>
          <a:srgbClr val="404040"/>
        </a:accent4>
        <a:accent5>
          <a:srgbClr val="C9ACAB"/>
        </a:accent5>
        <a:accent6>
          <a:srgbClr val="9F291A"/>
        </a:accent6>
        <a:hlink>
          <a:srgbClr val="B52B1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znanio.ru.11</Template>
  <TotalTime>76</TotalTime>
  <Words>457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Microsoft Sans Serif</vt:lpstr>
      <vt:lpstr>Verdana</vt:lpstr>
      <vt:lpstr>굴림</vt:lpstr>
      <vt:lpstr>Times New Roman</vt:lpstr>
      <vt:lpstr>18</vt:lpstr>
      <vt:lpstr>znanio.ru.11</vt:lpstr>
      <vt:lpstr>Мёртвые души: популяризация художественной литературы  среди детей и подростков.</vt:lpstr>
      <vt:lpstr>Описание</vt:lpstr>
      <vt:lpstr>Цель</vt:lpstr>
      <vt:lpstr>Количественные результаты</vt:lpstr>
      <vt:lpstr>Качественные результаты</vt:lpstr>
      <vt:lpstr>Актуальность и новизна</vt:lpstr>
      <vt:lpstr>Мультипликативность</vt:lpstr>
      <vt:lpstr>Социальный эффект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Мёртвые души: популяризация художественной литературы  среди детей и подростков.</dc:title>
  <dc:creator>RePack by Diakov</dc:creator>
  <cp:lastModifiedBy>RePack by Diakov</cp:lastModifiedBy>
  <cp:revision>3</cp:revision>
  <dcterms:created xsi:type="dcterms:W3CDTF">2020-03-25T12:25:34Z</dcterms:created>
  <dcterms:modified xsi:type="dcterms:W3CDTF">2020-03-25T13:42:06Z</dcterms:modified>
</cp:coreProperties>
</file>