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88" r:id="rId7"/>
    <p:sldId id="262" r:id="rId8"/>
    <p:sldId id="261" r:id="rId9"/>
    <p:sldId id="269" r:id="rId10"/>
    <p:sldId id="270" r:id="rId11"/>
    <p:sldId id="292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2" r:id="rId23"/>
    <p:sldId id="281" r:id="rId24"/>
    <p:sldId id="283" r:id="rId25"/>
    <p:sldId id="285" r:id="rId26"/>
    <p:sldId id="286" r:id="rId27"/>
    <p:sldId id="293" r:id="rId28"/>
    <p:sldId id="287" r:id="rId29"/>
    <p:sldId id="289" r:id="rId30"/>
    <p:sldId id="294" r:id="rId31"/>
    <p:sldId id="291" r:id="rId32"/>
    <p:sldId id="268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8B1"/>
    <a:srgbClr val="2406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FC9576-0742-4A9E-8C39-037F6E94632C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F9B14F-150A-40AF-9A96-708F1375B9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922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A6ED8-F0B8-4501-AB4E-C78735448FFB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3F71-E56E-47FD-8D9B-14779D8395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9712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A6ED8-F0B8-4501-AB4E-C78735448FFB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3F71-E56E-47FD-8D9B-14779D8395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6207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A6ED8-F0B8-4501-AB4E-C78735448FFB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3F71-E56E-47FD-8D9B-14779D8395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5978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A6ED8-F0B8-4501-AB4E-C78735448FFB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3F71-E56E-47FD-8D9B-14779D8395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10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A6ED8-F0B8-4501-AB4E-C78735448FFB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3F71-E56E-47FD-8D9B-14779D8395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1968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A6ED8-F0B8-4501-AB4E-C78735448FFB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3F71-E56E-47FD-8D9B-14779D8395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201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A6ED8-F0B8-4501-AB4E-C78735448FFB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3F71-E56E-47FD-8D9B-14779D8395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6826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A6ED8-F0B8-4501-AB4E-C78735448FFB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3F71-E56E-47FD-8D9B-14779D8395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2753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A6ED8-F0B8-4501-AB4E-C78735448FFB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3F71-E56E-47FD-8D9B-14779D8395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0923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A6ED8-F0B8-4501-AB4E-C78735448FFB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3F71-E56E-47FD-8D9B-14779D8395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9715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A6ED8-F0B8-4501-AB4E-C78735448FFB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3F71-E56E-47FD-8D9B-14779D8395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0767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7A6ED8-F0B8-4501-AB4E-C78735448FFB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53F71-E56E-47FD-8D9B-14779D8395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4373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29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818753" y="2140522"/>
            <a:ext cx="8440313" cy="1107996"/>
          </a:xfrm>
          <a:prstGeom prst="rect">
            <a:avLst/>
          </a:prstGeom>
          <a:solidFill>
            <a:srgbClr val="21B5AE"/>
          </a:solidFill>
        </p:spPr>
        <p:txBody>
          <a:bodyPr wrap="square" rtlCol="0">
            <a:spAutoFit/>
          </a:bodyPr>
          <a:lstStyle/>
          <a:p>
            <a:r>
              <a:rPr lang="ru-RU" sz="1900" dirty="0">
                <a:solidFill>
                  <a:schemeClr val="bg1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Ивановская региональная общественная организация</a:t>
            </a:r>
          </a:p>
          <a:p>
            <a:r>
              <a:rPr lang="ru-RU" sz="1900" dirty="0">
                <a:solidFill>
                  <a:schemeClr val="bg1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«Ресурсный центр организации добровольческой деятельности</a:t>
            </a:r>
          </a:p>
          <a:p>
            <a:r>
              <a:rPr lang="ru-RU" sz="2800" b="1" dirty="0">
                <a:solidFill>
                  <a:schemeClr val="bg1"/>
                </a:solidFill>
                <a:latin typeface="Montserrat" panose="00000500000000000000" pitchFamily="2" charset="-52"/>
                <a:ea typeface="Microsoft YaHei UI" panose="020B0503020204020204" pitchFamily="34" charset="-122"/>
                <a:cs typeface="Segoe UI" panose="020B0502040204020203" pitchFamily="34" charset="0"/>
              </a:rPr>
              <a:t>«ИВАНОВСКИЙ ВОЛОНТЁРСКИЙ ЦЕНТР»</a:t>
            </a:r>
          </a:p>
        </p:txBody>
      </p:sp>
      <p:sp>
        <p:nvSpPr>
          <p:cNvPr id="26" name="Полилиния 25"/>
          <p:cNvSpPr/>
          <p:nvPr/>
        </p:nvSpPr>
        <p:spPr>
          <a:xfrm>
            <a:off x="747844" y="-112364"/>
            <a:ext cx="11561387" cy="7089940"/>
          </a:xfrm>
          <a:custGeom>
            <a:avLst/>
            <a:gdLst>
              <a:gd name="connsiteX0" fmla="*/ 892566 w 11561387"/>
              <a:gd name="connsiteY0" fmla="*/ 0 h 7146211"/>
              <a:gd name="connsiteX1" fmla="*/ 11561387 w 11561387"/>
              <a:gd name="connsiteY1" fmla="*/ 0 h 7146211"/>
              <a:gd name="connsiteX2" fmla="*/ 11561387 w 11561387"/>
              <a:gd name="connsiteY2" fmla="*/ 7146211 h 7146211"/>
              <a:gd name="connsiteX3" fmla="*/ 926207 w 11561387"/>
              <a:gd name="connsiteY3" fmla="*/ 7146211 h 7146211"/>
              <a:gd name="connsiteX4" fmla="*/ 918924 w 11561387"/>
              <a:gd name="connsiteY4" fmla="*/ 7133674 h 7146211"/>
              <a:gd name="connsiteX5" fmla="*/ 0 w 11561387"/>
              <a:gd name="connsiteY5" fmla="*/ 3541366 h 7146211"/>
              <a:gd name="connsiteX6" fmla="*/ 750787 w 11561387"/>
              <a:gd name="connsiteY6" fmla="*/ 274014 h 7146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61387" h="7146211">
                <a:moveTo>
                  <a:pt x="892566" y="0"/>
                </a:moveTo>
                <a:lnTo>
                  <a:pt x="11561387" y="0"/>
                </a:lnTo>
                <a:lnTo>
                  <a:pt x="11561387" y="7146211"/>
                </a:lnTo>
                <a:lnTo>
                  <a:pt x="926207" y="7146211"/>
                </a:lnTo>
                <a:lnTo>
                  <a:pt x="918924" y="7133674"/>
                </a:lnTo>
                <a:cubicBezTo>
                  <a:pt x="332885" y="6065813"/>
                  <a:pt x="0" y="4842070"/>
                  <a:pt x="0" y="3541366"/>
                </a:cubicBezTo>
                <a:cubicBezTo>
                  <a:pt x="0" y="2370732"/>
                  <a:pt x="269637" y="1262437"/>
                  <a:pt x="750787" y="274014"/>
                </a:cubicBezTo>
                <a:close/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212389" y="2159066"/>
            <a:ext cx="1070909" cy="1070909"/>
          </a:xfrm>
          <a:prstGeom prst="ellipse">
            <a:avLst/>
          </a:prstGeom>
          <a:solidFill>
            <a:srgbClr val="4A2B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Box 34"/>
          <p:cNvSpPr txBox="1"/>
          <p:nvPr/>
        </p:nvSpPr>
        <p:spPr>
          <a:xfrm>
            <a:off x="1818752" y="3562830"/>
            <a:ext cx="8440313" cy="61555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3400" b="1" dirty="0">
                <a:solidFill>
                  <a:schemeClr val="bg1"/>
                </a:solidFill>
                <a:latin typeface="Montserrat ExtraBold" panose="00000900000000000000" pitchFamily="2" charset="-52"/>
              </a:rPr>
              <a:t>Будь волонтёром! Будь в тренде!</a:t>
            </a:r>
            <a:endParaRPr lang="ru-RU" sz="3400" dirty="0">
              <a:ln w="28575">
                <a:solidFill>
                  <a:schemeClr val="bg1"/>
                </a:solidFill>
              </a:ln>
              <a:noFill/>
              <a:latin typeface="Montserrat Black" panose="00000A00000000000000" pitchFamily="2" charset="-52"/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281" y="5364635"/>
            <a:ext cx="3070686" cy="138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277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12052" y="408805"/>
            <a:ext cx="8101447" cy="707886"/>
          </a:xfrm>
          <a:prstGeom prst="rect">
            <a:avLst/>
          </a:prstGeom>
          <a:solidFill>
            <a:srgbClr val="21B5AE"/>
          </a:solidFill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latin typeface="Montserrat ExtraBold" panose="00000900000000000000" pitchFamily="2" charset="-52"/>
              </a:rPr>
              <a:t>КОНКУРС «#ДОБРОЛИДЕР» </a:t>
            </a:r>
          </a:p>
        </p:txBody>
      </p:sp>
      <p:sp>
        <p:nvSpPr>
          <p:cNvPr id="26" name="Полилиния 25"/>
          <p:cNvSpPr/>
          <p:nvPr/>
        </p:nvSpPr>
        <p:spPr>
          <a:xfrm>
            <a:off x="747844" y="-112364"/>
            <a:ext cx="11561387" cy="7089940"/>
          </a:xfrm>
          <a:custGeom>
            <a:avLst/>
            <a:gdLst>
              <a:gd name="connsiteX0" fmla="*/ 892566 w 11561387"/>
              <a:gd name="connsiteY0" fmla="*/ 0 h 7146211"/>
              <a:gd name="connsiteX1" fmla="*/ 11561387 w 11561387"/>
              <a:gd name="connsiteY1" fmla="*/ 0 h 7146211"/>
              <a:gd name="connsiteX2" fmla="*/ 11561387 w 11561387"/>
              <a:gd name="connsiteY2" fmla="*/ 7146211 h 7146211"/>
              <a:gd name="connsiteX3" fmla="*/ 926207 w 11561387"/>
              <a:gd name="connsiteY3" fmla="*/ 7146211 h 7146211"/>
              <a:gd name="connsiteX4" fmla="*/ 918924 w 11561387"/>
              <a:gd name="connsiteY4" fmla="*/ 7133674 h 7146211"/>
              <a:gd name="connsiteX5" fmla="*/ 0 w 11561387"/>
              <a:gd name="connsiteY5" fmla="*/ 3541366 h 7146211"/>
              <a:gd name="connsiteX6" fmla="*/ 750787 w 11561387"/>
              <a:gd name="connsiteY6" fmla="*/ 274014 h 7146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61387" h="7146211">
                <a:moveTo>
                  <a:pt x="892566" y="0"/>
                </a:moveTo>
                <a:lnTo>
                  <a:pt x="11561387" y="0"/>
                </a:lnTo>
                <a:lnTo>
                  <a:pt x="11561387" y="7146211"/>
                </a:lnTo>
                <a:lnTo>
                  <a:pt x="926207" y="7146211"/>
                </a:lnTo>
                <a:lnTo>
                  <a:pt x="918924" y="7133674"/>
                </a:lnTo>
                <a:cubicBezTo>
                  <a:pt x="332885" y="6065813"/>
                  <a:pt x="0" y="4842070"/>
                  <a:pt x="0" y="3541366"/>
                </a:cubicBezTo>
                <a:cubicBezTo>
                  <a:pt x="0" y="2370732"/>
                  <a:pt x="269637" y="1262437"/>
                  <a:pt x="750787" y="274014"/>
                </a:cubicBezTo>
                <a:close/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742653" y="227294"/>
            <a:ext cx="1070909" cy="1070909"/>
          </a:xfrm>
          <a:prstGeom prst="ellipse">
            <a:avLst/>
          </a:prstGeom>
          <a:solidFill>
            <a:srgbClr val="4A2B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5F0E9E1-40CC-472B-9225-9239E58ACE39}"/>
              </a:ext>
            </a:extLst>
          </p:cNvPr>
          <p:cNvSpPr txBox="1"/>
          <p:nvPr/>
        </p:nvSpPr>
        <p:spPr>
          <a:xfrm>
            <a:off x="2112052" y="1351383"/>
            <a:ext cx="829927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Конкурс среди добровольцев </a:t>
            </a:r>
            <a:r>
              <a:rPr lang="ru-RU" sz="2000" b="1" dirty="0">
                <a:solidFill>
                  <a:schemeClr val="bg1"/>
                </a:solidFill>
                <a:latin typeface="Montserrat" panose="00000500000000000000" pitchFamily="2" charset="-52"/>
              </a:rPr>
              <a:t>«</a:t>
            </a:r>
            <a:r>
              <a:rPr lang="en-US" sz="2000" b="1" dirty="0">
                <a:solidFill>
                  <a:schemeClr val="bg1"/>
                </a:solidFill>
                <a:latin typeface="Montserrat" panose="00000500000000000000" pitchFamily="2" charset="-52"/>
              </a:rPr>
              <a:t>#</a:t>
            </a:r>
            <a:r>
              <a:rPr lang="ru-RU" sz="2000" b="1" dirty="0" err="1">
                <a:solidFill>
                  <a:schemeClr val="bg1"/>
                </a:solidFill>
                <a:latin typeface="Montserrat" panose="00000500000000000000" pitchFamily="2" charset="-52"/>
              </a:rPr>
              <a:t>ДоброЛидер</a:t>
            </a:r>
            <a:r>
              <a:rPr lang="ru-RU" sz="2000" b="1" dirty="0">
                <a:solidFill>
                  <a:schemeClr val="bg1"/>
                </a:solidFill>
                <a:latin typeface="Montserrat" panose="00000500000000000000" pitchFamily="2" charset="-52"/>
              </a:rPr>
              <a:t>» </a:t>
            </a:r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проводится с целью развития потенциала молодежи города Иваново и области в сфере добровольчества.</a:t>
            </a:r>
          </a:p>
          <a:p>
            <a:pPr algn="just"/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Организаторами конкурса выступает </a:t>
            </a:r>
            <a:r>
              <a:rPr lang="ru-RU" sz="2000" b="1" dirty="0">
                <a:solidFill>
                  <a:schemeClr val="bg1"/>
                </a:solidFill>
                <a:latin typeface="Montserrat" panose="00000500000000000000" pitchFamily="2" charset="-52"/>
              </a:rPr>
              <a:t>МБУ ДО «Центр детского творчества №4»</a:t>
            </a:r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 г. Иваново и </a:t>
            </a:r>
            <a:r>
              <a:rPr lang="ru-RU" sz="2000" b="1" dirty="0">
                <a:solidFill>
                  <a:schemeClr val="bg1"/>
                </a:solidFill>
                <a:latin typeface="Montserrat" panose="00000500000000000000" pitchFamily="2" charset="-52"/>
              </a:rPr>
              <a:t>ИРОО «Ресурсный центр организации добровольческой деятельности «Ивановский волонтерский центр»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3318454-2F38-4FE5-93CC-9F144B1E97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052" y="4052162"/>
            <a:ext cx="8299274" cy="239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9771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11151" y="640750"/>
            <a:ext cx="8558457" cy="584775"/>
          </a:xfrm>
          <a:prstGeom prst="rect">
            <a:avLst/>
          </a:prstGeom>
          <a:solidFill>
            <a:srgbClr val="21B5AE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Montserrat ExtraBold" panose="00000900000000000000" pitchFamily="2" charset="-52"/>
              </a:rPr>
              <a:t>ДОБРОВОЛЕЦ ЗЕМЛИ ИВАНОВСКОЙ</a:t>
            </a:r>
          </a:p>
        </p:txBody>
      </p:sp>
      <p:sp>
        <p:nvSpPr>
          <p:cNvPr id="26" name="Полилиния 25"/>
          <p:cNvSpPr/>
          <p:nvPr/>
        </p:nvSpPr>
        <p:spPr>
          <a:xfrm rot="10800000">
            <a:off x="-153493" y="-153563"/>
            <a:ext cx="11561387" cy="7089940"/>
          </a:xfrm>
          <a:custGeom>
            <a:avLst/>
            <a:gdLst>
              <a:gd name="connsiteX0" fmla="*/ 892566 w 11561387"/>
              <a:gd name="connsiteY0" fmla="*/ 0 h 7146211"/>
              <a:gd name="connsiteX1" fmla="*/ 11561387 w 11561387"/>
              <a:gd name="connsiteY1" fmla="*/ 0 h 7146211"/>
              <a:gd name="connsiteX2" fmla="*/ 11561387 w 11561387"/>
              <a:gd name="connsiteY2" fmla="*/ 7146211 h 7146211"/>
              <a:gd name="connsiteX3" fmla="*/ 926207 w 11561387"/>
              <a:gd name="connsiteY3" fmla="*/ 7146211 h 7146211"/>
              <a:gd name="connsiteX4" fmla="*/ 918924 w 11561387"/>
              <a:gd name="connsiteY4" fmla="*/ 7133674 h 7146211"/>
              <a:gd name="connsiteX5" fmla="*/ 0 w 11561387"/>
              <a:gd name="connsiteY5" fmla="*/ 3541366 h 7146211"/>
              <a:gd name="connsiteX6" fmla="*/ 750787 w 11561387"/>
              <a:gd name="connsiteY6" fmla="*/ 274014 h 7146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61387" h="7146211">
                <a:moveTo>
                  <a:pt x="892566" y="0"/>
                </a:moveTo>
                <a:lnTo>
                  <a:pt x="11561387" y="0"/>
                </a:lnTo>
                <a:lnTo>
                  <a:pt x="11561387" y="7146211"/>
                </a:lnTo>
                <a:lnTo>
                  <a:pt x="926207" y="7146211"/>
                </a:lnTo>
                <a:lnTo>
                  <a:pt x="918924" y="7133674"/>
                </a:lnTo>
                <a:cubicBezTo>
                  <a:pt x="332885" y="6065813"/>
                  <a:pt x="0" y="4842070"/>
                  <a:pt x="0" y="3541366"/>
                </a:cubicBezTo>
                <a:cubicBezTo>
                  <a:pt x="0" y="2370732"/>
                  <a:pt x="269637" y="1262437"/>
                  <a:pt x="750787" y="274014"/>
                </a:cubicBezTo>
                <a:close/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10336985" y="397684"/>
            <a:ext cx="1070909" cy="1070909"/>
          </a:xfrm>
          <a:prstGeom prst="ellipse">
            <a:avLst/>
          </a:prstGeom>
          <a:solidFill>
            <a:srgbClr val="4A2B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411151" y="1468593"/>
            <a:ext cx="855845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Ресурсный центр уже 3 года является организатором </a:t>
            </a:r>
            <a:r>
              <a:rPr lang="ru-RU" sz="2000" b="1" dirty="0">
                <a:solidFill>
                  <a:schemeClr val="bg1"/>
                </a:solidFill>
                <a:latin typeface="Montserrat" panose="00000500000000000000" pitchFamily="2" charset="-52"/>
              </a:rPr>
              <a:t>конкурса «Доброволец земли Ивановской»</a:t>
            </a:r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. В этом году участие приняли </a:t>
            </a:r>
            <a:r>
              <a:rPr lang="ru-RU" sz="2000" b="1" dirty="0">
                <a:solidFill>
                  <a:schemeClr val="bg1"/>
                </a:solidFill>
                <a:latin typeface="Montserrat" panose="00000500000000000000" pitchFamily="2" charset="-52"/>
              </a:rPr>
              <a:t>более 100 участников</a:t>
            </a:r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. Награждение призеров и победителей состоялось в ноябре 2022 года и было приурочено к Дню добровольца в России.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BBA0206-4659-404F-884B-F2271F183E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151" y="5160465"/>
            <a:ext cx="3599000" cy="113669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613DCE17-3637-47A9-8B81-2AC4603EF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75" y="3429000"/>
            <a:ext cx="4302233" cy="2868155"/>
          </a:xfrm>
          <a:prstGeom prst="roundRect">
            <a:avLst>
              <a:gd name="adj" fmla="val 16667"/>
            </a:avLst>
          </a:prstGeom>
          <a:ln w="3810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AB6C445-2ABD-46F3-9B60-2F3544A4BF03}"/>
              </a:ext>
            </a:extLst>
          </p:cNvPr>
          <p:cNvSpPr/>
          <p:nvPr/>
        </p:nvSpPr>
        <p:spPr>
          <a:xfrm>
            <a:off x="1411151" y="3916863"/>
            <a:ext cx="819150" cy="847846"/>
          </a:xfrm>
          <a:prstGeom prst="rect">
            <a:avLst/>
          </a:prstGeom>
          <a:solidFill>
            <a:srgbClr val="00B8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8B1"/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0546A483-F275-4FE2-B20C-9BE66C8C20D0}"/>
              </a:ext>
            </a:extLst>
          </p:cNvPr>
          <p:cNvSpPr/>
          <p:nvPr/>
        </p:nvSpPr>
        <p:spPr>
          <a:xfrm>
            <a:off x="2801076" y="3735542"/>
            <a:ext cx="819150" cy="1029167"/>
          </a:xfrm>
          <a:prstGeom prst="rect">
            <a:avLst/>
          </a:prstGeom>
          <a:solidFill>
            <a:srgbClr val="00B8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8B1"/>
              </a:solidFill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D959FC32-93BE-46AE-8DC3-57710F643386}"/>
              </a:ext>
            </a:extLst>
          </p:cNvPr>
          <p:cNvSpPr/>
          <p:nvPr/>
        </p:nvSpPr>
        <p:spPr>
          <a:xfrm>
            <a:off x="4191001" y="3641727"/>
            <a:ext cx="819150" cy="1136690"/>
          </a:xfrm>
          <a:prstGeom prst="rect">
            <a:avLst/>
          </a:prstGeom>
          <a:solidFill>
            <a:srgbClr val="00B8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8B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515F5B2-3E76-432F-A3B1-5DC3209E127C}"/>
              </a:ext>
            </a:extLst>
          </p:cNvPr>
          <p:cNvSpPr txBox="1"/>
          <p:nvPr/>
        </p:nvSpPr>
        <p:spPr>
          <a:xfrm>
            <a:off x="1401627" y="3079511"/>
            <a:ext cx="359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u="sng" dirty="0">
                <a:solidFill>
                  <a:schemeClr val="bg1"/>
                </a:solidFill>
                <a:latin typeface="Montserrat" panose="00000500000000000000" pitchFamily="2" charset="-52"/>
              </a:rPr>
              <a:t>Количество участников: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06E029F-5BD5-48DC-8711-4255FFFDE78A}"/>
              </a:ext>
            </a:extLst>
          </p:cNvPr>
          <p:cNvSpPr txBox="1"/>
          <p:nvPr/>
        </p:nvSpPr>
        <p:spPr>
          <a:xfrm>
            <a:off x="1384573" y="4795545"/>
            <a:ext cx="9429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>
                <a:solidFill>
                  <a:schemeClr val="bg1"/>
                </a:solidFill>
                <a:latin typeface="Montserrat" panose="00000500000000000000" pitchFamily="2" charset="-52"/>
              </a:rPr>
              <a:t>2020 г.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ACF2670-2487-41B2-BA92-2C73E55577FD}"/>
              </a:ext>
            </a:extLst>
          </p:cNvPr>
          <p:cNvSpPr txBox="1"/>
          <p:nvPr/>
        </p:nvSpPr>
        <p:spPr>
          <a:xfrm>
            <a:off x="2764974" y="4795545"/>
            <a:ext cx="9429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>
                <a:solidFill>
                  <a:schemeClr val="bg1"/>
                </a:solidFill>
                <a:latin typeface="Montserrat" panose="00000500000000000000" pitchFamily="2" charset="-52"/>
              </a:rPr>
              <a:t>2021 г.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97D8E61-4D94-4544-B6E7-5CF13D883D27}"/>
              </a:ext>
            </a:extLst>
          </p:cNvPr>
          <p:cNvSpPr txBox="1"/>
          <p:nvPr/>
        </p:nvSpPr>
        <p:spPr>
          <a:xfrm>
            <a:off x="4164423" y="4795545"/>
            <a:ext cx="9429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>
                <a:solidFill>
                  <a:schemeClr val="bg1"/>
                </a:solidFill>
                <a:latin typeface="Montserrat" panose="00000500000000000000" pitchFamily="2" charset="-52"/>
              </a:rPr>
              <a:t>2022 г.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AC70457-12AA-4798-BDBA-20B09E625FF1}"/>
              </a:ext>
            </a:extLst>
          </p:cNvPr>
          <p:cNvSpPr txBox="1"/>
          <p:nvPr/>
        </p:nvSpPr>
        <p:spPr>
          <a:xfrm>
            <a:off x="1342480" y="4048398"/>
            <a:ext cx="942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Montserrat" panose="00000500000000000000" pitchFamily="2" charset="-52"/>
              </a:rPr>
              <a:t>91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Montserrat" panose="00000500000000000000" pitchFamily="2" charset="-52"/>
              </a:rPr>
              <a:t>заявка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144B896-9CC2-473C-82C0-235B79F0A5AB}"/>
              </a:ext>
            </a:extLst>
          </p:cNvPr>
          <p:cNvSpPr txBox="1"/>
          <p:nvPr/>
        </p:nvSpPr>
        <p:spPr>
          <a:xfrm>
            <a:off x="2739164" y="3957737"/>
            <a:ext cx="942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Montserrat" panose="00000500000000000000" pitchFamily="2" charset="-52"/>
              </a:rPr>
              <a:t>113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Montserrat" panose="00000500000000000000" pitchFamily="2" charset="-52"/>
              </a:rPr>
              <a:t>заявок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8F7C1C2-2F58-433F-8CD3-3D02D3B103DA}"/>
              </a:ext>
            </a:extLst>
          </p:cNvPr>
          <p:cNvSpPr txBox="1"/>
          <p:nvPr/>
        </p:nvSpPr>
        <p:spPr>
          <a:xfrm>
            <a:off x="4135848" y="3921561"/>
            <a:ext cx="942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Montserrat" panose="00000500000000000000" pitchFamily="2" charset="-52"/>
              </a:rPr>
              <a:t>115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Montserrat" panose="00000500000000000000" pitchFamily="2" charset="-52"/>
              </a:rPr>
              <a:t>заявок</a:t>
            </a:r>
          </a:p>
        </p:txBody>
      </p:sp>
    </p:spTree>
    <p:extLst>
      <p:ext uri="{BB962C8B-B14F-4D97-AF65-F5344CB8AC3E}">
        <p14:creationId xmlns:p14="http://schemas.microsoft.com/office/powerpoint/2010/main" val="23236226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55127" y="609972"/>
            <a:ext cx="9021415" cy="569387"/>
          </a:xfrm>
          <a:prstGeom prst="rect">
            <a:avLst/>
          </a:prstGeom>
          <a:solidFill>
            <a:srgbClr val="4A2B80"/>
          </a:solidFill>
        </p:spPr>
        <p:txBody>
          <a:bodyPr wrap="square" rtlCol="0">
            <a:spAutoFit/>
          </a:bodyPr>
          <a:lstStyle/>
          <a:p>
            <a:r>
              <a:rPr lang="ru-RU" sz="3100" b="1" dirty="0">
                <a:solidFill>
                  <a:schemeClr val="bg1"/>
                </a:solidFill>
                <a:latin typeface="Montserrat ExtraBold" panose="00000900000000000000" pitchFamily="2" charset="-52"/>
              </a:rPr>
              <a:t>ГРАНТОВЫЙ ПРОЕКТ ЭКОБРАЗОВАНИЕ</a:t>
            </a:r>
          </a:p>
        </p:txBody>
      </p:sp>
      <p:sp>
        <p:nvSpPr>
          <p:cNvPr id="26" name="Полилиния 25"/>
          <p:cNvSpPr/>
          <p:nvPr/>
        </p:nvSpPr>
        <p:spPr>
          <a:xfrm rot="10800000">
            <a:off x="-153493" y="-153563"/>
            <a:ext cx="11561387" cy="7089940"/>
          </a:xfrm>
          <a:custGeom>
            <a:avLst/>
            <a:gdLst>
              <a:gd name="connsiteX0" fmla="*/ 892566 w 11561387"/>
              <a:gd name="connsiteY0" fmla="*/ 0 h 7146211"/>
              <a:gd name="connsiteX1" fmla="*/ 11561387 w 11561387"/>
              <a:gd name="connsiteY1" fmla="*/ 0 h 7146211"/>
              <a:gd name="connsiteX2" fmla="*/ 11561387 w 11561387"/>
              <a:gd name="connsiteY2" fmla="*/ 7146211 h 7146211"/>
              <a:gd name="connsiteX3" fmla="*/ 926207 w 11561387"/>
              <a:gd name="connsiteY3" fmla="*/ 7146211 h 7146211"/>
              <a:gd name="connsiteX4" fmla="*/ 918924 w 11561387"/>
              <a:gd name="connsiteY4" fmla="*/ 7133674 h 7146211"/>
              <a:gd name="connsiteX5" fmla="*/ 0 w 11561387"/>
              <a:gd name="connsiteY5" fmla="*/ 3541366 h 7146211"/>
              <a:gd name="connsiteX6" fmla="*/ 750787 w 11561387"/>
              <a:gd name="connsiteY6" fmla="*/ 274014 h 7146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61387" h="7146211">
                <a:moveTo>
                  <a:pt x="892566" y="0"/>
                </a:moveTo>
                <a:lnTo>
                  <a:pt x="11561387" y="0"/>
                </a:lnTo>
                <a:lnTo>
                  <a:pt x="11561387" y="7146211"/>
                </a:lnTo>
                <a:lnTo>
                  <a:pt x="926207" y="7146211"/>
                </a:lnTo>
                <a:lnTo>
                  <a:pt x="918924" y="7133674"/>
                </a:lnTo>
                <a:cubicBezTo>
                  <a:pt x="332885" y="6065813"/>
                  <a:pt x="0" y="4842070"/>
                  <a:pt x="0" y="3541366"/>
                </a:cubicBezTo>
                <a:cubicBezTo>
                  <a:pt x="0" y="2370732"/>
                  <a:pt x="269637" y="1262437"/>
                  <a:pt x="750787" y="274014"/>
                </a:cubicBezTo>
                <a:close/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10336985" y="397684"/>
            <a:ext cx="1070909" cy="1070909"/>
          </a:xfrm>
          <a:prstGeom prst="ellipse">
            <a:avLst/>
          </a:prstGeom>
          <a:solidFill>
            <a:srgbClr val="00B8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600BB2-F759-41DC-8A1D-B184AE5C8676}"/>
              </a:ext>
            </a:extLst>
          </p:cNvPr>
          <p:cNvSpPr txBox="1"/>
          <p:nvPr/>
        </p:nvSpPr>
        <p:spPr>
          <a:xfrm>
            <a:off x="942108" y="1400810"/>
            <a:ext cx="90344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Проект </a:t>
            </a:r>
            <a:r>
              <a:rPr lang="ru-RU" sz="2000" b="1" dirty="0">
                <a:solidFill>
                  <a:schemeClr val="bg1"/>
                </a:solidFill>
                <a:latin typeface="Montserrat" panose="00000500000000000000" pitchFamily="2" charset="-52"/>
              </a:rPr>
              <a:t>«</a:t>
            </a:r>
            <a:r>
              <a:rPr lang="ru-RU" sz="2000" b="1" dirty="0" err="1">
                <a:solidFill>
                  <a:schemeClr val="bg1"/>
                </a:solidFill>
                <a:latin typeface="Montserrat" panose="00000500000000000000" pitchFamily="2" charset="-52"/>
              </a:rPr>
              <a:t>ЭКОбразование</a:t>
            </a:r>
            <a:r>
              <a:rPr lang="ru-RU" sz="2000" b="1" dirty="0">
                <a:solidFill>
                  <a:schemeClr val="bg1"/>
                </a:solidFill>
                <a:latin typeface="Montserrat" panose="00000500000000000000" pitchFamily="2" charset="-52"/>
              </a:rPr>
              <a:t>» </a:t>
            </a:r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нацелен на реализацию комплексной обучающей программы разработки, поддержки и развития молодежных экологических отрядов в образовательных организациях, находящихся на территории Ивановской области.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1C5046-2892-45F9-8B94-0BF70E525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127" y="3429000"/>
            <a:ext cx="3740612" cy="2489613"/>
          </a:xfrm>
          <a:prstGeom prst="roundRect">
            <a:avLst>
              <a:gd name="adj" fmla="val 16667"/>
            </a:avLst>
          </a:prstGeom>
          <a:ln w="3810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C983FDC-F5E3-482D-938A-22F7B817760F}"/>
              </a:ext>
            </a:extLst>
          </p:cNvPr>
          <p:cNvSpPr txBox="1"/>
          <p:nvPr/>
        </p:nvSpPr>
        <p:spPr>
          <a:xfrm>
            <a:off x="4967415" y="3010987"/>
            <a:ext cx="486856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Данный проект способствовал появлению в городе новых молодёжных инициатив, повышению эффективности работы уже существующих экологических проектов, решению актуальных социальных проблем общества и вовлечению новых заинтересованных представителей молодёжи. </a:t>
            </a:r>
          </a:p>
        </p:txBody>
      </p:sp>
    </p:spTree>
    <p:extLst>
      <p:ext uri="{BB962C8B-B14F-4D97-AF65-F5344CB8AC3E}">
        <p14:creationId xmlns:p14="http://schemas.microsoft.com/office/powerpoint/2010/main" val="16301525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12052" y="439582"/>
            <a:ext cx="8933701" cy="600164"/>
          </a:xfrm>
          <a:prstGeom prst="rect">
            <a:avLst/>
          </a:prstGeom>
          <a:solidFill>
            <a:srgbClr val="21B5AE"/>
          </a:solidFill>
        </p:spPr>
        <p:txBody>
          <a:bodyPr wrap="square" rtlCol="0">
            <a:spAutoFit/>
          </a:bodyPr>
          <a:lstStyle/>
          <a:p>
            <a:r>
              <a:rPr lang="ru-RU" sz="3300" b="1" dirty="0">
                <a:solidFill>
                  <a:schemeClr val="bg1"/>
                </a:solidFill>
                <a:latin typeface="Montserrat ExtraBold" panose="00000900000000000000" pitchFamily="2" charset="-52"/>
              </a:rPr>
              <a:t>РЕГИОНАЛЬНЫЙ СЛЁТ АКТИВИСТОВ </a:t>
            </a:r>
          </a:p>
        </p:txBody>
      </p:sp>
      <p:sp>
        <p:nvSpPr>
          <p:cNvPr id="26" name="Полилиния 25"/>
          <p:cNvSpPr/>
          <p:nvPr/>
        </p:nvSpPr>
        <p:spPr>
          <a:xfrm>
            <a:off x="747844" y="-112364"/>
            <a:ext cx="11561387" cy="7089940"/>
          </a:xfrm>
          <a:custGeom>
            <a:avLst/>
            <a:gdLst>
              <a:gd name="connsiteX0" fmla="*/ 892566 w 11561387"/>
              <a:gd name="connsiteY0" fmla="*/ 0 h 7146211"/>
              <a:gd name="connsiteX1" fmla="*/ 11561387 w 11561387"/>
              <a:gd name="connsiteY1" fmla="*/ 0 h 7146211"/>
              <a:gd name="connsiteX2" fmla="*/ 11561387 w 11561387"/>
              <a:gd name="connsiteY2" fmla="*/ 7146211 h 7146211"/>
              <a:gd name="connsiteX3" fmla="*/ 926207 w 11561387"/>
              <a:gd name="connsiteY3" fmla="*/ 7146211 h 7146211"/>
              <a:gd name="connsiteX4" fmla="*/ 918924 w 11561387"/>
              <a:gd name="connsiteY4" fmla="*/ 7133674 h 7146211"/>
              <a:gd name="connsiteX5" fmla="*/ 0 w 11561387"/>
              <a:gd name="connsiteY5" fmla="*/ 3541366 h 7146211"/>
              <a:gd name="connsiteX6" fmla="*/ 750787 w 11561387"/>
              <a:gd name="connsiteY6" fmla="*/ 274014 h 7146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61387" h="7146211">
                <a:moveTo>
                  <a:pt x="892566" y="0"/>
                </a:moveTo>
                <a:lnTo>
                  <a:pt x="11561387" y="0"/>
                </a:lnTo>
                <a:lnTo>
                  <a:pt x="11561387" y="7146211"/>
                </a:lnTo>
                <a:lnTo>
                  <a:pt x="926207" y="7146211"/>
                </a:lnTo>
                <a:lnTo>
                  <a:pt x="918924" y="7133674"/>
                </a:lnTo>
                <a:cubicBezTo>
                  <a:pt x="332885" y="6065813"/>
                  <a:pt x="0" y="4842070"/>
                  <a:pt x="0" y="3541366"/>
                </a:cubicBezTo>
                <a:cubicBezTo>
                  <a:pt x="0" y="2370732"/>
                  <a:pt x="269637" y="1262437"/>
                  <a:pt x="750787" y="274014"/>
                </a:cubicBezTo>
                <a:close/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742653" y="227294"/>
            <a:ext cx="1070909" cy="1070909"/>
          </a:xfrm>
          <a:prstGeom prst="ellipse">
            <a:avLst/>
          </a:prstGeom>
          <a:solidFill>
            <a:srgbClr val="4A2B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3A11043-939E-44EB-8DEE-7382BD1D9EEF}"/>
              </a:ext>
            </a:extLst>
          </p:cNvPr>
          <p:cNvSpPr txBox="1"/>
          <p:nvPr/>
        </p:nvSpPr>
        <p:spPr>
          <a:xfrm>
            <a:off x="2011320" y="1298203"/>
            <a:ext cx="90344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chemeClr val="bg1"/>
                </a:solidFill>
                <a:latin typeface="Montserrat" panose="00000500000000000000" pitchFamily="2" charset="-52"/>
              </a:rPr>
              <a:t>В рамках </a:t>
            </a:r>
            <a:r>
              <a:rPr lang="ru-RU" sz="1600" b="1" dirty="0">
                <a:solidFill>
                  <a:schemeClr val="bg1"/>
                </a:solidFill>
                <a:latin typeface="Montserrat" panose="00000500000000000000" pitchFamily="2" charset="-52"/>
              </a:rPr>
              <a:t>Регионального слёта активистов Добровольческих отрядов</a:t>
            </a:r>
            <a:r>
              <a:rPr lang="ru-RU" sz="1600" dirty="0">
                <a:solidFill>
                  <a:schemeClr val="bg1"/>
                </a:solidFill>
                <a:latin typeface="Montserrat" panose="00000500000000000000" pitchFamily="2" charset="-52"/>
              </a:rPr>
              <a:t> происходит демонстрация, выявление и продвижение лучших добровольческих практик среди волонтерских отрядов образовательных учреждений, знакомство обучающихся с различными Направлениями волонтерской деятельности и развитие личностных навыков школьников.</a:t>
            </a:r>
          </a:p>
          <a:p>
            <a:pPr algn="just"/>
            <a:r>
              <a:rPr lang="ru-RU" sz="1600" b="1" dirty="0">
                <a:solidFill>
                  <a:schemeClr val="bg1"/>
                </a:solidFill>
                <a:latin typeface="Montserrat" panose="00000500000000000000" pitchFamily="2" charset="-52"/>
              </a:rPr>
              <a:t>В 2022 году</a:t>
            </a:r>
            <a:r>
              <a:rPr lang="ru-RU" sz="1600" dirty="0">
                <a:solidFill>
                  <a:schemeClr val="bg1"/>
                </a:solidFill>
                <a:latin typeface="Montserrat" panose="00000500000000000000" pitchFamily="2" charset="-52"/>
              </a:rPr>
              <a:t>, в </a:t>
            </a:r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-52"/>
              </a:rPr>
              <a:t>5 </a:t>
            </a:r>
            <a:r>
              <a:rPr lang="ru-RU" sz="1600" dirty="0">
                <a:solidFill>
                  <a:schemeClr val="bg1"/>
                </a:solidFill>
                <a:latin typeface="Montserrat" panose="00000500000000000000" pitchFamily="2" charset="-52"/>
              </a:rPr>
              <a:t>таком слёте, приняли участие </a:t>
            </a:r>
            <a:r>
              <a:rPr lang="ru-RU" sz="1600" b="1" dirty="0">
                <a:solidFill>
                  <a:schemeClr val="bg1"/>
                </a:solidFill>
                <a:latin typeface="Montserrat" panose="00000500000000000000" pitchFamily="2" charset="-52"/>
              </a:rPr>
              <a:t>150 школьников</a:t>
            </a:r>
            <a:r>
              <a:rPr lang="ru-RU" sz="1600" dirty="0">
                <a:solidFill>
                  <a:schemeClr val="bg1"/>
                </a:solidFill>
                <a:latin typeface="Montserrat" panose="00000500000000000000" pitchFamily="2" charset="-52"/>
              </a:rPr>
              <a:t>, которые работали по 5 направлениям: «</a:t>
            </a:r>
            <a:r>
              <a:rPr lang="ru-RU" sz="1600" dirty="0" err="1">
                <a:solidFill>
                  <a:schemeClr val="bg1"/>
                </a:solidFill>
                <a:latin typeface="Montserrat" panose="00000500000000000000" pitchFamily="2" charset="-52"/>
              </a:rPr>
              <a:t>Волонтёрство</a:t>
            </a:r>
            <a:r>
              <a:rPr lang="ru-RU" sz="1600" dirty="0">
                <a:solidFill>
                  <a:schemeClr val="bg1"/>
                </a:solidFill>
                <a:latin typeface="Montserrat" panose="00000500000000000000" pitchFamily="2" charset="-52"/>
              </a:rPr>
              <a:t> в сфере культуры», «Экологическое добровольчество», «Событийное </a:t>
            </a:r>
            <a:r>
              <a:rPr lang="ru-RU" sz="1600" dirty="0" err="1">
                <a:solidFill>
                  <a:schemeClr val="bg1"/>
                </a:solidFill>
                <a:latin typeface="Montserrat" panose="00000500000000000000" pitchFamily="2" charset="-52"/>
              </a:rPr>
              <a:t>волонтёрство</a:t>
            </a:r>
            <a:r>
              <a:rPr lang="ru-RU" sz="1600" dirty="0">
                <a:solidFill>
                  <a:schemeClr val="bg1"/>
                </a:solidFill>
                <a:latin typeface="Montserrat" panose="00000500000000000000" pitchFamily="2" charset="-52"/>
              </a:rPr>
              <a:t>», «Социальное добровольчество» и «Медиа-</a:t>
            </a:r>
            <a:r>
              <a:rPr lang="ru-RU" sz="1600" dirty="0" err="1">
                <a:solidFill>
                  <a:schemeClr val="bg1"/>
                </a:solidFill>
                <a:latin typeface="Montserrat" panose="00000500000000000000" pitchFamily="2" charset="-52"/>
              </a:rPr>
              <a:t>волонтёрство</a:t>
            </a:r>
            <a:r>
              <a:rPr lang="ru-RU" sz="1600" dirty="0">
                <a:solidFill>
                  <a:schemeClr val="bg1"/>
                </a:solidFill>
                <a:latin typeface="Montserrat" panose="00000500000000000000" pitchFamily="2" charset="-52"/>
              </a:rPr>
              <a:t>»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C4A205C-A2B9-4F43-B052-A8223D8BF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052" y="3716960"/>
            <a:ext cx="4051562" cy="2701458"/>
          </a:xfrm>
          <a:prstGeom prst="roundRect">
            <a:avLst>
              <a:gd name="adj" fmla="val 16667"/>
            </a:avLst>
          </a:prstGeom>
          <a:ln w="3810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BBDA2B1-5C86-44B8-AD5C-E67FF8D00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191" y="3716960"/>
            <a:ext cx="4051562" cy="2701458"/>
          </a:xfrm>
          <a:prstGeom prst="roundRect">
            <a:avLst>
              <a:gd name="adj" fmla="val 16667"/>
            </a:avLst>
          </a:prstGeom>
          <a:ln w="3810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5654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11151" y="517639"/>
            <a:ext cx="8558457" cy="830997"/>
          </a:xfrm>
          <a:prstGeom prst="rect">
            <a:avLst/>
          </a:prstGeom>
          <a:solidFill>
            <a:srgbClr val="21B5AE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  <a:latin typeface="Montserrat ExtraBold" panose="00000900000000000000" pitchFamily="2" charset="-52"/>
              </a:rPr>
              <a:t>ОСОБЕННЫЙ ФУТБОЛ</a:t>
            </a:r>
          </a:p>
        </p:txBody>
      </p:sp>
      <p:sp>
        <p:nvSpPr>
          <p:cNvPr id="26" name="Полилиния 25"/>
          <p:cNvSpPr/>
          <p:nvPr/>
        </p:nvSpPr>
        <p:spPr>
          <a:xfrm rot="10800000">
            <a:off x="-153493" y="-153563"/>
            <a:ext cx="11561387" cy="7089940"/>
          </a:xfrm>
          <a:custGeom>
            <a:avLst/>
            <a:gdLst>
              <a:gd name="connsiteX0" fmla="*/ 892566 w 11561387"/>
              <a:gd name="connsiteY0" fmla="*/ 0 h 7146211"/>
              <a:gd name="connsiteX1" fmla="*/ 11561387 w 11561387"/>
              <a:gd name="connsiteY1" fmla="*/ 0 h 7146211"/>
              <a:gd name="connsiteX2" fmla="*/ 11561387 w 11561387"/>
              <a:gd name="connsiteY2" fmla="*/ 7146211 h 7146211"/>
              <a:gd name="connsiteX3" fmla="*/ 926207 w 11561387"/>
              <a:gd name="connsiteY3" fmla="*/ 7146211 h 7146211"/>
              <a:gd name="connsiteX4" fmla="*/ 918924 w 11561387"/>
              <a:gd name="connsiteY4" fmla="*/ 7133674 h 7146211"/>
              <a:gd name="connsiteX5" fmla="*/ 0 w 11561387"/>
              <a:gd name="connsiteY5" fmla="*/ 3541366 h 7146211"/>
              <a:gd name="connsiteX6" fmla="*/ 750787 w 11561387"/>
              <a:gd name="connsiteY6" fmla="*/ 274014 h 7146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61387" h="7146211">
                <a:moveTo>
                  <a:pt x="892566" y="0"/>
                </a:moveTo>
                <a:lnTo>
                  <a:pt x="11561387" y="0"/>
                </a:lnTo>
                <a:lnTo>
                  <a:pt x="11561387" y="7146211"/>
                </a:lnTo>
                <a:lnTo>
                  <a:pt x="926207" y="7146211"/>
                </a:lnTo>
                <a:lnTo>
                  <a:pt x="918924" y="7133674"/>
                </a:lnTo>
                <a:cubicBezTo>
                  <a:pt x="332885" y="6065813"/>
                  <a:pt x="0" y="4842070"/>
                  <a:pt x="0" y="3541366"/>
                </a:cubicBezTo>
                <a:cubicBezTo>
                  <a:pt x="0" y="2370732"/>
                  <a:pt x="269637" y="1262437"/>
                  <a:pt x="750787" y="274014"/>
                </a:cubicBezTo>
                <a:close/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10336985" y="397684"/>
            <a:ext cx="1070909" cy="1070909"/>
          </a:xfrm>
          <a:prstGeom prst="ellipse">
            <a:avLst/>
          </a:prstGeom>
          <a:solidFill>
            <a:srgbClr val="4A2B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411151" y="1575685"/>
            <a:ext cx="85584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Основная цель проекта заключается в проведении </a:t>
            </a:r>
            <a:r>
              <a:rPr lang="ru-RU" sz="2000" b="1" dirty="0">
                <a:solidFill>
                  <a:schemeClr val="bg1"/>
                </a:solidFill>
                <a:latin typeface="Montserrat" panose="00000500000000000000" pitchFamily="2" charset="-52"/>
              </a:rPr>
              <a:t>занятий по футболу </a:t>
            </a:r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для 24 детей с ОВЗ (синдром дауна): в рамках тренировки проходят разминка, гимнастика и сама игра в футбол.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A5CD9FE-7312-4623-B9FF-E4F2F2A16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151" y="3391407"/>
            <a:ext cx="4145819" cy="2765854"/>
          </a:xfrm>
          <a:prstGeom prst="roundRect">
            <a:avLst>
              <a:gd name="adj" fmla="val 16667"/>
            </a:avLst>
          </a:prstGeom>
          <a:ln w="3810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76694BD7-F177-4B7E-B5CE-9A3FB4070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019963"/>
            <a:ext cx="3872780" cy="2583698"/>
          </a:xfrm>
          <a:prstGeom prst="roundRect">
            <a:avLst>
              <a:gd name="adj" fmla="val 16667"/>
            </a:avLst>
          </a:prstGeom>
          <a:ln w="3810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56625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12052" y="539610"/>
            <a:ext cx="8299274" cy="553998"/>
          </a:xfrm>
          <a:prstGeom prst="rect">
            <a:avLst/>
          </a:prstGeom>
          <a:solidFill>
            <a:srgbClr val="4A2B8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chemeClr val="bg1"/>
                </a:solidFill>
                <a:latin typeface="Montserrat ExtraBold" panose="00000900000000000000" pitchFamily="2" charset="-52"/>
              </a:rPr>
              <a:t>ПРЕЗЕНТАЦИЯ ПРОГРАММЫ «СВОИ»</a:t>
            </a:r>
          </a:p>
        </p:txBody>
      </p:sp>
      <p:sp>
        <p:nvSpPr>
          <p:cNvPr id="26" name="Полилиния 25"/>
          <p:cNvSpPr/>
          <p:nvPr/>
        </p:nvSpPr>
        <p:spPr>
          <a:xfrm>
            <a:off x="747844" y="-112364"/>
            <a:ext cx="11561387" cy="7089940"/>
          </a:xfrm>
          <a:custGeom>
            <a:avLst/>
            <a:gdLst>
              <a:gd name="connsiteX0" fmla="*/ 892566 w 11561387"/>
              <a:gd name="connsiteY0" fmla="*/ 0 h 7146211"/>
              <a:gd name="connsiteX1" fmla="*/ 11561387 w 11561387"/>
              <a:gd name="connsiteY1" fmla="*/ 0 h 7146211"/>
              <a:gd name="connsiteX2" fmla="*/ 11561387 w 11561387"/>
              <a:gd name="connsiteY2" fmla="*/ 7146211 h 7146211"/>
              <a:gd name="connsiteX3" fmla="*/ 926207 w 11561387"/>
              <a:gd name="connsiteY3" fmla="*/ 7146211 h 7146211"/>
              <a:gd name="connsiteX4" fmla="*/ 918924 w 11561387"/>
              <a:gd name="connsiteY4" fmla="*/ 7133674 h 7146211"/>
              <a:gd name="connsiteX5" fmla="*/ 0 w 11561387"/>
              <a:gd name="connsiteY5" fmla="*/ 3541366 h 7146211"/>
              <a:gd name="connsiteX6" fmla="*/ 750787 w 11561387"/>
              <a:gd name="connsiteY6" fmla="*/ 274014 h 7146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61387" h="7146211">
                <a:moveTo>
                  <a:pt x="892566" y="0"/>
                </a:moveTo>
                <a:lnTo>
                  <a:pt x="11561387" y="0"/>
                </a:lnTo>
                <a:lnTo>
                  <a:pt x="11561387" y="7146211"/>
                </a:lnTo>
                <a:lnTo>
                  <a:pt x="926207" y="7146211"/>
                </a:lnTo>
                <a:lnTo>
                  <a:pt x="918924" y="7133674"/>
                </a:lnTo>
                <a:cubicBezTo>
                  <a:pt x="332885" y="6065813"/>
                  <a:pt x="0" y="4842070"/>
                  <a:pt x="0" y="3541366"/>
                </a:cubicBezTo>
                <a:cubicBezTo>
                  <a:pt x="0" y="2370732"/>
                  <a:pt x="269637" y="1262437"/>
                  <a:pt x="750787" y="274014"/>
                </a:cubicBezTo>
                <a:close/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742653" y="227294"/>
            <a:ext cx="1070909" cy="1070909"/>
          </a:xfrm>
          <a:prstGeom prst="ellipse">
            <a:avLst/>
          </a:prstGeom>
          <a:solidFill>
            <a:srgbClr val="00B8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2112052" y="1351383"/>
            <a:ext cx="82992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Были проведены презентации программы </a:t>
            </a:r>
            <a:r>
              <a:rPr lang="ru-RU" sz="2000" b="1" dirty="0">
                <a:solidFill>
                  <a:schemeClr val="bg1"/>
                </a:solidFill>
                <a:latin typeface="Montserrat" panose="00000500000000000000" pitchFamily="2" charset="-52"/>
              </a:rPr>
              <a:t>«СВОИ» </a:t>
            </a:r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в 11 образовательных учреждениях высшего и средне- профессионального образования. Сейчас в программе участвуют </a:t>
            </a:r>
            <a:r>
              <a:rPr lang="ru-RU" sz="2000" b="1" dirty="0">
                <a:solidFill>
                  <a:schemeClr val="bg1"/>
                </a:solidFill>
                <a:latin typeface="Montserrat" panose="00000500000000000000" pitchFamily="2" charset="-52"/>
              </a:rPr>
              <a:t>более 16</a:t>
            </a:r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 таких учреждений.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8601CDF-030E-452D-A2FE-53F423B7DD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12053" y="5288266"/>
            <a:ext cx="2384976" cy="127396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5EB5917-09F7-4C03-8778-BC2DE30BF7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511" y="5294432"/>
            <a:ext cx="2384977" cy="126779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34C201D-D192-4405-BA74-96EA2A38F3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265" y="5325857"/>
            <a:ext cx="2738061" cy="1236372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4DA77680-4A9C-49C4-9FE7-B75D7952D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610" y="3034430"/>
            <a:ext cx="2924177" cy="1948249"/>
          </a:xfrm>
          <a:prstGeom prst="roundRect">
            <a:avLst>
              <a:gd name="adj" fmla="val 16667"/>
            </a:avLst>
          </a:prstGeom>
          <a:ln w="3810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296B024E-F0F8-41CD-8CAD-F4ADC0128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208" y="3029247"/>
            <a:ext cx="2924177" cy="1948248"/>
          </a:xfrm>
          <a:prstGeom prst="roundRect">
            <a:avLst>
              <a:gd name="adj" fmla="val 16667"/>
            </a:avLst>
          </a:prstGeom>
          <a:ln w="3810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02147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55127" y="609972"/>
            <a:ext cx="9021415" cy="569387"/>
          </a:xfrm>
          <a:prstGeom prst="rect">
            <a:avLst/>
          </a:prstGeom>
          <a:solidFill>
            <a:srgbClr val="4A2B8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100" b="1" dirty="0">
                <a:solidFill>
                  <a:schemeClr val="bg1"/>
                </a:solidFill>
                <a:latin typeface="Montserrat ExtraBold" panose="00000900000000000000" pitchFamily="2" charset="-52"/>
              </a:rPr>
              <a:t>«ВИЧУГА - ТЕРРИТОРИЯ ДОБРЫХ ДЕЛ»</a:t>
            </a:r>
          </a:p>
        </p:txBody>
      </p:sp>
      <p:sp>
        <p:nvSpPr>
          <p:cNvPr id="26" name="Полилиния 25"/>
          <p:cNvSpPr/>
          <p:nvPr/>
        </p:nvSpPr>
        <p:spPr>
          <a:xfrm rot="10800000">
            <a:off x="-153493" y="-153563"/>
            <a:ext cx="11561387" cy="7089940"/>
          </a:xfrm>
          <a:custGeom>
            <a:avLst/>
            <a:gdLst>
              <a:gd name="connsiteX0" fmla="*/ 892566 w 11561387"/>
              <a:gd name="connsiteY0" fmla="*/ 0 h 7146211"/>
              <a:gd name="connsiteX1" fmla="*/ 11561387 w 11561387"/>
              <a:gd name="connsiteY1" fmla="*/ 0 h 7146211"/>
              <a:gd name="connsiteX2" fmla="*/ 11561387 w 11561387"/>
              <a:gd name="connsiteY2" fmla="*/ 7146211 h 7146211"/>
              <a:gd name="connsiteX3" fmla="*/ 926207 w 11561387"/>
              <a:gd name="connsiteY3" fmla="*/ 7146211 h 7146211"/>
              <a:gd name="connsiteX4" fmla="*/ 918924 w 11561387"/>
              <a:gd name="connsiteY4" fmla="*/ 7133674 h 7146211"/>
              <a:gd name="connsiteX5" fmla="*/ 0 w 11561387"/>
              <a:gd name="connsiteY5" fmla="*/ 3541366 h 7146211"/>
              <a:gd name="connsiteX6" fmla="*/ 750787 w 11561387"/>
              <a:gd name="connsiteY6" fmla="*/ 274014 h 7146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61387" h="7146211">
                <a:moveTo>
                  <a:pt x="892566" y="0"/>
                </a:moveTo>
                <a:lnTo>
                  <a:pt x="11561387" y="0"/>
                </a:lnTo>
                <a:lnTo>
                  <a:pt x="11561387" y="7146211"/>
                </a:lnTo>
                <a:lnTo>
                  <a:pt x="926207" y="7146211"/>
                </a:lnTo>
                <a:lnTo>
                  <a:pt x="918924" y="7133674"/>
                </a:lnTo>
                <a:cubicBezTo>
                  <a:pt x="332885" y="6065813"/>
                  <a:pt x="0" y="4842070"/>
                  <a:pt x="0" y="3541366"/>
                </a:cubicBezTo>
                <a:cubicBezTo>
                  <a:pt x="0" y="2370732"/>
                  <a:pt x="269637" y="1262437"/>
                  <a:pt x="750787" y="274014"/>
                </a:cubicBezTo>
                <a:close/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10336985" y="397684"/>
            <a:ext cx="1070909" cy="1070909"/>
          </a:xfrm>
          <a:prstGeom prst="ellipse">
            <a:avLst/>
          </a:prstGeom>
          <a:solidFill>
            <a:srgbClr val="00B8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600BB2-F759-41DC-8A1D-B184AE5C8676}"/>
              </a:ext>
            </a:extLst>
          </p:cNvPr>
          <p:cNvSpPr txBox="1"/>
          <p:nvPr/>
        </p:nvSpPr>
        <p:spPr>
          <a:xfrm>
            <a:off x="942108" y="1400810"/>
            <a:ext cx="903443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В рамках Всероссийского конкурса поддержки социальных проектов </a:t>
            </a:r>
            <a:r>
              <a:rPr lang="ru-RU" sz="2000" b="1" dirty="0">
                <a:solidFill>
                  <a:schemeClr val="bg1"/>
                </a:solidFill>
                <a:latin typeface="Montserrat" panose="00000500000000000000" pitchFamily="2" charset="-52"/>
              </a:rPr>
              <a:t>«Молоды Душой» </a:t>
            </a:r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финалистом стала </a:t>
            </a:r>
            <a:r>
              <a:rPr lang="ru-RU" sz="2000" b="1" dirty="0">
                <a:solidFill>
                  <a:schemeClr val="bg1"/>
                </a:solidFill>
                <a:latin typeface="Montserrat" panose="00000500000000000000" pitchFamily="2" charset="-52"/>
              </a:rPr>
              <a:t>Татьяна </a:t>
            </a:r>
            <a:r>
              <a:rPr lang="ru-RU" sz="2000" b="1" dirty="0" err="1">
                <a:solidFill>
                  <a:schemeClr val="bg1"/>
                </a:solidFill>
                <a:latin typeface="Montserrat" panose="00000500000000000000" pitchFamily="2" charset="-52"/>
              </a:rPr>
              <a:t>Карнаева</a:t>
            </a:r>
            <a:r>
              <a:rPr lang="ru-RU" sz="2000" b="1" dirty="0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с проектом </a:t>
            </a:r>
            <a:r>
              <a:rPr lang="ru-RU" sz="2000" b="1" dirty="0">
                <a:solidFill>
                  <a:schemeClr val="bg1"/>
                </a:solidFill>
                <a:latin typeface="Montserrat" panose="00000500000000000000" pitchFamily="2" charset="-52"/>
              </a:rPr>
              <a:t>«Вичуга - территория добрых дел»</a:t>
            </a:r>
          </a:p>
          <a:p>
            <a:pPr algn="just"/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Одной из практик нашей заявки - победителя Всероссийского конкурса </a:t>
            </a:r>
            <a:r>
              <a:rPr lang="ru-RU" sz="2000" b="1" dirty="0">
                <a:solidFill>
                  <a:schemeClr val="bg1"/>
                </a:solidFill>
                <a:latin typeface="Montserrat" panose="00000500000000000000" pitchFamily="2" charset="-52"/>
              </a:rPr>
              <a:t>«Регион добрых дел» </a:t>
            </a:r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была практика по Серебряному </a:t>
            </a:r>
            <a:r>
              <a:rPr lang="ru-RU" sz="2000" dirty="0" err="1">
                <a:solidFill>
                  <a:schemeClr val="bg1"/>
                </a:solidFill>
                <a:latin typeface="Montserrat" panose="00000500000000000000" pitchFamily="2" charset="-52"/>
              </a:rPr>
              <a:t>волонтёрству</a:t>
            </a:r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, </a:t>
            </a:r>
            <a:r>
              <a:rPr lang="ru-RU" sz="2000" b="1" dirty="0">
                <a:solidFill>
                  <a:schemeClr val="bg1"/>
                </a:solidFill>
                <a:latin typeface="Montserrat" panose="00000500000000000000" pitchFamily="2" charset="-52"/>
              </a:rPr>
              <a:t>Областной форум серебряных волонтеров</a:t>
            </a:r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 в г. Вичуге.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FEC426C-D09B-4591-820B-BA7A9B9488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112" y="5167716"/>
            <a:ext cx="3043429" cy="137426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DEA3757-C89F-4524-95E0-CD1B92BEFA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568" y="3810681"/>
            <a:ext cx="2741272" cy="137787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EAB4BBC-F4EE-40B0-9799-63AA170492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7903" y="3869030"/>
            <a:ext cx="4010986" cy="2672947"/>
          </a:xfrm>
          <a:prstGeom prst="roundRect">
            <a:avLst>
              <a:gd name="adj" fmla="val 16667"/>
            </a:avLst>
          </a:prstGeom>
          <a:ln w="3810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326135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12052" y="408805"/>
            <a:ext cx="8933701" cy="707886"/>
          </a:xfrm>
          <a:prstGeom prst="rect">
            <a:avLst/>
          </a:prstGeom>
          <a:solidFill>
            <a:srgbClr val="21B5AE"/>
          </a:solidFill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latin typeface="Montserrat ExtraBold" panose="00000900000000000000" pitchFamily="2" charset="-52"/>
              </a:rPr>
              <a:t>ПРОЕКТ ПОРТРЕТ ПРОКУРОРА</a:t>
            </a:r>
          </a:p>
        </p:txBody>
      </p:sp>
      <p:sp>
        <p:nvSpPr>
          <p:cNvPr id="26" name="Полилиния 25"/>
          <p:cNvSpPr/>
          <p:nvPr/>
        </p:nvSpPr>
        <p:spPr>
          <a:xfrm>
            <a:off x="747844" y="-112364"/>
            <a:ext cx="11561387" cy="7089940"/>
          </a:xfrm>
          <a:custGeom>
            <a:avLst/>
            <a:gdLst>
              <a:gd name="connsiteX0" fmla="*/ 892566 w 11561387"/>
              <a:gd name="connsiteY0" fmla="*/ 0 h 7146211"/>
              <a:gd name="connsiteX1" fmla="*/ 11561387 w 11561387"/>
              <a:gd name="connsiteY1" fmla="*/ 0 h 7146211"/>
              <a:gd name="connsiteX2" fmla="*/ 11561387 w 11561387"/>
              <a:gd name="connsiteY2" fmla="*/ 7146211 h 7146211"/>
              <a:gd name="connsiteX3" fmla="*/ 926207 w 11561387"/>
              <a:gd name="connsiteY3" fmla="*/ 7146211 h 7146211"/>
              <a:gd name="connsiteX4" fmla="*/ 918924 w 11561387"/>
              <a:gd name="connsiteY4" fmla="*/ 7133674 h 7146211"/>
              <a:gd name="connsiteX5" fmla="*/ 0 w 11561387"/>
              <a:gd name="connsiteY5" fmla="*/ 3541366 h 7146211"/>
              <a:gd name="connsiteX6" fmla="*/ 750787 w 11561387"/>
              <a:gd name="connsiteY6" fmla="*/ 274014 h 7146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61387" h="7146211">
                <a:moveTo>
                  <a:pt x="892566" y="0"/>
                </a:moveTo>
                <a:lnTo>
                  <a:pt x="11561387" y="0"/>
                </a:lnTo>
                <a:lnTo>
                  <a:pt x="11561387" y="7146211"/>
                </a:lnTo>
                <a:lnTo>
                  <a:pt x="926207" y="7146211"/>
                </a:lnTo>
                <a:lnTo>
                  <a:pt x="918924" y="7133674"/>
                </a:lnTo>
                <a:cubicBezTo>
                  <a:pt x="332885" y="6065813"/>
                  <a:pt x="0" y="4842070"/>
                  <a:pt x="0" y="3541366"/>
                </a:cubicBezTo>
                <a:cubicBezTo>
                  <a:pt x="0" y="2370732"/>
                  <a:pt x="269637" y="1262437"/>
                  <a:pt x="750787" y="274014"/>
                </a:cubicBezTo>
                <a:close/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742653" y="227294"/>
            <a:ext cx="1070909" cy="1070909"/>
          </a:xfrm>
          <a:prstGeom prst="ellipse">
            <a:avLst/>
          </a:prstGeom>
          <a:solidFill>
            <a:srgbClr val="4A2B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3A11043-939E-44EB-8DEE-7382BD1D9EEF}"/>
              </a:ext>
            </a:extLst>
          </p:cNvPr>
          <p:cNvSpPr txBox="1"/>
          <p:nvPr/>
        </p:nvSpPr>
        <p:spPr>
          <a:xfrm>
            <a:off x="2011320" y="1298203"/>
            <a:ext cx="90344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solidFill>
                  <a:schemeClr val="bg1"/>
                </a:solidFill>
                <a:latin typeface="Montserrat" panose="00000500000000000000" pitchFamily="2" charset="-52"/>
              </a:rPr>
              <a:t>Портрет прокурора </a:t>
            </a:r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- уникальный проект, созданный </a:t>
            </a:r>
            <a:r>
              <a:rPr lang="ru-RU" sz="2000" b="1" dirty="0">
                <a:solidFill>
                  <a:schemeClr val="bg1"/>
                </a:solidFill>
                <a:latin typeface="Montserrat" panose="00000500000000000000" pitchFamily="2" charset="-52"/>
              </a:rPr>
              <a:t>Ивановским художественным училищем им. М.И. Малютина </a:t>
            </a:r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совместно с Прокуратурой Ивановской области.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9E7DE50-AABD-4FC7-A48C-9776BE4A4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856" y="2685535"/>
            <a:ext cx="2594554" cy="3459405"/>
          </a:xfrm>
          <a:prstGeom prst="roundRect">
            <a:avLst>
              <a:gd name="adj" fmla="val 16667"/>
            </a:avLst>
          </a:prstGeom>
          <a:ln w="3810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3296FC2-3B1F-451C-9667-980FDD660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432" y="2685535"/>
            <a:ext cx="4579452" cy="3434590"/>
          </a:xfrm>
          <a:prstGeom prst="roundRect">
            <a:avLst>
              <a:gd name="adj" fmla="val 16667"/>
            </a:avLst>
          </a:prstGeom>
          <a:ln w="3810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4292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55127" y="609972"/>
            <a:ext cx="9021415" cy="569387"/>
          </a:xfrm>
          <a:prstGeom prst="rect">
            <a:avLst/>
          </a:prstGeom>
          <a:solidFill>
            <a:srgbClr val="4A2B8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100" b="1" dirty="0">
                <a:solidFill>
                  <a:schemeClr val="bg1"/>
                </a:solidFill>
                <a:latin typeface="Montserrat ExtraBold" panose="00000900000000000000" pitchFamily="2" charset="-52"/>
              </a:rPr>
              <a:t>«ВИНСЕНТ ВАН ДОГ»</a:t>
            </a:r>
          </a:p>
        </p:txBody>
      </p:sp>
      <p:sp>
        <p:nvSpPr>
          <p:cNvPr id="26" name="Полилиния 25"/>
          <p:cNvSpPr/>
          <p:nvPr/>
        </p:nvSpPr>
        <p:spPr>
          <a:xfrm rot="10800000">
            <a:off x="-153493" y="-153563"/>
            <a:ext cx="11561387" cy="7089940"/>
          </a:xfrm>
          <a:custGeom>
            <a:avLst/>
            <a:gdLst>
              <a:gd name="connsiteX0" fmla="*/ 892566 w 11561387"/>
              <a:gd name="connsiteY0" fmla="*/ 0 h 7146211"/>
              <a:gd name="connsiteX1" fmla="*/ 11561387 w 11561387"/>
              <a:gd name="connsiteY1" fmla="*/ 0 h 7146211"/>
              <a:gd name="connsiteX2" fmla="*/ 11561387 w 11561387"/>
              <a:gd name="connsiteY2" fmla="*/ 7146211 h 7146211"/>
              <a:gd name="connsiteX3" fmla="*/ 926207 w 11561387"/>
              <a:gd name="connsiteY3" fmla="*/ 7146211 h 7146211"/>
              <a:gd name="connsiteX4" fmla="*/ 918924 w 11561387"/>
              <a:gd name="connsiteY4" fmla="*/ 7133674 h 7146211"/>
              <a:gd name="connsiteX5" fmla="*/ 0 w 11561387"/>
              <a:gd name="connsiteY5" fmla="*/ 3541366 h 7146211"/>
              <a:gd name="connsiteX6" fmla="*/ 750787 w 11561387"/>
              <a:gd name="connsiteY6" fmla="*/ 274014 h 7146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61387" h="7146211">
                <a:moveTo>
                  <a:pt x="892566" y="0"/>
                </a:moveTo>
                <a:lnTo>
                  <a:pt x="11561387" y="0"/>
                </a:lnTo>
                <a:lnTo>
                  <a:pt x="11561387" y="7146211"/>
                </a:lnTo>
                <a:lnTo>
                  <a:pt x="926207" y="7146211"/>
                </a:lnTo>
                <a:lnTo>
                  <a:pt x="918924" y="7133674"/>
                </a:lnTo>
                <a:cubicBezTo>
                  <a:pt x="332885" y="6065813"/>
                  <a:pt x="0" y="4842070"/>
                  <a:pt x="0" y="3541366"/>
                </a:cubicBezTo>
                <a:cubicBezTo>
                  <a:pt x="0" y="2370732"/>
                  <a:pt x="269637" y="1262437"/>
                  <a:pt x="750787" y="274014"/>
                </a:cubicBezTo>
                <a:close/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10336985" y="397684"/>
            <a:ext cx="1070909" cy="1070909"/>
          </a:xfrm>
          <a:prstGeom prst="ellipse">
            <a:avLst/>
          </a:prstGeom>
          <a:solidFill>
            <a:srgbClr val="00B8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600BB2-F759-41DC-8A1D-B184AE5C8676}"/>
              </a:ext>
            </a:extLst>
          </p:cNvPr>
          <p:cNvSpPr txBox="1"/>
          <p:nvPr/>
        </p:nvSpPr>
        <p:spPr>
          <a:xfrm>
            <a:off x="942108" y="1400810"/>
            <a:ext cx="903443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chemeClr val="bg1"/>
                </a:solidFill>
                <a:latin typeface="Montserrat" panose="00000500000000000000" pitchFamily="2" charset="-52"/>
              </a:rPr>
              <a:t>Каждый месяц волонтеры проекта и неравнодушные люди посещают </a:t>
            </a:r>
            <a:r>
              <a:rPr lang="ru-RU" b="1" dirty="0">
                <a:solidFill>
                  <a:schemeClr val="bg1"/>
                </a:solidFill>
                <a:latin typeface="Montserrat" panose="00000500000000000000" pitchFamily="2" charset="-52"/>
              </a:rPr>
              <a:t>приют Зоо37</a:t>
            </a:r>
            <a:r>
              <a:rPr lang="ru-RU" dirty="0">
                <a:solidFill>
                  <a:schemeClr val="bg1"/>
                </a:solidFill>
                <a:latin typeface="Montserrat" panose="00000500000000000000" pitchFamily="2" charset="-52"/>
              </a:rPr>
              <a:t> и проводят время с пушистыми постояльцами. Каждую поездку ребята делают в приюте зарисовки с натуры, чтобы впоследствии сделать из набросков готовую композицию для открытки. На открытке - изображение конкретного животного, сзади - его история. Позже они печатаются и передаются в пользование приюта: он может продавать их на своих ярмарках или дарить гостям, тем самым привлекая внимание общественности к проблемам бездомных животных через уникальную арт-продукцию.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584236F-3C1E-442F-871E-640DC262C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848" y="4194015"/>
            <a:ext cx="2875794" cy="2234903"/>
          </a:xfrm>
          <a:prstGeom prst="roundRect">
            <a:avLst>
              <a:gd name="adj" fmla="val 16667"/>
            </a:avLst>
          </a:prstGeom>
          <a:ln w="3810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70678B96-0421-4E2A-9AF2-13E76D61C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799" y="4235124"/>
            <a:ext cx="3943899" cy="2193794"/>
          </a:xfrm>
          <a:prstGeom prst="roundRect">
            <a:avLst>
              <a:gd name="adj" fmla="val 16667"/>
            </a:avLst>
          </a:prstGeom>
          <a:ln w="3810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45584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12052" y="285694"/>
            <a:ext cx="8299274" cy="954107"/>
          </a:xfrm>
          <a:prstGeom prst="rect">
            <a:avLst/>
          </a:prstGeom>
          <a:solidFill>
            <a:srgbClr val="4A2B8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Montserrat ExtraBold" panose="00000900000000000000" pitchFamily="2" charset="-52"/>
              </a:rPr>
              <a:t>ВСЕРОССИЙСКИЙ ПРОЕКТ «КУЛЬТУРНЫЙ ПАТРУЛЬ»</a:t>
            </a:r>
          </a:p>
        </p:txBody>
      </p:sp>
      <p:sp>
        <p:nvSpPr>
          <p:cNvPr id="26" name="Полилиния 25"/>
          <p:cNvSpPr/>
          <p:nvPr/>
        </p:nvSpPr>
        <p:spPr>
          <a:xfrm>
            <a:off x="747844" y="-112364"/>
            <a:ext cx="11561387" cy="7089940"/>
          </a:xfrm>
          <a:custGeom>
            <a:avLst/>
            <a:gdLst>
              <a:gd name="connsiteX0" fmla="*/ 892566 w 11561387"/>
              <a:gd name="connsiteY0" fmla="*/ 0 h 7146211"/>
              <a:gd name="connsiteX1" fmla="*/ 11561387 w 11561387"/>
              <a:gd name="connsiteY1" fmla="*/ 0 h 7146211"/>
              <a:gd name="connsiteX2" fmla="*/ 11561387 w 11561387"/>
              <a:gd name="connsiteY2" fmla="*/ 7146211 h 7146211"/>
              <a:gd name="connsiteX3" fmla="*/ 926207 w 11561387"/>
              <a:gd name="connsiteY3" fmla="*/ 7146211 h 7146211"/>
              <a:gd name="connsiteX4" fmla="*/ 918924 w 11561387"/>
              <a:gd name="connsiteY4" fmla="*/ 7133674 h 7146211"/>
              <a:gd name="connsiteX5" fmla="*/ 0 w 11561387"/>
              <a:gd name="connsiteY5" fmla="*/ 3541366 h 7146211"/>
              <a:gd name="connsiteX6" fmla="*/ 750787 w 11561387"/>
              <a:gd name="connsiteY6" fmla="*/ 274014 h 7146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61387" h="7146211">
                <a:moveTo>
                  <a:pt x="892566" y="0"/>
                </a:moveTo>
                <a:lnTo>
                  <a:pt x="11561387" y="0"/>
                </a:lnTo>
                <a:lnTo>
                  <a:pt x="11561387" y="7146211"/>
                </a:lnTo>
                <a:lnTo>
                  <a:pt x="926207" y="7146211"/>
                </a:lnTo>
                <a:lnTo>
                  <a:pt x="918924" y="7133674"/>
                </a:lnTo>
                <a:cubicBezTo>
                  <a:pt x="332885" y="6065813"/>
                  <a:pt x="0" y="4842070"/>
                  <a:pt x="0" y="3541366"/>
                </a:cubicBezTo>
                <a:cubicBezTo>
                  <a:pt x="0" y="2370732"/>
                  <a:pt x="269637" y="1262437"/>
                  <a:pt x="750787" y="274014"/>
                </a:cubicBezTo>
                <a:close/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742653" y="227294"/>
            <a:ext cx="1070909" cy="1070909"/>
          </a:xfrm>
          <a:prstGeom prst="ellipse">
            <a:avLst/>
          </a:prstGeom>
          <a:solidFill>
            <a:srgbClr val="00B8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2112052" y="1396453"/>
            <a:ext cx="82992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solidFill>
                  <a:schemeClr val="bg1"/>
                </a:solidFill>
                <a:latin typeface="Montserrat" panose="00000500000000000000" pitchFamily="2" charset="-52"/>
              </a:rPr>
              <a:t>«Культурный патруль» </a:t>
            </a:r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– всероссийский  молодёжный проект, созданный в 2017 году  </a:t>
            </a:r>
            <a:r>
              <a:rPr lang="ru-RU" sz="2000" b="1" dirty="0">
                <a:solidFill>
                  <a:schemeClr val="bg1"/>
                </a:solidFill>
                <a:latin typeface="Montserrat" panose="00000500000000000000" pitchFamily="2" charset="-52"/>
              </a:rPr>
              <a:t>АНО «Центр исследования и развития молодёжного туризма» </a:t>
            </a:r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(г. Москва) и охватывающий более десятка городов по всей России, от </a:t>
            </a:r>
          </a:p>
          <a:p>
            <a:pPr algn="just"/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Хабаровска до Симферополя.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CAF24CFC-AAD9-42ED-8A7A-48251C71B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052" y="3574123"/>
            <a:ext cx="3960341" cy="2640227"/>
          </a:xfrm>
          <a:prstGeom prst="roundRect">
            <a:avLst>
              <a:gd name="adj" fmla="val 16667"/>
            </a:avLst>
          </a:prstGeom>
          <a:ln w="3810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2159CBF-A4C6-4C90-A7EC-A56918F461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364" y="3556355"/>
            <a:ext cx="2183540" cy="129638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5E470E7-C098-4154-AA1A-F5F0CBE5DF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265" y="4918754"/>
            <a:ext cx="2738061" cy="123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596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16492" y="580558"/>
            <a:ext cx="9021415" cy="707886"/>
          </a:xfrm>
          <a:prstGeom prst="rect">
            <a:avLst/>
          </a:prstGeom>
          <a:solidFill>
            <a:srgbClr val="4A2B80"/>
          </a:solidFill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latin typeface="Montserrat ExtraBold" panose="00000900000000000000" pitchFamily="2" charset="-52"/>
              </a:rPr>
              <a:t>ИСТОРИЯ НАЧИНАЕТСЯ ЗДЕСЬ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44906" y="1969719"/>
            <a:ext cx="70316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В городе Иваново при МКУ «Молодежный Центр» был создан </a:t>
            </a:r>
            <a:r>
              <a:rPr lang="ru-RU" sz="2000" b="1" dirty="0">
                <a:solidFill>
                  <a:schemeClr val="bg1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«Ивановский волонтерский центр» </a:t>
            </a:r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для координации волонтерских корпусов городских мероприятий.</a:t>
            </a:r>
          </a:p>
        </p:txBody>
      </p:sp>
      <p:sp>
        <p:nvSpPr>
          <p:cNvPr id="26" name="Полилиния 25"/>
          <p:cNvSpPr/>
          <p:nvPr/>
        </p:nvSpPr>
        <p:spPr>
          <a:xfrm rot="10800000">
            <a:off x="-153493" y="-153563"/>
            <a:ext cx="11561387" cy="7089940"/>
          </a:xfrm>
          <a:custGeom>
            <a:avLst/>
            <a:gdLst>
              <a:gd name="connsiteX0" fmla="*/ 892566 w 11561387"/>
              <a:gd name="connsiteY0" fmla="*/ 0 h 7146211"/>
              <a:gd name="connsiteX1" fmla="*/ 11561387 w 11561387"/>
              <a:gd name="connsiteY1" fmla="*/ 0 h 7146211"/>
              <a:gd name="connsiteX2" fmla="*/ 11561387 w 11561387"/>
              <a:gd name="connsiteY2" fmla="*/ 7146211 h 7146211"/>
              <a:gd name="connsiteX3" fmla="*/ 926207 w 11561387"/>
              <a:gd name="connsiteY3" fmla="*/ 7146211 h 7146211"/>
              <a:gd name="connsiteX4" fmla="*/ 918924 w 11561387"/>
              <a:gd name="connsiteY4" fmla="*/ 7133674 h 7146211"/>
              <a:gd name="connsiteX5" fmla="*/ 0 w 11561387"/>
              <a:gd name="connsiteY5" fmla="*/ 3541366 h 7146211"/>
              <a:gd name="connsiteX6" fmla="*/ 750787 w 11561387"/>
              <a:gd name="connsiteY6" fmla="*/ 274014 h 7146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61387" h="7146211">
                <a:moveTo>
                  <a:pt x="892566" y="0"/>
                </a:moveTo>
                <a:lnTo>
                  <a:pt x="11561387" y="0"/>
                </a:lnTo>
                <a:lnTo>
                  <a:pt x="11561387" y="7146211"/>
                </a:lnTo>
                <a:lnTo>
                  <a:pt x="926207" y="7146211"/>
                </a:lnTo>
                <a:lnTo>
                  <a:pt x="918924" y="7133674"/>
                </a:lnTo>
                <a:cubicBezTo>
                  <a:pt x="332885" y="6065813"/>
                  <a:pt x="0" y="4842070"/>
                  <a:pt x="0" y="3541366"/>
                </a:cubicBezTo>
                <a:cubicBezTo>
                  <a:pt x="0" y="2370732"/>
                  <a:pt x="269637" y="1262437"/>
                  <a:pt x="750787" y="274014"/>
                </a:cubicBezTo>
                <a:close/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10336985" y="397684"/>
            <a:ext cx="1070909" cy="1070909"/>
          </a:xfrm>
          <a:prstGeom prst="ellipse">
            <a:avLst/>
          </a:prstGeom>
          <a:solidFill>
            <a:srgbClr val="21B5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55127" y="1828257"/>
            <a:ext cx="1606364" cy="1606364"/>
          </a:xfrm>
          <a:prstGeom prst="ellipse">
            <a:avLst/>
          </a:prstGeom>
          <a:solidFill>
            <a:srgbClr val="21B5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8370178" y="4311586"/>
            <a:ext cx="1606364" cy="1606364"/>
          </a:xfrm>
          <a:prstGeom prst="ellipse">
            <a:avLst/>
          </a:prstGeom>
          <a:solidFill>
            <a:srgbClr val="4A2B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955127" y="3919548"/>
            <a:ext cx="70316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Сформирован координационный совет по развитию добровольческой деятельности в Ивановской области, в состав которого вошли основные организаторы добровольческой деятельности</a:t>
            </a:r>
            <a:r>
              <a:rPr lang="en-US" sz="2000" dirty="0">
                <a:solidFill>
                  <a:schemeClr val="bg1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и создан </a:t>
            </a:r>
            <a:r>
              <a:rPr lang="ru-RU" sz="2000" b="1" dirty="0">
                <a:solidFill>
                  <a:schemeClr val="bg1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Ресурсный центр по поддержке добровольчества в Ивановской области</a:t>
            </a:r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, функции которого выполняет </a:t>
            </a:r>
            <a:r>
              <a:rPr lang="ru-RU" sz="2000" b="1" dirty="0">
                <a:solidFill>
                  <a:schemeClr val="bg1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«Ивановский волонтерский центр»</a:t>
            </a:r>
          </a:p>
          <a:p>
            <a:pPr algn="just"/>
            <a:endParaRPr lang="ru-RU" sz="2000" dirty="0">
              <a:solidFill>
                <a:schemeClr val="bg1"/>
              </a:solidFill>
              <a:latin typeface="Montserrat" panose="00000500000000000000" pitchFamily="2" charset="-52"/>
              <a:cs typeface="Segoe UI" panose="020B05020402040202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55127" y="2308272"/>
            <a:ext cx="1606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2015 г.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370179" y="4822380"/>
            <a:ext cx="1606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2018 г.</a:t>
            </a:r>
          </a:p>
        </p:txBody>
      </p:sp>
    </p:spTree>
    <p:extLst>
      <p:ext uri="{BB962C8B-B14F-4D97-AF65-F5344CB8AC3E}">
        <p14:creationId xmlns:p14="http://schemas.microsoft.com/office/powerpoint/2010/main" val="16833899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12052" y="493443"/>
            <a:ext cx="8933701" cy="538609"/>
          </a:xfrm>
          <a:prstGeom prst="rect">
            <a:avLst/>
          </a:prstGeom>
          <a:solidFill>
            <a:srgbClr val="21B5AE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900" b="1" dirty="0">
                <a:solidFill>
                  <a:schemeClr val="bg1"/>
                </a:solidFill>
                <a:latin typeface="Montserrat ExtraBold" panose="00000900000000000000" pitchFamily="2" charset="-52"/>
              </a:rPr>
              <a:t>ПРОЕКТ «ВИРТУАЛЬНЫЕ ПУТЕШЕСТВИЯ»</a:t>
            </a:r>
          </a:p>
        </p:txBody>
      </p:sp>
      <p:sp>
        <p:nvSpPr>
          <p:cNvPr id="26" name="Полилиния 25"/>
          <p:cNvSpPr/>
          <p:nvPr/>
        </p:nvSpPr>
        <p:spPr>
          <a:xfrm>
            <a:off x="747844" y="-112364"/>
            <a:ext cx="11561387" cy="7089940"/>
          </a:xfrm>
          <a:custGeom>
            <a:avLst/>
            <a:gdLst>
              <a:gd name="connsiteX0" fmla="*/ 892566 w 11561387"/>
              <a:gd name="connsiteY0" fmla="*/ 0 h 7146211"/>
              <a:gd name="connsiteX1" fmla="*/ 11561387 w 11561387"/>
              <a:gd name="connsiteY1" fmla="*/ 0 h 7146211"/>
              <a:gd name="connsiteX2" fmla="*/ 11561387 w 11561387"/>
              <a:gd name="connsiteY2" fmla="*/ 7146211 h 7146211"/>
              <a:gd name="connsiteX3" fmla="*/ 926207 w 11561387"/>
              <a:gd name="connsiteY3" fmla="*/ 7146211 h 7146211"/>
              <a:gd name="connsiteX4" fmla="*/ 918924 w 11561387"/>
              <a:gd name="connsiteY4" fmla="*/ 7133674 h 7146211"/>
              <a:gd name="connsiteX5" fmla="*/ 0 w 11561387"/>
              <a:gd name="connsiteY5" fmla="*/ 3541366 h 7146211"/>
              <a:gd name="connsiteX6" fmla="*/ 750787 w 11561387"/>
              <a:gd name="connsiteY6" fmla="*/ 274014 h 7146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61387" h="7146211">
                <a:moveTo>
                  <a:pt x="892566" y="0"/>
                </a:moveTo>
                <a:lnTo>
                  <a:pt x="11561387" y="0"/>
                </a:lnTo>
                <a:lnTo>
                  <a:pt x="11561387" y="7146211"/>
                </a:lnTo>
                <a:lnTo>
                  <a:pt x="926207" y="7146211"/>
                </a:lnTo>
                <a:lnTo>
                  <a:pt x="918924" y="7133674"/>
                </a:lnTo>
                <a:cubicBezTo>
                  <a:pt x="332885" y="6065813"/>
                  <a:pt x="0" y="4842070"/>
                  <a:pt x="0" y="3541366"/>
                </a:cubicBezTo>
                <a:cubicBezTo>
                  <a:pt x="0" y="2370732"/>
                  <a:pt x="269637" y="1262437"/>
                  <a:pt x="750787" y="274014"/>
                </a:cubicBezTo>
                <a:close/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742653" y="227294"/>
            <a:ext cx="1070909" cy="1070909"/>
          </a:xfrm>
          <a:prstGeom prst="ellipse">
            <a:avLst/>
          </a:prstGeom>
          <a:solidFill>
            <a:srgbClr val="4A2B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3A11043-939E-44EB-8DEE-7382BD1D9EEF}"/>
              </a:ext>
            </a:extLst>
          </p:cNvPr>
          <p:cNvSpPr txBox="1"/>
          <p:nvPr/>
        </p:nvSpPr>
        <p:spPr>
          <a:xfrm>
            <a:off x="2011320" y="1421770"/>
            <a:ext cx="90344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chemeClr val="bg1"/>
                </a:solidFill>
                <a:latin typeface="Montserrat" panose="00000500000000000000" pitchFamily="2" charset="-52"/>
              </a:rPr>
              <a:t>Создание для маломобильных пожилых людей и инвалидов  качественного, интересного о познавательного досуга, оказание помощи в раскрытии творческого потенциала, тем самым способствуя улучшению качества жизни пенсионеров.  Задачи:</a:t>
            </a:r>
            <a:br>
              <a:rPr lang="ru-RU" dirty="0">
                <a:solidFill>
                  <a:schemeClr val="bg1"/>
                </a:solidFill>
                <a:latin typeface="Montserrat" panose="00000500000000000000" pitchFamily="2" charset="-52"/>
              </a:rPr>
            </a:br>
            <a:r>
              <a:rPr lang="ru-RU" dirty="0">
                <a:solidFill>
                  <a:schemeClr val="bg1"/>
                </a:solidFill>
                <a:latin typeface="Montserrat" panose="00000500000000000000" pitchFamily="2" charset="-52"/>
              </a:rPr>
              <a:t>1. Привлечь молодых и серебряных волонтеров для формирования подвижных команд по проведению виртуальных выставок и экскурсий</a:t>
            </a:r>
            <a:br>
              <a:rPr lang="ru-RU" dirty="0">
                <a:solidFill>
                  <a:schemeClr val="bg1"/>
                </a:solidFill>
                <a:latin typeface="Montserrat" panose="00000500000000000000" pitchFamily="2" charset="-52"/>
              </a:rPr>
            </a:br>
            <a:r>
              <a:rPr lang="ru-RU" dirty="0">
                <a:solidFill>
                  <a:schemeClr val="bg1"/>
                </a:solidFill>
                <a:latin typeface="Montserrat" panose="00000500000000000000" pitchFamily="2" charset="-52"/>
              </a:rPr>
              <a:t>2. Силами волонтеров подготовить материал к виртуальным экскурсиям;</a:t>
            </a:r>
            <a:br>
              <a:rPr lang="ru-RU" dirty="0">
                <a:solidFill>
                  <a:schemeClr val="bg1"/>
                </a:solidFill>
                <a:latin typeface="Montserrat" panose="00000500000000000000" pitchFamily="2" charset="-52"/>
              </a:rPr>
            </a:br>
            <a:r>
              <a:rPr lang="ru-RU" dirty="0">
                <a:solidFill>
                  <a:schemeClr val="bg1"/>
                </a:solidFill>
                <a:latin typeface="Montserrat" panose="00000500000000000000" pitchFamily="2" charset="-52"/>
              </a:rPr>
              <a:t>3. Провести выездные показы подготовленных виртуальных экскурсий в социальных учреждениях-партнёрах, также в учреждениях культуры других поселений.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D5F70DD-0A49-4180-8FBD-A2D4A81DA6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022" y="4448849"/>
            <a:ext cx="2082452" cy="123637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FB1EAAC-37BD-4FD7-954D-883387BED3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7692" y="5292942"/>
            <a:ext cx="2738061" cy="1236372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F781991F-6D0F-40F6-829C-88796A8B9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340" y="4389566"/>
            <a:ext cx="3448660" cy="2093327"/>
          </a:xfrm>
          <a:prstGeom prst="roundRect">
            <a:avLst>
              <a:gd name="adj" fmla="val 16667"/>
            </a:avLst>
          </a:prstGeom>
          <a:ln w="3810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3331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11151" y="517639"/>
            <a:ext cx="8558457" cy="584775"/>
          </a:xfrm>
          <a:prstGeom prst="rect">
            <a:avLst/>
          </a:prstGeom>
          <a:solidFill>
            <a:srgbClr val="21B5AE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Montserrat ExtraBold" panose="00000900000000000000" pitchFamily="2" charset="-52"/>
              </a:rPr>
              <a:t>ГОРОДСКАЯ ШКОЛА ВОЛОНТЕРА</a:t>
            </a:r>
          </a:p>
        </p:txBody>
      </p:sp>
      <p:sp>
        <p:nvSpPr>
          <p:cNvPr id="26" name="Полилиния 25"/>
          <p:cNvSpPr/>
          <p:nvPr/>
        </p:nvSpPr>
        <p:spPr>
          <a:xfrm rot="10800000">
            <a:off x="-153493" y="-153563"/>
            <a:ext cx="11561387" cy="7089940"/>
          </a:xfrm>
          <a:custGeom>
            <a:avLst/>
            <a:gdLst>
              <a:gd name="connsiteX0" fmla="*/ 892566 w 11561387"/>
              <a:gd name="connsiteY0" fmla="*/ 0 h 7146211"/>
              <a:gd name="connsiteX1" fmla="*/ 11561387 w 11561387"/>
              <a:gd name="connsiteY1" fmla="*/ 0 h 7146211"/>
              <a:gd name="connsiteX2" fmla="*/ 11561387 w 11561387"/>
              <a:gd name="connsiteY2" fmla="*/ 7146211 h 7146211"/>
              <a:gd name="connsiteX3" fmla="*/ 926207 w 11561387"/>
              <a:gd name="connsiteY3" fmla="*/ 7146211 h 7146211"/>
              <a:gd name="connsiteX4" fmla="*/ 918924 w 11561387"/>
              <a:gd name="connsiteY4" fmla="*/ 7133674 h 7146211"/>
              <a:gd name="connsiteX5" fmla="*/ 0 w 11561387"/>
              <a:gd name="connsiteY5" fmla="*/ 3541366 h 7146211"/>
              <a:gd name="connsiteX6" fmla="*/ 750787 w 11561387"/>
              <a:gd name="connsiteY6" fmla="*/ 274014 h 7146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61387" h="7146211">
                <a:moveTo>
                  <a:pt x="892566" y="0"/>
                </a:moveTo>
                <a:lnTo>
                  <a:pt x="11561387" y="0"/>
                </a:lnTo>
                <a:lnTo>
                  <a:pt x="11561387" y="7146211"/>
                </a:lnTo>
                <a:lnTo>
                  <a:pt x="926207" y="7146211"/>
                </a:lnTo>
                <a:lnTo>
                  <a:pt x="918924" y="7133674"/>
                </a:lnTo>
                <a:cubicBezTo>
                  <a:pt x="332885" y="6065813"/>
                  <a:pt x="0" y="4842070"/>
                  <a:pt x="0" y="3541366"/>
                </a:cubicBezTo>
                <a:cubicBezTo>
                  <a:pt x="0" y="2370732"/>
                  <a:pt x="269637" y="1262437"/>
                  <a:pt x="750787" y="274014"/>
                </a:cubicBezTo>
                <a:close/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10336985" y="397684"/>
            <a:ext cx="1070909" cy="1070909"/>
          </a:xfrm>
          <a:prstGeom prst="ellipse">
            <a:avLst/>
          </a:prstGeom>
          <a:solidFill>
            <a:srgbClr val="4A2B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411151" y="1468593"/>
            <a:ext cx="85584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Основная цель проекта – создание системы обучения волонтеров, содействующей повышению качества их работы в рамках </a:t>
            </a:r>
            <a:r>
              <a:rPr lang="ru-RU" sz="2000" b="1" dirty="0">
                <a:solidFill>
                  <a:schemeClr val="bg1"/>
                </a:solidFill>
                <a:latin typeface="Montserrat" panose="00000500000000000000" pitchFamily="2" charset="-52"/>
              </a:rPr>
              <a:t>популяризации добровольческой деятельности</a:t>
            </a:r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 на территории городского округа Иваново.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16247286-3896-47BE-BAAA-D8DD7986E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151" y="3429000"/>
            <a:ext cx="3935206" cy="2622256"/>
          </a:xfrm>
          <a:prstGeom prst="roundRect">
            <a:avLst>
              <a:gd name="adj" fmla="val 16667"/>
            </a:avLst>
          </a:prstGeom>
          <a:ln w="3810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5E3331A2-8E1A-4504-8525-13EE61EC2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797" y="2846943"/>
            <a:ext cx="3935811" cy="2622256"/>
          </a:xfrm>
          <a:prstGeom prst="roundRect">
            <a:avLst>
              <a:gd name="adj" fmla="val 16667"/>
            </a:avLst>
          </a:prstGeom>
          <a:ln w="3810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4B1970-02A4-4977-8E23-DC74BC402A46}"/>
              </a:ext>
            </a:extLst>
          </p:cNvPr>
          <p:cNvSpPr txBox="1"/>
          <p:nvPr/>
        </p:nvSpPr>
        <p:spPr>
          <a:xfrm>
            <a:off x="6192903" y="5651146"/>
            <a:ext cx="3617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solidFill>
                  <a:schemeClr val="bg1"/>
                </a:solidFill>
                <a:latin typeface="Montserrat" panose="00000500000000000000" pitchFamily="2" charset="-52"/>
              </a:rPr>
              <a:t>Проводится с 2017 года!</a:t>
            </a:r>
          </a:p>
        </p:txBody>
      </p:sp>
    </p:spTree>
    <p:extLst>
      <p:ext uri="{BB962C8B-B14F-4D97-AF65-F5344CB8AC3E}">
        <p14:creationId xmlns:p14="http://schemas.microsoft.com/office/powerpoint/2010/main" val="32600899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12052" y="285694"/>
            <a:ext cx="8299274" cy="707886"/>
          </a:xfrm>
          <a:prstGeom prst="rect">
            <a:avLst/>
          </a:prstGeom>
          <a:solidFill>
            <a:srgbClr val="4A2B8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Montserrat ExtraBold" panose="00000900000000000000" pitchFamily="2" charset="-52"/>
              </a:rPr>
              <a:t>ОТКРЫТКА В КАЖДЫЙ ДОМ</a:t>
            </a:r>
          </a:p>
        </p:txBody>
      </p:sp>
      <p:sp>
        <p:nvSpPr>
          <p:cNvPr id="26" name="Полилиния 25"/>
          <p:cNvSpPr/>
          <p:nvPr/>
        </p:nvSpPr>
        <p:spPr>
          <a:xfrm>
            <a:off x="747844" y="-112364"/>
            <a:ext cx="11561387" cy="7089940"/>
          </a:xfrm>
          <a:custGeom>
            <a:avLst/>
            <a:gdLst>
              <a:gd name="connsiteX0" fmla="*/ 892566 w 11561387"/>
              <a:gd name="connsiteY0" fmla="*/ 0 h 7146211"/>
              <a:gd name="connsiteX1" fmla="*/ 11561387 w 11561387"/>
              <a:gd name="connsiteY1" fmla="*/ 0 h 7146211"/>
              <a:gd name="connsiteX2" fmla="*/ 11561387 w 11561387"/>
              <a:gd name="connsiteY2" fmla="*/ 7146211 h 7146211"/>
              <a:gd name="connsiteX3" fmla="*/ 926207 w 11561387"/>
              <a:gd name="connsiteY3" fmla="*/ 7146211 h 7146211"/>
              <a:gd name="connsiteX4" fmla="*/ 918924 w 11561387"/>
              <a:gd name="connsiteY4" fmla="*/ 7133674 h 7146211"/>
              <a:gd name="connsiteX5" fmla="*/ 0 w 11561387"/>
              <a:gd name="connsiteY5" fmla="*/ 3541366 h 7146211"/>
              <a:gd name="connsiteX6" fmla="*/ 750787 w 11561387"/>
              <a:gd name="connsiteY6" fmla="*/ 274014 h 7146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61387" h="7146211">
                <a:moveTo>
                  <a:pt x="892566" y="0"/>
                </a:moveTo>
                <a:lnTo>
                  <a:pt x="11561387" y="0"/>
                </a:lnTo>
                <a:lnTo>
                  <a:pt x="11561387" y="7146211"/>
                </a:lnTo>
                <a:lnTo>
                  <a:pt x="926207" y="7146211"/>
                </a:lnTo>
                <a:lnTo>
                  <a:pt x="918924" y="7133674"/>
                </a:lnTo>
                <a:cubicBezTo>
                  <a:pt x="332885" y="6065813"/>
                  <a:pt x="0" y="4842070"/>
                  <a:pt x="0" y="3541366"/>
                </a:cubicBezTo>
                <a:cubicBezTo>
                  <a:pt x="0" y="2370732"/>
                  <a:pt x="269637" y="1262437"/>
                  <a:pt x="750787" y="274014"/>
                </a:cubicBezTo>
                <a:close/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742653" y="227294"/>
            <a:ext cx="1070909" cy="1070909"/>
          </a:xfrm>
          <a:prstGeom prst="ellipse">
            <a:avLst/>
          </a:prstGeom>
          <a:solidFill>
            <a:srgbClr val="00B8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2112052" y="1298203"/>
            <a:ext cx="82992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В рамках проекта проводятся </a:t>
            </a:r>
            <a:r>
              <a:rPr lang="ru-RU" sz="2000" b="1" dirty="0">
                <a:solidFill>
                  <a:schemeClr val="bg1"/>
                </a:solidFill>
                <a:latin typeface="Montserrat" panose="00000500000000000000" pitchFamily="2" charset="-52"/>
              </a:rPr>
              <a:t>открытые уроки </a:t>
            </a:r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в школах для детей начального звена, в рамках которых школьники под руководством волонтеров делают интересные </a:t>
            </a:r>
            <a:r>
              <a:rPr lang="ru-RU" sz="2000" b="1" dirty="0">
                <a:solidFill>
                  <a:schemeClr val="bg1"/>
                </a:solidFill>
                <a:latin typeface="Montserrat" panose="00000500000000000000" pitchFamily="2" charset="-52"/>
              </a:rPr>
              <a:t>открытки</a:t>
            </a:r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 и дарят их к важным праздникам.</a:t>
            </a:r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1F5C289E-43FF-4F65-B9BA-CABEFA422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992" y="3023059"/>
            <a:ext cx="2474441" cy="3299254"/>
          </a:xfrm>
          <a:prstGeom prst="roundRect">
            <a:avLst>
              <a:gd name="adj" fmla="val 16667"/>
            </a:avLst>
          </a:prstGeom>
          <a:ln w="3810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>
            <a:extLst>
              <a:ext uri="{FF2B5EF4-FFF2-40B4-BE49-F238E27FC236}">
                <a16:creationId xmlns:a16="http://schemas.microsoft.com/office/drawing/2014/main" id="{0B2DDBA4-F5FE-4A95-A7D4-44C41A9EB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758" y="3016880"/>
            <a:ext cx="4407244" cy="3305433"/>
          </a:xfrm>
          <a:prstGeom prst="roundRect">
            <a:avLst>
              <a:gd name="adj" fmla="val 16667"/>
            </a:avLst>
          </a:prstGeom>
          <a:ln w="3810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55107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55127" y="609972"/>
            <a:ext cx="9021415" cy="507831"/>
          </a:xfrm>
          <a:prstGeom prst="rect">
            <a:avLst/>
          </a:prstGeom>
          <a:solidFill>
            <a:srgbClr val="4A2B8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700" b="1" dirty="0">
                <a:solidFill>
                  <a:schemeClr val="bg1"/>
                </a:solidFill>
                <a:latin typeface="Montserrat ExtraBold" panose="00000900000000000000" pitchFamily="2" charset="-52"/>
              </a:rPr>
              <a:t>ДОБРОВОЛЬЧЕСКАЯ АКЦИЯ «#ДОБРОДЕНЬ»</a:t>
            </a:r>
          </a:p>
        </p:txBody>
      </p:sp>
      <p:sp>
        <p:nvSpPr>
          <p:cNvPr id="26" name="Полилиния 25"/>
          <p:cNvSpPr/>
          <p:nvPr/>
        </p:nvSpPr>
        <p:spPr>
          <a:xfrm rot="10800000">
            <a:off x="-153493" y="-153563"/>
            <a:ext cx="11561387" cy="7089940"/>
          </a:xfrm>
          <a:custGeom>
            <a:avLst/>
            <a:gdLst>
              <a:gd name="connsiteX0" fmla="*/ 892566 w 11561387"/>
              <a:gd name="connsiteY0" fmla="*/ 0 h 7146211"/>
              <a:gd name="connsiteX1" fmla="*/ 11561387 w 11561387"/>
              <a:gd name="connsiteY1" fmla="*/ 0 h 7146211"/>
              <a:gd name="connsiteX2" fmla="*/ 11561387 w 11561387"/>
              <a:gd name="connsiteY2" fmla="*/ 7146211 h 7146211"/>
              <a:gd name="connsiteX3" fmla="*/ 926207 w 11561387"/>
              <a:gd name="connsiteY3" fmla="*/ 7146211 h 7146211"/>
              <a:gd name="connsiteX4" fmla="*/ 918924 w 11561387"/>
              <a:gd name="connsiteY4" fmla="*/ 7133674 h 7146211"/>
              <a:gd name="connsiteX5" fmla="*/ 0 w 11561387"/>
              <a:gd name="connsiteY5" fmla="*/ 3541366 h 7146211"/>
              <a:gd name="connsiteX6" fmla="*/ 750787 w 11561387"/>
              <a:gd name="connsiteY6" fmla="*/ 274014 h 7146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61387" h="7146211">
                <a:moveTo>
                  <a:pt x="892566" y="0"/>
                </a:moveTo>
                <a:lnTo>
                  <a:pt x="11561387" y="0"/>
                </a:lnTo>
                <a:lnTo>
                  <a:pt x="11561387" y="7146211"/>
                </a:lnTo>
                <a:lnTo>
                  <a:pt x="926207" y="7146211"/>
                </a:lnTo>
                <a:lnTo>
                  <a:pt x="918924" y="7133674"/>
                </a:lnTo>
                <a:cubicBezTo>
                  <a:pt x="332885" y="6065813"/>
                  <a:pt x="0" y="4842070"/>
                  <a:pt x="0" y="3541366"/>
                </a:cubicBezTo>
                <a:cubicBezTo>
                  <a:pt x="0" y="2370732"/>
                  <a:pt x="269637" y="1262437"/>
                  <a:pt x="750787" y="274014"/>
                </a:cubicBezTo>
                <a:close/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10336985" y="397684"/>
            <a:ext cx="1070909" cy="1070909"/>
          </a:xfrm>
          <a:prstGeom prst="ellipse">
            <a:avLst/>
          </a:prstGeom>
          <a:solidFill>
            <a:srgbClr val="00B8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600BB2-F759-41DC-8A1D-B184AE5C8676}"/>
              </a:ext>
            </a:extLst>
          </p:cNvPr>
          <p:cNvSpPr txBox="1"/>
          <p:nvPr/>
        </p:nvSpPr>
        <p:spPr>
          <a:xfrm>
            <a:off x="919118" y="1294825"/>
            <a:ext cx="9093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chemeClr val="bg1"/>
                </a:solidFill>
                <a:latin typeface="Montserrat" panose="00000500000000000000" pitchFamily="2" charset="-52"/>
              </a:rPr>
              <a:t>Целью межрегиональной акции является </a:t>
            </a:r>
            <a:r>
              <a:rPr lang="ru-RU" b="1" dirty="0">
                <a:solidFill>
                  <a:schemeClr val="bg1"/>
                </a:solidFill>
                <a:latin typeface="Montserrat" panose="00000500000000000000" pitchFamily="2" charset="-52"/>
              </a:rPr>
              <a:t>вовлечение молодёжи в добровольческую деятельность</a:t>
            </a:r>
            <a:r>
              <a:rPr lang="ru-RU" dirty="0">
                <a:solidFill>
                  <a:schemeClr val="bg1"/>
                </a:solidFill>
                <a:latin typeface="Montserrat" panose="00000500000000000000" pitchFamily="2" charset="-52"/>
              </a:rPr>
              <a:t> на территории нескольких субъектов РФ в процессе участия и организации  массовых волонтерских акциях. В разные годы акция имела разный охват, от городского до регионального.</a:t>
            </a:r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F2E69F8E-332F-4202-A5EB-3F6C26C6D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068" y="2672176"/>
            <a:ext cx="2703041" cy="3604054"/>
          </a:xfrm>
          <a:prstGeom prst="roundRect">
            <a:avLst>
              <a:gd name="adj" fmla="val 16667"/>
            </a:avLst>
          </a:prstGeom>
          <a:ln w="3810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371D3F04-4D3E-48D3-8CBD-E0C675959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909" y="2672177"/>
            <a:ext cx="4805406" cy="3604054"/>
          </a:xfrm>
          <a:prstGeom prst="roundRect">
            <a:avLst>
              <a:gd name="adj" fmla="val 16667"/>
            </a:avLst>
          </a:prstGeom>
          <a:ln w="3810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14655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12052" y="493443"/>
            <a:ext cx="8933701" cy="615553"/>
          </a:xfrm>
          <a:prstGeom prst="rect">
            <a:avLst/>
          </a:prstGeom>
          <a:solidFill>
            <a:srgbClr val="21B5AE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>
                <a:solidFill>
                  <a:schemeClr val="bg1"/>
                </a:solidFill>
                <a:latin typeface="Montserrat ExtraBold" panose="00000900000000000000" pitchFamily="2" charset="-52"/>
              </a:rPr>
              <a:t>СТАЖИРОВКИ «ДЕЛИСЬ ДОБРОМ»</a:t>
            </a:r>
          </a:p>
        </p:txBody>
      </p:sp>
      <p:sp>
        <p:nvSpPr>
          <p:cNvPr id="26" name="Полилиния 25"/>
          <p:cNvSpPr/>
          <p:nvPr/>
        </p:nvSpPr>
        <p:spPr>
          <a:xfrm>
            <a:off x="747844" y="-112364"/>
            <a:ext cx="11561387" cy="7089940"/>
          </a:xfrm>
          <a:custGeom>
            <a:avLst/>
            <a:gdLst>
              <a:gd name="connsiteX0" fmla="*/ 892566 w 11561387"/>
              <a:gd name="connsiteY0" fmla="*/ 0 h 7146211"/>
              <a:gd name="connsiteX1" fmla="*/ 11561387 w 11561387"/>
              <a:gd name="connsiteY1" fmla="*/ 0 h 7146211"/>
              <a:gd name="connsiteX2" fmla="*/ 11561387 w 11561387"/>
              <a:gd name="connsiteY2" fmla="*/ 7146211 h 7146211"/>
              <a:gd name="connsiteX3" fmla="*/ 926207 w 11561387"/>
              <a:gd name="connsiteY3" fmla="*/ 7146211 h 7146211"/>
              <a:gd name="connsiteX4" fmla="*/ 918924 w 11561387"/>
              <a:gd name="connsiteY4" fmla="*/ 7133674 h 7146211"/>
              <a:gd name="connsiteX5" fmla="*/ 0 w 11561387"/>
              <a:gd name="connsiteY5" fmla="*/ 3541366 h 7146211"/>
              <a:gd name="connsiteX6" fmla="*/ 750787 w 11561387"/>
              <a:gd name="connsiteY6" fmla="*/ 274014 h 7146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61387" h="7146211">
                <a:moveTo>
                  <a:pt x="892566" y="0"/>
                </a:moveTo>
                <a:lnTo>
                  <a:pt x="11561387" y="0"/>
                </a:lnTo>
                <a:lnTo>
                  <a:pt x="11561387" y="7146211"/>
                </a:lnTo>
                <a:lnTo>
                  <a:pt x="926207" y="7146211"/>
                </a:lnTo>
                <a:lnTo>
                  <a:pt x="918924" y="7133674"/>
                </a:lnTo>
                <a:cubicBezTo>
                  <a:pt x="332885" y="6065813"/>
                  <a:pt x="0" y="4842070"/>
                  <a:pt x="0" y="3541366"/>
                </a:cubicBezTo>
                <a:cubicBezTo>
                  <a:pt x="0" y="2370732"/>
                  <a:pt x="269637" y="1262437"/>
                  <a:pt x="750787" y="274014"/>
                </a:cubicBezTo>
                <a:close/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742653" y="227294"/>
            <a:ext cx="1070909" cy="1070909"/>
          </a:xfrm>
          <a:prstGeom prst="ellipse">
            <a:avLst/>
          </a:prstGeom>
          <a:solidFill>
            <a:srgbClr val="4A2B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3A11043-939E-44EB-8DEE-7382BD1D9EEF}"/>
              </a:ext>
            </a:extLst>
          </p:cNvPr>
          <p:cNvSpPr txBox="1"/>
          <p:nvPr/>
        </p:nvSpPr>
        <p:spPr>
          <a:xfrm>
            <a:off x="2011320" y="1298203"/>
            <a:ext cx="90344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chemeClr val="bg1"/>
                </a:solidFill>
                <a:latin typeface="Montserrat" panose="00000500000000000000" pitchFamily="2" charset="-52"/>
              </a:rPr>
              <a:t>Для студентов колледжей летом 2022 года было организовано 4 обучающих стажировки по следующим направлениям: </a:t>
            </a:r>
            <a:r>
              <a:rPr lang="ru-RU" b="1" dirty="0">
                <a:solidFill>
                  <a:schemeClr val="bg1"/>
                </a:solidFill>
                <a:latin typeface="Montserrat" panose="00000500000000000000" pitchFamily="2" charset="-52"/>
              </a:rPr>
              <a:t>«Медицинское добровольчество»</a:t>
            </a:r>
            <a:r>
              <a:rPr lang="ru-RU" dirty="0">
                <a:solidFill>
                  <a:schemeClr val="bg1"/>
                </a:solidFill>
                <a:latin typeface="Montserrat" panose="00000500000000000000" pitchFamily="2" charset="-52"/>
              </a:rPr>
              <a:t>,</a:t>
            </a:r>
            <a:r>
              <a:rPr lang="ru-RU" b="1" dirty="0">
                <a:solidFill>
                  <a:schemeClr val="bg1"/>
                </a:solidFill>
                <a:latin typeface="Montserrat" panose="00000500000000000000" pitchFamily="2" charset="-52"/>
              </a:rPr>
              <a:t> «Культурное добровольчество»</a:t>
            </a:r>
            <a:r>
              <a:rPr lang="ru-RU" dirty="0">
                <a:solidFill>
                  <a:schemeClr val="bg1"/>
                </a:solidFill>
                <a:latin typeface="Montserrat" panose="00000500000000000000" pitchFamily="2" charset="-52"/>
              </a:rPr>
              <a:t>, </a:t>
            </a:r>
            <a:r>
              <a:rPr lang="ru-RU" b="1" dirty="0">
                <a:solidFill>
                  <a:schemeClr val="bg1"/>
                </a:solidFill>
                <a:latin typeface="Montserrat" panose="00000500000000000000" pitchFamily="2" charset="-52"/>
              </a:rPr>
              <a:t>«Социальное добровольчество»</a:t>
            </a:r>
            <a:r>
              <a:rPr lang="ru-RU" dirty="0">
                <a:solidFill>
                  <a:schemeClr val="bg1"/>
                </a:solidFill>
                <a:latin typeface="Montserrat" panose="00000500000000000000" pitchFamily="2" charset="-52"/>
              </a:rPr>
              <a:t>,</a:t>
            </a:r>
            <a:r>
              <a:rPr lang="ru-RU" b="1" dirty="0">
                <a:solidFill>
                  <a:schemeClr val="bg1"/>
                </a:solidFill>
                <a:latin typeface="Montserrat" panose="00000500000000000000" pitchFamily="2" charset="-52"/>
              </a:rPr>
              <a:t> «Событийное добровольчество»</a:t>
            </a:r>
            <a:r>
              <a:rPr lang="ru-RU" dirty="0">
                <a:solidFill>
                  <a:schemeClr val="bg1"/>
                </a:solidFill>
                <a:latin typeface="Montserrat" panose="00000500000000000000" pitchFamily="2" charset="-52"/>
              </a:rPr>
              <a:t>.</a:t>
            </a:r>
            <a:r>
              <a:rPr lang="ru-RU" b="1" dirty="0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  <a:r>
              <a:rPr lang="ru-RU" dirty="0">
                <a:solidFill>
                  <a:schemeClr val="bg1"/>
                </a:solidFill>
                <a:latin typeface="Montserrat" panose="00000500000000000000" pitchFamily="2" charset="-52"/>
              </a:rPr>
              <a:t>Участие в них приняли 60 студентов, представляющих преобладающее большинство учебных заведений системы СПО. В течение сентября-октября ими было организовано </a:t>
            </a:r>
            <a:r>
              <a:rPr lang="ru-RU" b="1" dirty="0">
                <a:solidFill>
                  <a:schemeClr val="bg1"/>
                </a:solidFill>
                <a:latin typeface="Montserrat" panose="00000500000000000000" pitchFamily="2" charset="-52"/>
              </a:rPr>
              <a:t>52 добровольческих мероприятия</a:t>
            </a:r>
            <a:r>
              <a:rPr lang="ru-RU" dirty="0">
                <a:solidFill>
                  <a:schemeClr val="bg1"/>
                </a:solidFill>
                <a:latin typeface="Montserrat" panose="00000500000000000000" pitchFamily="2" charset="-52"/>
              </a:rPr>
              <a:t>, с охватом более 2500 граждан - </a:t>
            </a:r>
            <a:r>
              <a:rPr lang="ru-RU" dirty="0" err="1">
                <a:solidFill>
                  <a:schemeClr val="bg1"/>
                </a:solidFill>
                <a:latin typeface="Montserrat" panose="00000500000000000000" pitchFamily="2" charset="-52"/>
              </a:rPr>
              <a:t>благополучателей</a:t>
            </a:r>
            <a:r>
              <a:rPr lang="ru-RU" dirty="0">
                <a:solidFill>
                  <a:schemeClr val="bg1"/>
                </a:solidFill>
                <a:latin typeface="Montserrat" panose="00000500000000000000" pitchFamily="2" charset="-52"/>
              </a:rPr>
              <a:t>. 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54E66842-8F87-467F-84AE-C9D50822A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727" y="3880254"/>
            <a:ext cx="3725879" cy="2484303"/>
          </a:xfrm>
          <a:prstGeom prst="roundRect">
            <a:avLst>
              <a:gd name="adj" fmla="val 16667"/>
            </a:avLst>
          </a:prstGeom>
          <a:ln w="3810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98F2E5F2-CA64-4896-95C0-247390862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573" y="3774942"/>
            <a:ext cx="3728180" cy="2484303"/>
          </a:xfrm>
          <a:prstGeom prst="roundRect">
            <a:avLst>
              <a:gd name="adj" fmla="val 16667"/>
            </a:avLst>
          </a:prstGeom>
          <a:ln w="3810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47655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12052" y="501138"/>
            <a:ext cx="8299274" cy="646331"/>
          </a:xfrm>
          <a:prstGeom prst="rect">
            <a:avLst/>
          </a:prstGeom>
          <a:solidFill>
            <a:srgbClr val="4A2B8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Montserrat ExtraBold" panose="00000900000000000000" pitchFamily="2" charset="-52"/>
              </a:rPr>
              <a:t>ПРОЕКТ «СВЕЖЕЕ ТЕЧЕНИЕ»</a:t>
            </a:r>
          </a:p>
        </p:txBody>
      </p:sp>
      <p:sp>
        <p:nvSpPr>
          <p:cNvPr id="26" name="Полилиния 25"/>
          <p:cNvSpPr/>
          <p:nvPr/>
        </p:nvSpPr>
        <p:spPr>
          <a:xfrm>
            <a:off x="747844" y="-112364"/>
            <a:ext cx="11561387" cy="7089940"/>
          </a:xfrm>
          <a:custGeom>
            <a:avLst/>
            <a:gdLst>
              <a:gd name="connsiteX0" fmla="*/ 892566 w 11561387"/>
              <a:gd name="connsiteY0" fmla="*/ 0 h 7146211"/>
              <a:gd name="connsiteX1" fmla="*/ 11561387 w 11561387"/>
              <a:gd name="connsiteY1" fmla="*/ 0 h 7146211"/>
              <a:gd name="connsiteX2" fmla="*/ 11561387 w 11561387"/>
              <a:gd name="connsiteY2" fmla="*/ 7146211 h 7146211"/>
              <a:gd name="connsiteX3" fmla="*/ 926207 w 11561387"/>
              <a:gd name="connsiteY3" fmla="*/ 7146211 h 7146211"/>
              <a:gd name="connsiteX4" fmla="*/ 918924 w 11561387"/>
              <a:gd name="connsiteY4" fmla="*/ 7133674 h 7146211"/>
              <a:gd name="connsiteX5" fmla="*/ 0 w 11561387"/>
              <a:gd name="connsiteY5" fmla="*/ 3541366 h 7146211"/>
              <a:gd name="connsiteX6" fmla="*/ 750787 w 11561387"/>
              <a:gd name="connsiteY6" fmla="*/ 274014 h 7146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61387" h="7146211">
                <a:moveTo>
                  <a:pt x="892566" y="0"/>
                </a:moveTo>
                <a:lnTo>
                  <a:pt x="11561387" y="0"/>
                </a:lnTo>
                <a:lnTo>
                  <a:pt x="11561387" y="7146211"/>
                </a:lnTo>
                <a:lnTo>
                  <a:pt x="926207" y="7146211"/>
                </a:lnTo>
                <a:lnTo>
                  <a:pt x="918924" y="7133674"/>
                </a:lnTo>
                <a:cubicBezTo>
                  <a:pt x="332885" y="6065813"/>
                  <a:pt x="0" y="4842070"/>
                  <a:pt x="0" y="3541366"/>
                </a:cubicBezTo>
                <a:cubicBezTo>
                  <a:pt x="0" y="2370732"/>
                  <a:pt x="269637" y="1262437"/>
                  <a:pt x="750787" y="274014"/>
                </a:cubicBezTo>
                <a:close/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742653" y="227294"/>
            <a:ext cx="1070909" cy="1070909"/>
          </a:xfrm>
          <a:prstGeom prst="ellipse">
            <a:avLst/>
          </a:prstGeom>
          <a:solidFill>
            <a:srgbClr val="00B8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2112052" y="1396453"/>
            <a:ext cx="829927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chemeClr val="bg1"/>
                </a:solidFill>
                <a:latin typeface="Montserrat" panose="00000500000000000000" pitchFamily="2" charset="-52"/>
              </a:rPr>
              <a:t>Были проведены 12 </a:t>
            </a:r>
            <a:r>
              <a:rPr lang="ru-RU" sz="1600" b="1" dirty="0">
                <a:solidFill>
                  <a:schemeClr val="bg1"/>
                </a:solidFill>
                <a:latin typeface="Montserrat" panose="00000500000000000000" pitchFamily="2" charset="-52"/>
              </a:rPr>
              <a:t>мастер-классов</a:t>
            </a:r>
            <a:r>
              <a:rPr lang="ru-RU" sz="1600" dirty="0">
                <a:solidFill>
                  <a:schemeClr val="bg1"/>
                </a:solidFill>
                <a:latin typeface="Montserrat" panose="00000500000000000000" pitchFamily="2" charset="-52"/>
              </a:rPr>
              <a:t> по акварели, гуаши и графическим техникам, в которых приняли участие </a:t>
            </a:r>
            <a:r>
              <a:rPr lang="ru-RU" sz="1600" b="1" dirty="0">
                <a:solidFill>
                  <a:schemeClr val="bg1"/>
                </a:solidFill>
                <a:latin typeface="Montserrat" panose="00000500000000000000" pitchFamily="2" charset="-52"/>
              </a:rPr>
              <a:t>247 жителей и гостей региона </a:t>
            </a:r>
            <a:r>
              <a:rPr lang="ru-RU" sz="1600" dirty="0">
                <a:solidFill>
                  <a:schemeClr val="bg1"/>
                </a:solidFill>
                <a:latin typeface="Montserrat" panose="00000500000000000000" pitchFamily="2" charset="-52"/>
              </a:rPr>
              <a:t>на территории Плеса, Кинешмы, Юрьевца и Палеха. С сентября по ноябрь в 7 муниципалитетах Ивановской области работала бесплатная передвижная выставка работ участников пленэра и участников мастер-классов. С сентября по ноябрь в 7 муниципалитетах Ивановской области работала бесплатная передвижная выставка работ участников пленэра и участников мастер-классов, которую </a:t>
            </a:r>
            <a:r>
              <a:rPr lang="ru-RU" sz="1600" b="1" dirty="0">
                <a:solidFill>
                  <a:schemeClr val="bg1"/>
                </a:solidFill>
                <a:latin typeface="Montserrat" panose="00000500000000000000" pitchFamily="2" charset="-52"/>
              </a:rPr>
              <a:t>посетили более 5000 человек</a:t>
            </a:r>
            <a:r>
              <a:rPr lang="ru-RU" sz="1600" dirty="0">
                <a:solidFill>
                  <a:schemeClr val="bg1"/>
                </a:solidFill>
                <a:latin typeface="Montserrat" panose="00000500000000000000" pitchFamily="2" charset="-52"/>
              </a:rPr>
              <a:t>.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447B6793-86A8-4130-A421-8BE7B0B7F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874" y="3851021"/>
            <a:ext cx="3374348" cy="2530761"/>
          </a:xfrm>
          <a:prstGeom prst="roundRect">
            <a:avLst>
              <a:gd name="adj" fmla="val 16667"/>
            </a:avLst>
          </a:prstGeom>
          <a:ln w="3810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2D973BC-AB5C-4099-86B9-695274B9B3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364" y="3783011"/>
            <a:ext cx="2183540" cy="129638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035416E-2361-4A66-8745-586802B713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265" y="5145410"/>
            <a:ext cx="2738061" cy="123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9998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55127" y="609972"/>
            <a:ext cx="9021415" cy="507831"/>
          </a:xfrm>
          <a:prstGeom prst="rect">
            <a:avLst/>
          </a:prstGeom>
          <a:solidFill>
            <a:srgbClr val="4A2B8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700" b="1" dirty="0">
                <a:solidFill>
                  <a:schemeClr val="bg1"/>
                </a:solidFill>
                <a:latin typeface="Montserrat ExtraBold" panose="00000900000000000000" pitchFamily="2" charset="-52"/>
              </a:rPr>
              <a:t>ЗОНАЛЬНЫЕ ОБРАЗОВАТЕЛЬНЫЕ СЕССИИ</a:t>
            </a:r>
          </a:p>
        </p:txBody>
      </p:sp>
      <p:sp>
        <p:nvSpPr>
          <p:cNvPr id="26" name="Полилиния 25"/>
          <p:cNvSpPr/>
          <p:nvPr/>
        </p:nvSpPr>
        <p:spPr>
          <a:xfrm rot="10800000">
            <a:off x="-153493" y="-153563"/>
            <a:ext cx="11561387" cy="7089940"/>
          </a:xfrm>
          <a:custGeom>
            <a:avLst/>
            <a:gdLst>
              <a:gd name="connsiteX0" fmla="*/ 892566 w 11561387"/>
              <a:gd name="connsiteY0" fmla="*/ 0 h 7146211"/>
              <a:gd name="connsiteX1" fmla="*/ 11561387 w 11561387"/>
              <a:gd name="connsiteY1" fmla="*/ 0 h 7146211"/>
              <a:gd name="connsiteX2" fmla="*/ 11561387 w 11561387"/>
              <a:gd name="connsiteY2" fmla="*/ 7146211 h 7146211"/>
              <a:gd name="connsiteX3" fmla="*/ 926207 w 11561387"/>
              <a:gd name="connsiteY3" fmla="*/ 7146211 h 7146211"/>
              <a:gd name="connsiteX4" fmla="*/ 918924 w 11561387"/>
              <a:gd name="connsiteY4" fmla="*/ 7133674 h 7146211"/>
              <a:gd name="connsiteX5" fmla="*/ 0 w 11561387"/>
              <a:gd name="connsiteY5" fmla="*/ 3541366 h 7146211"/>
              <a:gd name="connsiteX6" fmla="*/ 750787 w 11561387"/>
              <a:gd name="connsiteY6" fmla="*/ 274014 h 7146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61387" h="7146211">
                <a:moveTo>
                  <a:pt x="892566" y="0"/>
                </a:moveTo>
                <a:lnTo>
                  <a:pt x="11561387" y="0"/>
                </a:lnTo>
                <a:lnTo>
                  <a:pt x="11561387" y="7146211"/>
                </a:lnTo>
                <a:lnTo>
                  <a:pt x="926207" y="7146211"/>
                </a:lnTo>
                <a:lnTo>
                  <a:pt x="918924" y="7133674"/>
                </a:lnTo>
                <a:cubicBezTo>
                  <a:pt x="332885" y="6065813"/>
                  <a:pt x="0" y="4842070"/>
                  <a:pt x="0" y="3541366"/>
                </a:cubicBezTo>
                <a:cubicBezTo>
                  <a:pt x="0" y="2370732"/>
                  <a:pt x="269637" y="1262437"/>
                  <a:pt x="750787" y="274014"/>
                </a:cubicBezTo>
                <a:close/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10336985" y="397684"/>
            <a:ext cx="1070909" cy="1070909"/>
          </a:xfrm>
          <a:prstGeom prst="ellipse">
            <a:avLst/>
          </a:prstGeom>
          <a:solidFill>
            <a:srgbClr val="00B8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600BB2-F759-41DC-8A1D-B184AE5C8676}"/>
              </a:ext>
            </a:extLst>
          </p:cNvPr>
          <p:cNvSpPr txBox="1"/>
          <p:nvPr/>
        </p:nvSpPr>
        <p:spPr>
          <a:xfrm>
            <a:off x="942108" y="1400810"/>
            <a:ext cx="90344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chemeClr val="bg1"/>
                </a:solidFill>
                <a:latin typeface="Montserrat" panose="00000500000000000000" pitchFamily="2" charset="-52"/>
              </a:rPr>
              <a:t>В рамках реализации проекта </a:t>
            </a:r>
            <a:r>
              <a:rPr lang="ru-RU" b="1" dirty="0">
                <a:solidFill>
                  <a:schemeClr val="bg1"/>
                </a:solidFill>
                <a:latin typeface="Montserrat" panose="00000500000000000000" pitchFamily="2" charset="-52"/>
              </a:rPr>
              <a:t>«Регион добрых дел» </a:t>
            </a:r>
            <a:r>
              <a:rPr lang="ru-RU" dirty="0">
                <a:solidFill>
                  <a:schemeClr val="bg1"/>
                </a:solidFill>
                <a:latin typeface="Montserrat" panose="00000500000000000000" pitchFamily="2" charset="-52"/>
              </a:rPr>
              <a:t>в течение второго полугодия 2022 года была проведена 21 обучающая сессия в 21 муниципалитете Ивановской области по трем направлениям: </a:t>
            </a:r>
            <a:r>
              <a:rPr lang="ru-RU" b="1" dirty="0">
                <a:solidFill>
                  <a:schemeClr val="bg1"/>
                </a:solidFill>
                <a:latin typeface="Montserrat" panose="00000500000000000000" pitchFamily="2" charset="-52"/>
              </a:rPr>
              <a:t>«Новичок»</a:t>
            </a:r>
            <a:r>
              <a:rPr lang="ru-RU" dirty="0">
                <a:solidFill>
                  <a:schemeClr val="bg1"/>
                </a:solidFill>
                <a:latin typeface="Montserrat" panose="00000500000000000000" pitchFamily="2" charset="-52"/>
              </a:rPr>
              <a:t>,</a:t>
            </a:r>
            <a:r>
              <a:rPr lang="ru-RU" b="1" dirty="0">
                <a:solidFill>
                  <a:schemeClr val="bg1"/>
                </a:solidFill>
                <a:latin typeface="Montserrat" panose="00000500000000000000" pitchFamily="2" charset="-52"/>
              </a:rPr>
              <a:t> «Продвинутый»</a:t>
            </a:r>
            <a:r>
              <a:rPr lang="ru-RU" dirty="0">
                <a:solidFill>
                  <a:schemeClr val="bg1"/>
                </a:solidFill>
                <a:latin typeface="Montserrat" panose="00000500000000000000" pitchFamily="2" charset="-52"/>
              </a:rPr>
              <a:t>,</a:t>
            </a:r>
            <a:r>
              <a:rPr lang="ru-RU" b="1" dirty="0">
                <a:solidFill>
                  <a:schemeClr val="bg1"/>
                </a:solidFill>
                <a:latin typeface="Montserrat" panose="00000500000000000000" pitchFamily="2" charset="-52"/>
              </a:rPr>
              <a:t> «Волонтеры культуры»</a:t>
            </a:r>
            <a:r>
              <a:rPr lang="ru-RU" dirty="0">
                <a:solidFill>
                  <a:schemeClr val="bg1"/>
                </a:solidFill>
                <a:latin typeface="Montserrat" panose="00000500000000000000" pitchFamily="2" charset="-52"/>
              </a:rPr>
              <a:t>. В ходе данных мероприятий участники ознакомились с работой портала </a:t>
            </a:r>
            <a:r>
              <a:rPr lang="ru-RU" b="1" dirty="0">
                <a:solidFill>
                  <a:schemeClr val="bg1"/>
                </a:solidFill>
                <a:latin typeface="Montserrat" panose="00000500000000000000" pitchFamily="2" charset="-52"/>
              </a:rPr>
              <a:t>dobro.ru</a:t>
            </a:r>
            <a:r>
              <a:rPr lang="ru-RU" dirty="0">
                <a:solidFill>
                  <a:schemeClr val="bg1"/>
                </a:solidFill>
                <a:latin typeface="Montserrat" panose="00000500000000000000" pitchFamily="2" charset="-52"/>
              </a:rPr>
              <a:t>, реализацией федеральных проектов в области добровольчества, алгоритмами организации волонтеров и создания волонтерских отрядов, а также развили свои </a:t>
            </a:r>
            <a:r>
              <a:rPr lang="ru-RU" dirty="0" err="1">
                <a:solidFill>
                  <a:schemeClr val="bg1"/>
                </a:solidFill>
                <a:latin typeface="Montserrat" panose="00000500000000000000" pitchFamily="2" charset="-52"/>
              </a:rPr>
              <a:t>soft</a:t>
            </a:r>
            <a:r>
              <a:rPr lang="ru-RU" dirty="0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Montserrat" panose="00000500000000000000" pitchFamily="2" charset="-52"/>
              </a:rPr>
              <a:t>skills</a:t>
            </a:r>
            <a:r>
              <a:rPr lang="ru-RU" dirty="0">
                <a:solidFill>
                  <a:schemeClr val="bg1"/>
                </a:solidFill>
                <a:latin typeface="Montserrat" panose="00000500000000000000" pitchFamily="2" charset="-52"/>
              </a:rPr>
              <a:t> навыки.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A551ECD9-291D-4294-8A04-EB44F95C1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790" y="3992141"/>
            <a:ext cx="3526751" cy="2351530"/>
          </a:xfrm>
          <a:prstGeom prst="roundRect">
            <a:avLst>
              <a:gd name="adj" fmla="val 16667"/>
            </a:avLst>
          </a:prstGeom>
          <a:ln w="3810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>
            <a:extLst>
              <a:ext uri="{FF2B5EF4-FFF2-40B4-BE49-F238E27FC236}">
                <a16:creationId xmlns:a16="http://schemas.microsoft.com/office/drawing/2014/main" id="{9D650C50-A3F8-4E2C-B55F-6DB037B66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525" y="3992141"/>
            <a:ext cx="1567686" cy="2351530"/>
          </a:xfrm>
          <a:prstGeom prst="roundRect">
            <a:avLst>
              <a:gd name="adj" fmla="val 16667"/>
            </a:avLst>
          </a:prstGeom>
          <a:ln w="3810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5840C7C-E5D0-40E7-B684-D080CB4DA8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27" y="4555524"/>
            <a:ext cx="2737706" cy="123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536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12052" y="424577"/>
            <a:ext cx="8299274" cy="707886"/>
          </a:xfrm>
          <a:prstGeom prst="rect">
            <a:avLst/>
          </a:prstGeom>
          <a:solidFill>
            <a:srgbClr val="4A2B8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Montserrat ExtraBold" panose="00000900000000000000" pitchFamily="2" charset="-52"/>
              </a:rPr>
              <a:t>ПРОЕКТ ДОБРЫЕ УРОКИ</a:t>
            </a:r>
          </a:p>
        </p:txBody>
      </p:sp>
      <p:sp>
        <p:nvSpPr>
          <p:cNvPr id="26" name="Полилиния 25"/>
          <p:cNvSpPr/>
          <p:nvPr/>
        </p:nvSpPr>
        <p:spPr>
          <a:xfrm>
            <a:off x="747844" y="-112364"/>
            <a:ext cx="11561387" cy="7089940"/>
          </a:xfrm>
          <a:custGeom>
            <a:avLst/>
            <a:gdLst>
              <a:gd name="connsiteX0" fmla="*/ 892566 w 11561387"/>
              <a:gd name="connsiteY0" fmla="*/ 0 h 7146211"/>
              <a:gd name="connsiteX1" fmla="*/ 11561387 w 11561387"/>
              <a:gd name="connsiteY1" fmla="*/ 0 h 7146211"/>
              <a:gd name="connsiteX2" fmla="*/ 11561387 w 11561387"/>
              <a:gd name="connsiteY2" fmla="*/ 7146211 h 7146211"/>
              <a:gd name="connsiteX3" fmla="*/ 926207 w 11561387"/>
              <a:gd name="connsiteY3" fmla="*/ 7146211 h 7146211"/>
              <a:gd name="connsiteX4" fmla="*/ 918924 w 11561387"/>
              <a:gd name="connsiteY4" fmla="*/ 7133674 h 7146211"/>
              <a:gd name="connsiteX5" fmla="*/ 0 w 11561387"/>
              <a:gd name="connsiteY5" fmla="*/ 3541366 h 7146211"/>
              <a:gd name="connsiteX6" fmla="*/ 750787 w 11561387"/>
              <a:gd name="connsiteY6" fmla="*/ 274014 h 7146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61387" h="7146211">
                <a:moveTo>
                  <a:pt x="892566" y="0"/>
                </a:moveTo>
                <a:lnTo>
                  <a:pt x="11561387" y="0"/>
                </a:lnTo>
                <a:lnTo>
                  <a:pt x="11561387" y="7146211"/>
                </a:lnTo>
                <a:lnTo>
                  <a:pt x="926207" y="7146211"/>
                </a:lnTo>
                <a:lnTo>
                  <a:pt x="918924" y="7133674"/>
                </a:lnTo>
                <a:cubicBezTo>
                  <a:pt x="332885" y="6065813"/>
                  <a:pt x="0" y="4842070"/>
                  <a:pt x="0" y="3541366"/>
                </a:cubicBezTo>
                <a:cubicBezTo>
                  <a:pt x="0" y="2370732"/>
                  <a:pt x="269637" y="1262437"/>
                  <a:pt x="750787" y="274014"/>
                </a:cubicBezTo>
                <a:close/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742653" y="227294"/>
            <a:ext cx="1070909" cy="1070909"/>
          </a:xfrm>
          <a:prstGeom prst="ellipse">
            <a:avLst/>
          </a:prstGeom>
          <a:solidFill>
            <a:srgbClr val="00B8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2112051" y="1396453"/>
            <a:ext cx="82992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chemeClr val="bg1"/>
                </a:solidFill>
                <a:latin typeface="Montserrat" panose="00000500000000000000" pitchFamily="2" charset="-52"/>
              </a:rPr>
              <a:t>Ресурсный центр добровольчества с 2016 года выступает региональным координатором </a:t>
            </a:r>
            <a:r>
              <a:rPr lang="ru-RU" sz="1600" b="1" dirty="0">
                <a:solidFill>
                  <a:schemeClr val="bg1"/>
                </a:solidFill>
                <a:latin typeface="Montserrat" panose="00000500000000000000" pitchFamily="2" charset="-52"/>
              </a:rPr>
              <a:t>всероссийского проекта «Добрые уроки»</a:t>
            </a:r>
            <a:r>
              <a:rPr lang="ru-RU" sz="1600" dirty="0">
                <a:solidFill>
                  <a:schemeClr val="bg1"/>
                </a:solidFill>
                <a:latin typeface="Montserrat" panose="00000500000000000000" pitchFamily="2" charset="-52"/>
              </a:rPr>
              <a:t>. В рамках реализации проекта и популяризации портала </a:t>
            </a:r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-52"/>
              </a:rPr>
              <a:t>DOBRO.RU </a:t>
            </a:r>
            <a:r>
              <a:rPr lang="ru-RU" sz="1600" dirty="0">
                <a:solidFill>
                  <a:schemeClr val="bg1"/>
                </a:solidFill>
                <a:latin typeface="Montserrat" panose="00000500000000000000" pitchFamily="2" charset="-52"/>
              </a:rPr>
              <a:t>активистами Ресурсного центра осенью 2022 года было проведено </a:t>
            </a:r>
            <a:r>
              <a:rPr lang="ru-RU" sz="1600" b="1" dirty="0">
                <a:solidFill>
                  <a:schemeClr val="bg1"/>
                </a:solidFill>
                <a:latin typeface="Montserrat" panose="00000500000000000000" pitchFamily="2" charset="-52"/>
              </a:rPr>
              <a:t>более 70 добрых уроков </a:t>
            </a:r>
            <a:r>
              <a:rPr lang="ru-RU" sz="1600" dirty="0">
                <a:solidFill>
                  <a:schemeClr val="bg1"/>
                </a:solidFill>
                <a:latin typeface="Montserrat" panose="00000500000000000000" pitchFamily="2" charset="-52"/>
              </a:rPr>
              <a:t>в школах и средне-профессиональных образовательных учреждениях в 18 муниципалитетах области с охватом </a:t>
            </a:r>
            <a:r>
              <a:rPr lang="ru-RU" sz="1600" b="1" dirty="0">
                <a:solidFill>
                  <a:schemeClr val="bg1"/>
                </a:solidFill>
                <a:latin typeface="Montserrat" panose="00000500000000000000" pitchFamily="2" charset="-52"/>
              </a:rPr>
              <a:t>2800 участников</a:t>
            </a:r>
            <a:r>
              <a:rPr lang="ru-RU" sz="1600" dirty="0">
                <a:solidFill>
                  <a:schemeClr val="bg1"/>
                </a:solidFill>
                <a:latin typeface="Montserrat" panose="00000500000000000000" pitchFamily="2" charset="-52"/>
              </a:rPr>
              <a:t>.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3D656AD-F1E5-4A36-8210-795E632EA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225" y="3230103"/>
            <a:ext cx="3829050" cy="2871788"/>
          </a:xfrm>
          <a:prstGeom prst="roundRect">
            <a:avLst>
              <a:gd name="adj" fmla="val 16667"/>
            </a:avLst>
          </a:prstGeom>
          <a:ln w="3810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70289760-A751-48EF-9ACE-DA38CD194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046" y="3214088"/>
            <a:ext cx="3850404" cy="2887803"/>
          </a:xfrm>
          <a:prstGeom prst="roundRect">
            <a:avLst>
              <a:gd name="adj" fmla="val 16667"/>
            </a:avLst>
          </a:prstGeom>
          <a:ln w="3810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78573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12052" y="493443"/>
            <a:ext cx="8933701" cy="615553"/>
          </a:xfrm>
          <a:prstGeom prst="rect">
            <a:avLst/>
          </a:prstGeom>
          <a:solidFill>
            <a:srgbClr val="21B5AE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>
                <a:solidFill>
                  <a:schemeClr val="bg1"/>
                </a:solidFill>
                <a:latin typeface="Montserrat ExtraBold" panose="00000900000000000000" pitchFamily="2" charset="-52"/>
              </a:rPr>
              <a:t>ШКОЛА ДОБРО.УНИВЕРСИТЕТ</a:t>
            </a:r>
          </a:p>
        </p:txBody>
      </p:sp>
      <p:sp>
        <p:nvSpPr>
          <p:cNvPr id="26" name="Полилиния 25"/>
          <p:cNvSpPr/>
          <p:nvPr/>
        </p:nvSpPr>
        <p:spPr>
          <a:xfrm>
            <a:off x="747844" y="-112364"/>
            <a:ext cx="11561387" cy="7089940"/>
          </a:xfrm>
          <a:custGeom>
            <a:avLst/>
            <a:gdLst>
              <a:gd name="connsiteX0" fmla="*/ 892566 w 11561387"/>
              <a:gd name="connsiteY0" fmla="*/ 0 h 7146211"/>
              <a:gd name="connsiteX1" fmla="*/ 11561387 w 11561387"/>
              <a:gd name="connsiteY1" fmla="*/ 0 h 7146211"/>
              <a:gd name="connsiteX2" fmla="*/ 11561387 w 11561387"/>
              <a:gd name="connsiteY2" fmla="*/ 7146211 h 7146211"/>
              <a:gd name="connsiteX3" fmla="*/ 926207 w 11561387"/>
              <a:gd name="connsiteY3" fmla="*/ 7146211 h 7146211"/>
              <a:gd name="connsiteX4" fmla="*/ 918924 w 11561387"/>
              <a:gd name="connsiteY4" fmla="*/ 7133674 h 7146211"/>
              <a:gd name="connsiteX5" fmla="*/ 0 w 11561387"/>
              <a:gd name="connsiteY5" fmla="*/ 3541366 h 7146211"/>
              <a:gd name="connsiteX6" fmla="*/ 750787 w 11561387"/>
              <a:gd name="connsiteY6" fmla="*/ 274014 h 7146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61387" h="7146211">
                <a:moveTo>
                  <a:pt x="892566" y="0"/>
                </a:moveTo>
                <a:lnTo>
                  <a:pt x="11561387" y="0"/>
                </a:lnTo>
                <a:lnTo>
                  <a:pt x="11561387" y="7146211"/>
                </a:lnTo>
                <a:lnTo>
                  <a:pt x="926207" y="7146211"/>
                </a:lnTo>
                <a:lnTo>
                  <a:pt x="918924" y="7133674"/>
                </a:lnTo>
                <a:cubicBezTo>
                  <a:pt x="332885" y="6065813"/>
                  <a:pt x="0" y="4842070"/>
                  <a:pt x="0" y="3541366"/>
                </a:cubicBezTo>
                <a:cubicBezTo>
                  <a:pt x="0" y="2370732"/>
                  <a:pt x="269637" y="1262437"/>
                  <a:pt x="750787" y="274014"/>
                </a:cubicBezTo>
                <a:close/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742653" y="227294"/>
            <a:ext cx="1070909" cy="1070909"/>
          </a:xfrm>
          <a:prstGeom prst="ellipse">
            <a:avLst/>
          </a:prstGeom>
          <a:solidFill>
            <a:srgbClr val="4A2B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3A11043-939E-44EB-8DEE-7382BD1D9EEF}"/>
              </a:ext>
            </a:extLst>
          </p:cNvPr>
          <p:cNvSpPr txBox="1"/>
          <p:nvPr/>
        </p:nvSpPr>
        <p:spPr>
          <a:xfrm>
            <a:off x="2011320" y="1298203"/>
            <a:ext cx="903443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chemeClr val="bg1"/>
                </a:solidFill>
                <a:latin typeface="Montserrat" panose="00000500000000000000" pitchFamily="2" charset="-52"/>
              </a:rPr>
              <a:t>Был проведен </a:t>
            </a:r>
            <a:r>
              <a:rPr lang="ru-RU" b="1" dirty="0">
                <a:solidFill>
                  <a:schemeClr val="bg1"/>
                </a:solidFill>
                <a:latin typeface="Montserrat" panose="00000500000000000000" pitchFamily="2" charset="-52"/>
              </a:rPr>
              <a:t>федеральный сетевой образовательный проект</a:t>
            </a:r>
            <a:r>
              <a:rPr lang="ru-RU" dirty="0">
                <a:solidFill>
                  <a:schemeClr val="bg1"/>
                </a:solidFill>
                <a:latin typeface="Montserrat" panose="00000500000000000000" pitchFamily="2" charset="-52"/>
              </a:rPr>
              <a:t>, направленный на внедрение единых стандартов обучения участников добровольческой деятельности. Программа обучения основана на Стандарте работы организатора добровольческой/волонтерской деятельности и Модели компетенций участников добровольческой (волонтерской) деятельности в России и является инструментом их внедрения в практики добровольческого сообщества.</a:t>
            </a: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2AE26536-DF54-45FE-B552-16E33DEC2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619" y="3807065"/>
            <a:ext cx="3712099" cy="2475114"/>
          </a:xfrm>
          <a:prstGeom prst="roundRect">
            <a:avLst>
              <a:gd name="adj" fmla="val 16667"/>
            </a:avLst>
          </a:prstGeom>
          <a:ln w="3810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>
            <a:extLst>
              <a:ext uri="{FF2B5EF4-FFF2-40B4-BE49-F238E27FC236}">
                <a16:creationId xmlns:a16="http://schemas.microsoft.com/office/drawing/2014/main" id="{D75BB555-7123-410F-987D-710195D48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620" y="3807065"/>
            <a:ext cx="3712099" cy="2475114"/>
          </a:xfrm>
          <a:prstGeom prst="roundRect">
            <a:avLst>
              <a:gd name="adj" fmla="val 16667"/>
            </a:avLst>
          </a:prstGeom>
          <a:ln w="3810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22578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55127" y="609972"/>
            <a:ext cx="9021415" cy="584775"/>
          </a:xfrm>
          <a:prstGeom prst="rect">
            <a:avLst/>
          </a:prstGeom>
          <a:solidFill>
            <a:srgbClr val="4A2B8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Montserrat ExtraBold" panose="00000900000000000000" pitchFamily="2" charset="-52"/>
              </a:rPr>
              <a:t>ОСЕННИЙ СТУДЕНЧЕСКИЙ ФОРУМ</a:t>
            </a:r>
          </a:p>
        </p:txBody>
      </p:sp>
      <p:sp>
        <p:nvSpPr>
          <p:cNvPr id="26" name="Полилиния 25"/>
          <p:cNvSpPr/>
          <p:nvPr/>
        </p:nvSpPr>
        <p:spPr>
          <a:xfrm rot="10800000">
            <a:off x="-153493" y="-153563"/>
            <a:ext cx="11561387" cy="7089940"/>
          </a:xfrm>
          <a:custGeom>
            <a:avLst/>
            <a:gdLst>
              <a:gd name="connsiteX0" fmla="*/ 892566 w 11561387"/>
              <a:gd name="connsiteY0" fmla="*/ 0 h 7146211"/>
              <a:gd name="connsiteX1" fmla="*/ 11561387 w 11561387"/>
              <a:gd name="connsiteY1" fmla="*/ 0 h 7146211"/>
              <a:gd name="connsiteX2" fmla="*/ 11561387 w 11561387"/>
              <a:gd name="connsiteY2" fmla="*/ 7146211 h 7146211"/>
              <a:gd name="connsiteX3" fmla="*/ 926207 w 11561387"/>
              <a:gd name="connsiteY3" fmla="*/ 7146211 h 7146211"/>
              <a:gd name="connsiteX4" fmla="*/ 918924 w 11561387"/>
              <a:gd name="connsiteY4" fmla="*/ 7133674 h 7146211"/>
              <a:gd name="connsiteX5" fmla="*/ 0 w 11561387"/>
              <a:gd name="connsiteY5" fmla="*/ 3541366 h 7146211"/>
              <a:gd name="connsiteX6" fmla="*/ 750787 w 11561387"/>
              <a:gd name="connsiteY6" fmla="*/ 274014 h 7146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61387" h="7146211">
                <a:moveTo>
                  <a:pt x="892566" y="0"/>
                </a:moveTo>
                <a:lnTo>
                  <a:pt x="11561387" y="0"/>
                </a:lnTo>
                <a:lnTo>
                  <a:pt x="11561387" y="7146211"/>
                </a:lnTo>
                <a:lnTo>
                  <a:pt x="926207" y="7146211"/>
                </a:lnTo>
                <a:lnTo>
                  <a:pt x="918924" y="7133674"/>
                </a:lnTo>
                <a:cubicBezTo>
                  <a:pt x="332885" y="6065813"/>
                  <a:pt x="0" y="4842070"/>
                  <a:pt x="0" y="3541366"/>
                </a:cubicBezTo>
                <a:cubicBezTo>
                  <a:pt x="0" y="2370732"/>
                  <a:pt x="269637" y="1262437"/>
                  <a:pt x="750787" y="274014"/>
                </a:cubicBezTo>
                <a:close/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10336985" y="397684"/>
            <a:ext cx="1070909" cy="1070909"/>
          </a:xfrm>
          <a:prstGeom prst="ellipse">
            <a:avLst/>
          </a:prstGeom>
          <a:solidFill>
            <a:srgbClr val="00B8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600BB2-F759-41DC-8A1D-B184AE5C8676}"/>
              </a:ext>
            </a:extLst>
          </p:cNvPr>
          <p:cNvSpPr txBox="1"/>
          <p:nvPr/>
        </p:nvSpPr>
        <p:spPr>
          <a:xfrm>
            <a:off x="942108" y="1400810"/>
            <a:ext cx="903443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chemeClr val="bg1"/>
                </a:solidFill>
                <a:latin typeface="Montserrat" panose="00000500000000000000" pitchFamily="2" charset="-52"/>
              </a:rPr>
              <a:t>Форум состоялся из образовательных блоков, сессий для организаторов добровольческой деятельности, активистов и основной программы, которая включала в себя обучение по 4 направлениям: </a:t>
            </a:r>
            <a:r>
              <a:rPr lang="ru-RU" b="1" dirty="0">
                <a:solidFill>
                  <a:schemeClr val="bg1"/>
                </a:solidFill>
                <a:latin typeface="Montserrat" panose="00000500000000000000" pitchFamily="2" charset="-52"/>
              </a:rPr>
              <a:t>культурное</a:t>
            </a:r>
            <a:r>
              <a:rPr lang="ru-RU" dirty="0">
                <a:solidFill>
                  <a:schemeClr val="bg1"/>
                </a:solidFill>
                <a:latin typeface="Montserrat" panose="00000500000000000000" pitchFamily="2" charset="-52"/>
              </a:rPr>
              <a:t>,</a:t>
            </a:r>
            <a:r>
              <a:rPr lang="ru-RU" b="1" dirty="0">
                <a:solidFill>
                  <a:schemeClr val="bg1"/>
                </a:solidFill>
                <a:latin typeface="Montserrat" panose="00000500000000000000" pitchFamily="2" charset="-52"/>
              </a:rPr>
              <a:t> событийное</a:t>
            </a:r>
            <a:r>
              <a:rPr lang="ru-RU" dirty="0">
                <a:solidFill>
                  <a:schemeClr val="bg1"/>
                </a:solidFill>
                <a:latin typeface="Montserrat" panose="00000500000000000000" pitchFamily="2" charset="-52"/>
              </a:rPr>
              <a:t>,</a:t>
            </a:r>
            <a:r>
              <a:rPr lang="ru-RU" b="1" dirty="0">
                <a:solidFill>
                  <a:schemeClr val="bg1"/>
                </a:solidFill>
                <a:latin typeface="Montserrat" panose="00000500000000000000" pitchFamily="2" charset="-52"/>
              </a:rPr>
              <a:t> социальное и медицинское добровольчество</a:t>
            </a:r>
            <a:r>
              <a:rPr lang="ru-RU" dirty="0">
                <a:solidFill>
                  <a:schemeClr val="bg1"/>
                </a:solidFill>
                <a:latin typeface="Montserrat" panose="00000500000000000000" pitchFamily="2" charset="-52"/>
              </a:rPr>
              <a:t>. По результатам работы 150 участников, проявивших инициативу, приобрели компетенции и знания, которые в дальнейшем будут способствовать еще большему развитию движения.</a:t>
            </a: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AF0CEBEC-AEE7-474C-B423-058C1527B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777" y="3776297"/>
            <a:ext cx="3907285" cy="2605259"/>
          </a:xfrm>
          <a:prstGeom prst="roundRect">
            <a:avLst>
              <a:gd name="adj" fmla="val 16667"/>
            </a:avLst>
          </a:prstGeom>
          <a:ln w="3810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>
            <a:extLst>
              <a:ext uri="{FF2B5EF4-FFF2-40B4-BE49-F238E27FC236}">
                <a16:creationId xmlns:a16="http://schemas.microsoft.com/office/drawing/2014/main" id="{8BBDB74E-280A-4DC7-A440-E4C619675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044" y="3776297"/>
            <a:ext cx="1736839" cy="2605259"/>
          </a:xfrm>
          <a:prstGeom prst="roundRect">
            <a:avLst>
              <a:gd name="adj" fmla="val 16667"/>
            </a:avLst>
          </a:prstGeom>
          <a:ln w="3810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5611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12052" y="439582"/>
            <a:ext cx="9021415" cy="646331"/>
          </a:xfrm>
          <a:prstGeom prst="rect">
            <a:avLst/>
          </a:prstGeom>
          <a:solidFill>
            <a:srgbClr val="21B5AE"/>
          </a:solidFill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Montserrat ExtraBold" panose="00000900000000000000" pitchFamily="2" charset="-52"/>
              </a:rPr>
              <a:t>ВСЁ НАЧИНАЛОСЬ ИМЕННО ТАК…</a:t>
            </a:r>
          </a:p>
        </p:txBody>
      </p:sp>
      <p:sp>
        <p:nvSpPr>
          <p:cNvPr id="26" name="Полилиния 25"/>
          <p:cNvSpPr/>
          <p:nvPr/>
        </p:nvSpPr>
        <p:spPr>
          <a:xfrm>
            <a:off x="747844" y="-112364"/>
            <a:ext cx="11561387" cy="7089940"/>
          </a:xfrm>
          <a:custGeom>
            <a:avLst/>
            <a:gdLst>
              <a:gd name="connsiteX0" fmla="*/ 892566 w 11561387"/>
              <a:gd name="connsiteY0" fmla="*/ 0 h 7146211"/>
              <a:gd name="connsiteX1" fmla="*/ 11561387 w 11561387"/>
              <a:gd name="connsiteY1" fmla="*/ 0 h 7146211"/>
              <a:gd name="connsiteX2" fmla="*/ 11561387 w 11561387"/>
              <a:gd name="connsiteY2" fmla="*/ 7146211 h 7146211"/>
              <a:gd name="connsiteX3" fmla="*/ 926207 w 11561387"/>
              <a:gd name="connsiteY3" fmla="*/ 7146211 h 7146211"/>
              <a:gd name="connsiteX4" fmla="*/ 918924 w 11561387"/>
              <a:gd name="connsiteY4" fmla="*/ 7133674 h 7146211"/>
              <a:gd name="connsiteX5" fmla="*/ 0 w 11561387"/>
              <a:gd name="connsiteY5" fmla="*/ 3541366 h 7146211"/>
              <a:gd name="connsiteX6" fmla="*/ 750787 w 11561387"/>
              <a:gd name="connsiteY6" fmla="*/ 274014 h 7146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61387" h="7146211">
                <a:moveTo>
                  <a:pt x="892566" y="0"/>
                </a:moveTo>
                <a:lnTo>
                  <a:pt x="11561387" y="0"/>
                </a:lnTo>
                <a:lnTo>
                  <a:pt x="11561387" y="7146211"/>
                </a:lnTo>
                <a:lnTo>
                  <a:pt x="926207" y="7146211"/>
                </a:lnTo>
                <a:lnTo>
                  <a:pt x="918924" y="7133674"/>
                </a:lnTo>
                <a:cubicBezTo>
                  <a:pt x="332885" y="6065813"/>
                  <a:pt x="0" y="4842070"/>
                  <a:pt x="0" y="3541366"/>
                </a:cubicBezTo>
                <a:cubicBezTo>
                  <a:pt x="0" y="2370732"/>
                  <a:pt x="269637" y="1262437"/>
                  <a:pt x="750787" y="274014"/>
                </a:cubicBezTo>
                <a:close/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742653" y="227294"/>
            <a:ext cx="1070909" cy="1070909"/>
          </a:xfrm>
          <a:prstGeom prst="ellipse">
            <a:avLst/>
          </a:prstGeom>
          <a:solidFill>
            <a:srgbClr val="4A2B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2112052" y="1933209"/>
            <a:ext cx="70316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Полностью внедрён стандарт </a:t>
            </a:r>
            <a:r>
              <a:rPr lang="ru-RU" sz="2000" b="1" dirty="0">
                <a:solidFill>
                  <a:schemeClr val="bg1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Агентства стратегических инициатив</a:t>
            </a:r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 по поддержке добровольчества в Ивановской области.</a:t>
            </a:r>
          </a:p>
        </p:txBody>
      </p:sp>
      <p:sp>
        <p:nvSpPr>
          <p:cNvPr id="32" name="Овал 31"/>
          <p:cNvSpPr/>
          <p:nvPr/>
        </p:nvSpPr>
        <p:spPr>
          <a:xfrm>
            <a:off x="9527103" y="1637859"/>
            <a:ext cx="1606364" cy="1606364"/>
          </a:xfrm>
          <a:prstGeom prst="ellipse">
            <a:avLst/>
          </a:prstGeom>
          <a:solidFill>
            <a:srgbClr val="4A2B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2112052" y="4121188"/>
            <a:ext cx="1606364" cy="1606364"/>
          </a:xfrm>
          <a:prstGeom prst="ellipse">
            <a:avLst/>
          </a:prstGeom>
          <a:solidFill>
            <a:srgbClr val="21B5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/>
          <p:cNvSpPr txBox="1"/>
          <p:nvPr/>
        </p:nvSpPr>
        <p:spPr>
          <a:xfrm>
            <a:off x="4101830" y="3820372"/>
            <a:ext cx="70316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Управлением Министерства Юстиции Российской Федерации по Ивановской области зарегистрирована </a:t>
            </a:r>
            <a:r>
              <a:rPr lang="ru-RU" sz="2000" b="1" dirty="0">
                <a:solidFill>
                  <a:schemeClr val="bg1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Ивановская региональная общественная  организация «Ресурсный центр организации добровольческой деятельности «Ивановский волонтёрский центр»</a:t>
            </a:r>
          </a:p>
          <a:p>
            <a:pPr algn="just"/>
            <a:endParaRPr lang="ru-RU" sz="2000" dirty="0">
              <a:solidFill>
                <a:schemeClr val="bg1"/>
              </a:solidFill>
              <a:latin typeface="Montserrat" panose="00000500000000000000" pitchFamily="2" charset="-52"/>
              <a:cs typeface="Segoe UI" panose="020B0502040204020203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527103" y="2117874"/>
            <a:ext cx="1606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2019 г.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112053" y="4631982"/>
            <a:ext cx="16063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chemeClr val="bg1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2020 г.</a:t>
            </a:r>
          </a:p>
        </p:txBody>
      </p:sp>
    </p:spTree>
    <p:extLst>
      <p:ext uri="{BB962C8B-B14F-4D97-AF65-F5344CB8AC3E}">
        <p14:creationId xmlns:p14="http://schemas.microsoft.com/office/powerpoint/2010/main" val="12244206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12052" y="285694"/>
            <a:ext cx="8299274" cy="954107"/>
          </a:xfrm>
          <a:prstGeom prst="rect">
            <a:avLst/>
          </a:prstGeom>
          <a:solidFill>
            <a:srgbClr val="4A2B8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Montserrat ExtraBold" panose="00000900000000000000" pitchFamily="2" charset="-52"/>
              </a:rPr>
              <a:t>СЕТЬ МУНИЦИПАЛЬНЫХ ПРЕДСТАВИТЕЛЬСТВ</a:t>
            </a:r>
          </a:p>
        </p:txBody>
      </p:sp>
      <p:sp>
        <p:nvSpPr>
          <p:cNvPr id="26" name="Полилиния 25"/>
          <p:cNvSpPr/>
          <p:nvPr/>
        </p:nvSpPr>
        <p:spPr>
          <a:xfrm>
            <a:off x="747844" y="-112364"/>
            <a:ext cx="11561387" cy="7089940"/>
          </a:xfrm>
          <a:custGeom>
            <a:avLst/>
            <a:gdLst>
              <a:gd name="connsiteX0" fmla="*/ 892566 w 11561387"/>
              <a:gd name="connsiteY0" fmla="*/ 0 h 7146211"/>
              <a:gd name="connsiteX1" fmla="*/ 11561387 w 11561387"/>
              <a:gd name="connsiteY1" fmla="*/ 0 h 7146211"/>
              <a:gd name="connsiteX2" fmla="*/ 11561387 w 11561387"/>
              <a:gd name="connsiteY2" fmla="*/ 7146211 h 7146211"/>
              <a:gd name="connsiteX3" fmla="*/ 926207 w 11561387"/>
              <a:gd name="connsiteY3" fmla="*/ 7146211 h 7146211"/>
              <a:gd name="connsiteX4" fmla="*/ 918924 w 11561387"/>
              <a:gd name="connsiteY4" fmla="*/ 7133674 h 7146211"/>
              <a:gd name="connsiteX5" fmla="*/ 0 w 11561387"/>
              <a:gd name="connsiteY5" fmla="*/ 3541366 h 7146211"/>
              <a:gd name="connsiteX6" fmla="*/ 750787 w 11561387"/>
              <a:gd name="connsiteY6" fmla="*/ 274014 h 7146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61387" h="7146211">
                <a:moveTo>
                  <a:pt x="892566" y="0"/>
                </a:moveTo>
                <a:lnTo>
                  <a:pt x="11561387" y="0"/>
                </a:lnTo>
                <a:lnTo>
                  <a:pt x="11561387" y="7146211"/>
                </a:lnTo>
                <a:lnTo>
                  <a:pt x="926207" y="7146211"/>
                </a:lnTo>
                <a:lnTo>
                  <a:pt x="918924" y="7133674"/>
                </a:lnTo>
                <a:cubicBezTo>
                  <a:pt x="332885" y="6065813"/>
                  <a:pt x="0" y="4842070"/>
                  <a:pt x="0" y="3541366"/>
                </a:cubicBezTo>
                <a:cubicBezTo>
                  <a:pt x="0" y="2370732"/>
                  <a:pt x="269637" y="1262437"/>
                  <a:pt x="750787" y="274014"/>
                </a:cubicBezTo>
                <a:close/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742653" y="227294"/>
            <a:ext cx="1070909" cy="1070909"/>
          </a:xfrm>
          <a:prstGeom prst="ellipse">
            <a:avLst/>
          </a:prstGeom>
          <a:solidFill>
            <a:srgbClr val="00B8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2112052" y="1396453"/>
            <a:ext cx="52278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chemeClr val="bg1"/>
                </a:solidFill>
                <a:latin typeface="Montserrat" panose="00000500000000000000" pitchFamily="2" charset="-52"/>
              </a:rPr>
              <a:t>В Ивановской области развита сеть</a:t>
            </a:r>
          </a:p>
          <a:p>
            <a:pPr algn="just"/>
            <a:r>
              <a:rPr lang="ru-RU" sz="1600" dirty="0">
                <a:solidFill>
                  <a:schemeClr val="bg1"/>
                </a:solidFill>
                <a:latin typeface="Montserrat" panose="00000500000000000000" pitchFamily="2" charset="-52"/>
              </a:rPr>
              <a:t>муниципальных представительств</a:t>
            </a:r>
          </a:p>
          <a:p>
            <a:pPr algn="just"/>
            <a:r>
              <a:rPr lang="ru-RU" sz="1600" dirty="0">
                <a:solidFill>
                  <a:schemeClr val="bg1"/>
                </a:solidFill>
                <a:latin typeface="Montserrat" panose="00000500000000000000" pitchFamily="2" charset="-52"/>
              </a:rPr>
              <a:t>Ресурсного центра добровольчества.</a:t>
            </a:r>
          </a:p>
          <a:p>
            <a:pPr algn="just"/>
            <a:r>
              <a:rPr lang="ru-RU" sz="1600" dirty="0">
                <a:solidFill>
                  <a:schemeClr val="bg1"/>
                </a:solidFill>
                <a:latin typeface="Montserrat" panose="00000500000000000000" pitchFamily="2" charset="-52"/>
              </a:rPr>
              <a:t>За прошедшие годы было открыто 18</a:t>
            </a:r>
          </a:p>
          <a:p>
            <a:pPr algn="just"/>
            <a:r>
              <a:rPr lang="ru-RU" sz="1600" dirty="0">
                <a:solidFill>
                  <a:schemeClr val="bg1"/>
                </a:solidFill>
                <a:latin typeface="Montserrat" panose="00000500000000000000" pitchFamily="2" charset="-52"/>
              </a:rPr>
              <a:t>наших представительств, а еще 3</a:t>
            </a:r>
          </a:p>
          <a:p>
            <a:pPr algn="just"/>
            <a:r>
              <a:rPr lang="ru-RU" sz="1600" dirty="0">
                <a:solidFill>
                  <a:schemeClr val="bg1"/>
                </a:solidFill>
                <a:latin typeface="Montserrat" panose="00000500000000000000" pitchFamily="2" charset="-52"/>
              </a:rPr>
              <a:t>будут открыты в этом году.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D9A112D-08BB-433D-8B2D-7139AD95B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343" y="1439508"/>
            <a:ext cx="7634605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FAE10F7F-99BF-48C5-B6EE-1D9112523D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689" y="4539339"/>
            <a:ext cx="178071" cy="178071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42773038-DD23-4ED2-B48C-62979FB603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108" y="4379796"/>
            <a:ext cx="178071" cy="178071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7C640335-0943-4AE3-B03A-62B62FC687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426" y="3865072"/>
            <a:ext cx="178071" cy="17807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FCD4562F-82E3-4056-B611-35D3B8A797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497" y="3913058"/>
            <a:ext cx="346280" cy="34628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39FA3111-3DFC-422A-B139-9C3264D232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108" y="5484696"/>
            <a:ext cx="178071" cy="178071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4B816CDC-C69A-41EB-A7F6-170C26B2C4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451" y="3904425"/>
            <a:ext cx="178071" cy="178071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C574D1D3-E683-4BFD-AB50-3B9DA05821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648" y="5057976"/>
            <a:ext cx="178071" cy="178071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084D49BA-2983-4969-8EE8-E6265FC24E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285" y="2699004"/>
            <a:ext cx="178071" cy="178071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00E6031B-ACD6-4848-9C57-008AEA56E8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143" y="2699005"/>
            <a:ext cx="178071" cy="178071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457C1457-ED7E-490C-B622-985995E1D2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068" y="3311360"/>
            <a:ext cx="178071" cy="178071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87F2840C-AF97-4E5C-84E4-82FBE4197A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250" y="3663690"/>
            <a:ext cx="178071" cy="178071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DBA42494-59FC-48CB-AA91-5CD3097924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876" y="4503773"/>
            <a:ext cx="178071" cy="178071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0A83BA5-5181-4D16-A97A-FF248EF126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627" y="5484695"/>
            <a:ext cx="178071" cy="178071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AA1D186F-8293-4EFA-92A3-C7E6A7C9E9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436" y="2337820"/>
            <a:ext cx="178071" cy="178071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C6D5047-1F83-400C-9806-8278A3397A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54" y="4259338"/>
            <a:ext cx="178071" cy="178071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6B70C601-382A-4357-98D6-4AC4F922DF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464" y="3891888"/>
            <a:ext cx="178071" cy="178071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861E0867-6A2A-4E1C-A5F1-69EE046045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486" y="4961157"/>
            <a:ext cx="178071" cy="178071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09167AA3-F485-4D85-906D-866B786E68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449" y="2997425"/>
            <a:ext cx="178071" cy="178071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76AEFC17-5990-43AA-9806-C56C493FFC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820" y="2515891"/>
            <a:ext cx="178071" cy="17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7747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11151" y="517639"/>
            <a:ext cx="8558457" cy="584775"/>
          </a:xfrm>
          <a:prstGeom prst="rect">
            <a:avLst/>
          </a:prstGeom>
          <a:solidFill>
            <a:srgbClr val="21B5AE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Montserrat ExtraBold" panose="00000900000000000000" pitchFamily="2" charset="-52"/>
              </a:rPr>
              <a:t>ФРАНШИЗА ДОБРО.ЦЕНТРЫ</a:t>
            </a:r>
          </a:p>
        </p:txBody>
      </p:sp>
      <p:sp>
        <p:nvSpPr>
          <p:cNvPr id="26" name="Полилиния 25"/>
          <p:cNvSpPr/>
          <p:nvPr/>
        </p:nvSpPr>
        <p:spPr>
          <a:xfrm rot="10800000">
            <a:off x="-153493" y="-153563"/>
            <a:ext cx="11561387" cy="7089940"/>
          </a:xfrm>
          <a:custGeom>
            <a:avLst/>
            <a:gdLst>
              <a:gd name="connsiteX0" fmla="*/ 892566 w 11561387"/>
              <a:gd name="connsiteY0" fmla="*/ 0 h 7146211"/>
              <a:gd name="connsiteX1" fmla="*/ 11561387 w 11561387"/>
              <a:gd name="connsiteY1" fmla="*/ 0 h 7146211"/>
              <a:gd name="connsiteX2" fmla="*/ 11561387 w 11561387"/>
              <a:gd name="connsiteY2" fmla="*/ 7146211 h 7146211"/>
              <a:gd name="connsiteX3" fmla="*/ 926207 w 11561387"/>
              <a:gd name="connsiteY3" fmla="*/ 7146211 h 7146211"/>
              <a:gd name="connsiteX4" fmla="*/ 918924 w 11561387"/>
              <a:gd name="connsiteY4" fmla="*/ 7133674 h 7146211"/>
              <a:gd name="connsiteX5" fmla="*/ 0 w 11561387"/>
              <a:gd name="connsiteY5" fmla="*/ 3541366 h 7146211"/>
              <a:gd name="connsiteX6" fmla="*/ 750787 w 11561387"/>
              <a:gd name="connsiteY6" fmla="*/ 274014 h 7146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61387" h="7146211">
                <a:moveTo>
                  <a:pt x="892566" y="0"/>
                </a:moveTo>
                <a:lnTo>
                  <a:pt x="11561387" y="0"/>
                </a:lnTo>
                <a:lnTo>
                  <a:pt x="11561387" y="7146211"/>
                </a:lnTo>
                <a:lnTo>
                  <a:pt x="926207" y="7146211"/>
                </a:lnTo>
                <a:lnTo>
                  <a:pt x="918924" y="7133674"/>
                </a:lnTo>
                <a:cubicBezTo>
                  <a:pt x="332885" y="6065813"/>
                  <a:pt x="0" y="4842070"/>
                  <a:pt x="0" y="3541366"/>
                </a:cubicBezTo>
                <a:cubicBezTo>
                  <a:pt x="0" y="2370732"/>
                  <a:pt x="269637" y="1262437"/>
                  <a:pt x="750787" y="274014"/>
                </a:cubicBezTo>
                <a:close/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10336985" y="397684"/>
            <a:ext cx="1070909" cy="1070909"/>
          </a:xfrm>
          <a:prstGeom prst="ellipse">
            <a:avLst/>
          </a:prstGeom>
          <a:solidFill>
            <a:srgbClr val="4A2B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411151" y="1282733"/>
            <a:ext cx="855845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err="1">
                <a:solidFill>
                  <a:schemeClr val="bg1"/>
                </a:solidFill>
                <a:latin typeface="Montserrat" panose="00000500000000000000" pitchFamily="2" charset="-52"/>
              </a:rPr>
              <a:t>Добро.Центры</a:t>
            </a:r>
            <a:r>
              <a:rPr lang="ru-RU" sz="2000" b="1" dirty="0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занимаются развитием социальных и</a:t>
            </a:r>
          </a:p>
          <a:p>
            <a:pPr algn="just"/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гражданских инициатив в своем городе, а взамен получают</a:t>
            </a:r>
          </a:p>
          <a:p>
            <a:pPr algn="just"/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дополнительную поддержку и ресурсы на собственные</a:t>
            </a:r>
          </a:p>
          <a:p>
            <a:pPr algn="just"/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проекты. В рамках бесплатной франшизы за прошедший год</a:t>
            </a:r>
          </a:p>
          <a:p>
            <a:pPr algn="just"/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в нашей области уже </a:t>
            </a:r>
            <a:r>
              <a:rPr lang="ru-RU" sz="2000" b="1" dirty="0">
                <a:solidFill>
                  <a:schemeClr val="bg1"/>
                </a:solidFill>
                <a:latin typeface="Montserrat" panose="00000500000000000000" pitchFamily="2" charset="-52"/>
              </a:rPr>
              <a:t>открыто 3 «</a:t>
            </a:r>
            <a:r>
              <a:rPr lang="ru-RU" sz="2000" b="1" dirty="0" err="1">
                <a:solidFill>
                  <a:schemeClr val="bg1"/>
                </a:solidFill>
                <a:latin typeface="Montserrat" panose="00000500000000000000" pitchFamily="2" charset="-52"/>
              </a:rPr>
              <a:t>ДоброЦентра</a:t>
            </a:r>
            <a:r>
              <a:rPr lang="ru-RU" sz="2000" b="1" dirty="0">
                <a:solidFill>
                  <a:schemeClr val="bg1"/>
                </a:solidFill>
                <a:latin typeface="Montserrat" panose="00000500000000000000" pitchFamily="2" charset="-52"/>
              </a:rPr>
              <a:t>»</a:t>
            </a:r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: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065BE829-7FF6-43B8-A975-1C3E46916EF5}"/>
              </a:ext>
            </a:extLst>
          </p:cNvPr>
          <p:cNvSpPr/>
          <p:nvPr/>
        </p:nvSpPr>
        <p:spPr>
          <a:xfrm>
            <a:off x="1411151" y="3094268"/>
            <a:ext cx="456652" cy="456652"/>
          </a:xfrm>
          <a:prstGeom prst="ellipse">
            <a:avLst/>
          </a:prstGeom>
          <a:solidFill>
            <a:srgbClr val="4A2B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D780D6-A2A5-48D2-A840-B5BB48F50B26}"/>
              </a:ext>
            </a:extLst>
          </p:cNvPr>
          <p:cNvSpPr txBox="1"/>
          <p:nvPr/>
        </p:nvSpPr>
        <p:spPr>
          <a:xfrm>
            <a:off x="1959791" y="3128444"/>
            <a:ext cx="85584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solidFill>
                  <a:schemeClr val="bg1"/>
                </a:solidFill>
                <a:latin typeface="Montserrat" panose="00000500000000000000" pitchFamily="2" charset="-52"/>
              </a:rPr>
              <a:t>На базе МКУ «Молодежный центр»</a:t>
            </a:r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,</a:t>
            </a:r>
            <a:r>
              <a:rPr lang="ru-RU" sz="2000" b="1" dirty="0">
                <a:solidFill>
                  <a:schemeClr val="bg1"/>
                </a:solidFill>
                <a:latin typeface="Montserrat" panose="00000500000000000000" pitchFamily="2" charset="-52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г. Иваново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1DAE7C68-40DC-48D0-935A-FFBE68E610C7}"/>
              </a:ext>
            </a:extLst>
          </p:cNvPr>
          <p:cNvSpPr/>
          <p:nvPr/>
        </p:nvSpPr>
        <p:spPr>
          <a:xfrm>
            <a:off x="1411151" y="3731239"/>
            <a:ext cx="456652" cy="456652"/>
          </a:xfrm>
          <a:prstGeom prst="ellipse">
            <a:avLst/>
          </a:prstGeom>
          <a:solidFill>
            <a:srgbClr val="00B8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0017D2-2BC1-4277-8EF2-C39A437287E9}"/>
              </a:ext>
            </a:extLst>
          </p:cNvPr>
          <p:cNvSpPr txBox="1"/>
          <p:nvPr/>
        </p:nvSpPr>
        <p:spPr>
          <a:xfrm>
            <a:off x="1959791" y="3765415"/>
            <a:ext cx="85584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solidFill>
                  <a:schemeClr val="bg1"/>
                </a:solidFill>
                <a:latin typeface="Montserrat" panose="00000500000000000000" pitchFamily="2" charset="-52"/>
              </a:rPr>
              <a:t>На базе МУ «Молодежный информационный центр»</a:t>
            </a:r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, г. Шуя</a:t>
            </a: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1FE55409-9AF5-4C39-A8BA-39A34A7FEDA0}"/>
              </a:ext>
            </a:extLst>
          </p:cNvPr>
          <p:cNvSpPr/>
          <p:nvPr/>
        </p:nvSpPr>
        <p:spPr>
          <a:xfrm>
            <a:off x="1411151" y="4493827"/>
            <a:ext cx="456652" cy="456652"/>
          </a:xfrm>
          <a:prstGeom prst="ellipse">
            <a:avLst/>
          </a:prstGeom>
          <a:solidFill>
            <a:srgbClr val="4A2B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D64A35-EFA7-453E-B92D-63D576A170D3}"/>
              </a:ext>
            </a:extLst>
          </p:cNvPr>
          <p:cNvSpPr txBox="1"/>
          <p:nvPr/>
        </p:nvSpPr>
        <p:spPr>
          <a:xfrm>
            <a:off x="1959791" y="4368210"/>
            <a:ext cx="8632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solidFill>
                  <a:schemeClr val="bg1"/>
                </a:solidFill>
                <a:latin typeface="Montserrat" panose="00000500000000000000" pitchFamily="2" charset="-52"/>
              </a:rPr>
              <a:t>На базе ООО «Всероссийское Общества Охраны Природы» </a:t>
            </a:r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(Ивановское областное отделение, г. Иваново)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F310647-C1AF-4700-B0B1-D7897C0262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77840" y="5368620"/>
            <a:ext cx="3491702" cy="105955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3D4F482-4DCE-455E-958A-A3000B2C1E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909" y="5362705"/>
            <a:ext cx="2359573" cy="106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6473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818753" y="2663165"/>
            <a:ext cx="8253094" cy="769441"/>
          </a:xfrm>
          <a:prstGeom prst="rect">
            <a:avLst/>
          </a:prstGeom>
          <a:solidFill>
            <a:srgbClr val="21B5AE"/>
          </a:solidFill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  <a:latin typeface="Montserrat ExtraBold" panose="00000900000000000000" pitchFamily="2" charset="-52"/>
              </a:rPr>
              <a:t>СПАСИБО ЗА ВНИМАНИЕ!</a:t>
            </a:r>
          </a:p>
        </p:txBody>
      </p:sp>
      <p:sp>
        <p:nvSpPr>
          <p:cNvPr id="26" name="Полилиния 25"/>
          <p:cNvSpPr/>
          <p:nvPr/>
        </p:nvSpPr>
        <p:spPr>
          <a:xfrm>
            <a:off x="747844" y="-112364"/>
            <a:ext cx="11561387" cy="7089940"/>
          </a:xfrm>
          <a:custGeom>
            <a:avLst/>
            <a:gdLst>
              <a:gd name="connsiteX0" fmla="*/ 892566 w 11561387"/>
              <a:gd name="connsiteY0" fmla="*/ 0 h 7146211"/>
              <a:gd name="connsiteX1" fmla="*/ 11561387 w 11561387"/>
              <a:gd name="connsiteY1" fmla="*/ 0 h 7146211"/>
              <a:gd name="connsiteX2" fmla="*/ 11561387 w 11561387"/>
              <a:gd name="connsiteY2" fmla="*/ 7146211 h 7146211"/>
              <a:gd name="connsiteX3" fmla="*/ 926207 w 11561387"/>
              <a:gd name="connsiteY3" fmla="*/ 7146211 h 7146211"/>
              <a:gd name="connsiteX4" fmla="*/ 918924 w 11561387"/>
              <a:gd name="connsiteY4" fmla="*/ 7133674 h 7146211"/>
              <a:gd name="connsiteX5" fmla="*/ 0 w 11561387"/>
              <a:gd name="connsiteY5" fmla="*/ 3541366 h 7146211"/>
              <a:gd name="connsiteX6" fmla="*/ 750787 w 11561387"/>
              <a:gd name="connsiteY6" fmla="*/ 274014 h 7146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61387" h="7146211">
                <a:moveTo>
                  <a:pt x="892566" y="0"/>
                </a:moveTo>
                <a:lnTo>
                  <a:pt x="11561387" y="0"/>
                </a:lnTo>
                <a:lnTo>
                  <a:pt x="11561387" y="7146211"/>
                </a:lnTo>
                <a:lnTo>
                  <a:pt x="926207" y="7146211"/>
                </a:lnTo>
                <a:lnTo>
                  <a:pt x="918924" y="7133674"/>
                </a:lnTo>
                <a:cubicBezTo>
                  <a:pt x="332885" y="6065813"/>
                  <a:pt x="0" y="4842070"/>
                  <a:pt x="0" y="3541366"/>
                </a:cubicBezTo>
                <a:cubicBezTo>
                  <a:pt x="0" y="2370732"/>
                  <a:pt x="269637" y="1262437"/>
                  <a:pt x="750787" y="274014"/>
                </a:cubicBezTo>
                <a:close/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212389" y="2512430"/>
            <a:ext cx="1070909" cy="1070909"/>
          </a:xfrm>
          <a:prstGeom prst="ellipse">
            <a:avLst/>
          </a:prstGeom>
          <a:solidFill>
            <a:srgbClr val="4A2B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8066" y="5337740"/>
            <a:ext cx="1386569" cy="138656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521296" y="5654137"/>
            <a:ext cx="88480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Презентация подготовлена командой Ресурсного центра добровольчества Ивановской области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Январь, 2023</a:t>
            </a:r>
          </a:p>
        </p:txBody>
      </p:sp>
    </p:spTree>
    <p:extLst>
      <p:ext uri="{BB962C8B-B14F-4D97-AF65-F5344CB8AC3E}">
        <p14:creationId xmlns:p14="http://schemas.microsoft.com/office/powerpoint/2010/main" val="832604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78099" y="578797"/>
            <a:ext cx="8998443" cy="707886"/>
          </a:xfrm>
          <a:prstGeom prst="rect">
            <a:avLst/>
          </a:prstGeom>
          <a:solidFill>
            <a:srgbClr val="4A2B8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Montserrat ExtraBold" panose="00000900000000000000" pitchFamily="2" charset="-52"/>
              </a:rPr>
              <a:t>ДВИГАЕМСЯ ТОЛЬКО ВПЕРЁД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44906" y="1403296"/>
            <a:ext cx="70316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chemeClr val="bg1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Ресурсный центр становится координатором региональных волонтерских корпусов крупных всероссийских мероприятий: </a:t>
            </a:r>
            <a:r>
              <a:rPr lang="ru-RU" b="1" dirty="0">
                <a:solidFill>
                  <a:schemeClr val="bg1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«Всероссийская перепись населения» «Формирование комфортной городской среды»</a:t>
            </a:r>
            <a:r>
              <a:rPr lang="ru-RU" dirty="0">
                <a:solidFill>
                  <a:schemeClr val="bg1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,, побеждает во всероссийском конкурсе поддержки практик развития добровольчества </a:t>
            </a:r>
            <a:r>
              <a:rPr lang="ru-RU" b="1" dirty="0">
                <a:solidFill>
                  <a:schemeClr val="bg1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«Регион добрых дел»</a:t>
            </a:r>
          </a:p>
        </p:txBody>
      </p:sp>
      <p:sp>
        <p:nvSpPr>
          <p:cNvPr id="26" name="Полилиния 25"/>
          <p:cNvSpPr/>
          <p:nvPr/>
        </p:nvSpPr>
        <p:spPr>
          <a:xfrm rot="10800000">
            <a:off x="-153493" y="-153563"/>
            <a:ext cx="11561387" cy="7089940"/>
          </a:xfrm>
          <a:custGeom>
            <a:avLst/>
            <a:gdLst>
              <a:gd name="connsiteX0" fmla="*/ 892566 w 11561387"/>
              <a:gd name="connsiteY0" fmla="*/ 0 h 7146211"/>
              <a:gd name="connsiteX1" fmla="*/ 11561387 w 11561387"/>
              <a:gd name="connsiteY1" fmla="*/ 0 h 7146211"/>
              <a:gd name="connsiteX2" fmla="*/ 11561387 w 11561387"/>
              <a:gd name="connsiteY2" fmla="*/ 7146211 h 7146211"/>
              <a:gd name="connsiteX3" fmla="*/ 926207 w 11561387"/>
              <a:gd name="connsiteY3" fmla="*/ 7146211 h 7146211"/>
              <a:gd name="connsiteX4" fmla="*/ 918924 w 11561387"/>
              <a:gd name="connsiteY4" fmla="*/ 7133674 h 7146211"/>
              <a:gd name="connsiteX5" fmla="*/ 0 w 11561387"/>
              <a:gd name="connsiteY5" fmla="*/ 3541366 h 7146211"/>
              <a:gd name="connsiteX6" fmla="*/ 750787 w 11561387"/>
              <a:gd name="connsiteY6" fmla="*/ 274014 h 7146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61387" h="7146211">
                <a:moveTo>
                  <a:pt x="892566" y="0"/>
                </a:moveTo>
                <a:lnTo>
                  <a:pt x="11561387" y="0"/>
                </a:lnTo>
                <a:lnTo>
                  <a:pt x="11561387" y="7146211"/>
                </a:lnTo>
                <a:lnTo>
                  <a:pt x="926207" y="7146211"/>
                </a:lnTo>
                <a:lnTo>
                  <a:pt x="918924" y="7133674"/>
                </a:lnTo>
                <a:cubicBezTo>
                  <a:pt x="332885" y="6065813"/>
                  <a:pt x="0" y="4842070"/>
                  <a:pt x="0" y="3541366"/>
                </a:cubicBezTo>
                <a:cubicBezTo>
                  <a:pt x="0" y="2370732"/>
                  <a:pt x="269637" y="1262437"/>
                  <a:pt x="750787" y="274014"/>
                </a:cubicBezTo>
                <a:close/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10336985" y="397684"/>
            <a:ext cx="1070909" cy="1070909"/>
          </a:xfrm>
          <a:prstGeom prst="ellipse">
            <a:avLst/>
          </a:prstGeom>
          <a:solidFill>
            <a:srgbClr val="21B5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78099" y="1586210"/>
            <a:ext cx="1606364" cy="1606364"/>
          </a:xfrm>
          <a:prstGeom prst="ellipse">
            <a:avLst/>
          </a:prstGeom>
          <a:solidFill>
            <a:srgbClr val="21B5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8370178" y="4303177"/>
            <a:ext cx="1606364" cy="1606364"/>
          </a:xfrm>
          <a:prstGeom prst="ellipse">
            <a:avLst/>
          </a:prstGeom>
          <a:solidFill>
            <a:srgbClr val="4A2B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978099" y="3675198"/>
            <a:ext cx="70316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chemeClr val="bg1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Ресурсный центр стремительно растет и осваивает грант </a:t>
            </a:r>
            <a:r>
              <a:rPr lang="ru-RU" b="1" dirty="0">
                <a:solidFill>
                  <a:schemeClr val="bg1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«Регион добрых дел»</a:t>
            </a:r>
            <a:r>
              <a:rPr lang="ru-RU" dirty="0">
                <a:solidFill>
                  <a:schemeClr val="bg1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, в ходе чего организует огромное количество проектов и мероприятий, в том числе стажировки по разным направлениям волонтёрской деятельности, 22 муниципальных образовательных сессии, </a:t>
            </a:r>
            <a:r>
              <a:rPr lang="en-US" dirty="0">
                <a:solidFill>
                  <a:schemeClr val="bg1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V </a:t>
            </a:r>
            <a:r>
              <a:rPr lang="ru-RU" dirty="0">
                <a:solidFill>
                  <a:schemeClr val="bg1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очный слёт активистов школьных волонтёрских отрядов, студенческий форум, школу </a:t>
            </a:r>
            <a:r>
              <a:rPr lang="ru-RU" dirty="0" err="1">
                <a:solidFill>
                  <a:schemeClr val="bg1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Добро.Универститет</a:t>
            </a:r>
            <a:r>
              <a:rPr lang="ru-RU" dirty="0">
                <a:solidFill>
                  <a:schemeClr val="bg1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; становится </a:t>
            </a:r>
            <a:r>
              <a:rPr lang="ru-RU" b="1" dirty="0">
                <a:solidFill>
                  <a:schemeClr val="bg1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лидером рейтинга</a:t>
            </a:r>
            <a:r>
              <a:rPr lang="ru-RU" dirty="0">
                <a:solidFill>
                  <a:schemeClr val="bg1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Ассоциации Волонтёрских центров</a:t>
            </a:r>
            <a:r>
              <a:rPr lang="ru-RU" dirty="0">
                <a:solidFill>
                  <a:schemeClr val="bg1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.</a:t>
            </a:r>
          </a:p>
          <a:p>
            <a:pPr algn="just"/>
            <a:r>
              <a:rPr lang="ru-RU" dirty="0">
                <a:solidFill>
                  <a:schemeClr val="bg1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Волонтёрское сообщество превышает </a:t>
            </a:r>
            <a:r>
              <a:rPr lang="ru-RU" b="1" dirty="0">
                <a:solidFill>
                  <a:schemeClr val="bg1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5000</a:t>
            </a:r>
            <a:r>
              <a:rPr lang="ru-RU" dirty="0">
                <a:solidFill>
                  <a:schemeClr val="bg1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 человек!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78099" y="2066225"/>
            <a:ext cx="16063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chemeClr val="bg1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2021 г.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70179" y="4813969"/>
            <a:ext cx="16063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chemeClr val="bg1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2022 г.</a:t>
            </a:r>
          </a:p>
        </p:txBody>
      </p:sp>
    </p:spTree>
    <p:extLst>
      <p:ext uri="{BB962C8B-B14F-4D97-AF65-F5344CB8AC3E}">
        <p14:creationId xmlns:p14="http://schemas.microsoft.com/office/powerpoint/2010/main" val="41122790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12052" y="485749"/>
            <a:ext cx="9021415" cy="553998"/>
          </a:xfrm>
          <a:prstGeom prst="rect">
            <a:avLst/>
          </a:prstGeom>
          <a:solidFill>
            <a:srgbClr val="21B5AE"/>
          </a:solidFill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chemeClr val="bg1"/>
                </a:solidFill>
                <a:latin typeface="Montserrat ExtraBold" panose="00000900000000000000" pitchFamily="2" charset="-52"/>
              </a:rPr>
              <a:t>НА ЭТОМ ИСТОРИЯ НЕ ЗАКАНЧИВАЕТСЯ</a:t>
            </a:r>
          </a:p>
        </p:txBody>
      </p:sp>
      <p:sp>
        <p:nvSpPr>
          <p:cNvPr id="26" name="Полилиния 25"/>
          <p:cNvSpPr/>
          <p:nvPr/>
        </p:nvSpPr>
        <p:spPr>
          <a:xfrm>
            <a:off x="747844" y="-112364"/>
            <a:ext cx="11561387" cy="7089940"/>
          </a:xfrm>
          <a:custGeom>
            <a:avLst/>
            <a:gdLst>
              <a:gd name="connsiteX0" fmla="*/ 892566 w 11561387"/>
              <a:gd name="connsiteY0" fmla="*/ 0 h 7146211"/>
              <a:gd name="connsiteX1" fmla="*/ 11561387 w 11561387"/>
              <a:gd name="connsiteY1" fmla="*/ 0 h 7146211"/>
              <a:gd name="connsiteX2" fmla="*/ 11561387 w 11561387"/>
              <a:gd name="connsiteY2" fmla="*/ 7146211 h 7146211"/>
              <a:gd name="connsiteX3" fmla="*/ 926207 w 11561387"/>
              <a:gd name="connsiteY3" fmla="*/ 7146211 h 7146211"/>
              <a:gd name="connsiteX4" fmla="*/ 918924 w 11561387"/>
              <a:gd name="connsiteY4" fmla="*/ 7133674 h 7146211"/>
              <a:gd name="connsiteX5" fmla="*/ 0 w 11561387"/>
              <a:gd name="connsiteY5" fmla="*/ 3541366 h 7146211"/>
              <a:gd name="connsiteX6" fmla="*/ 750787 w 11561387"/>
              <a:gd name="connsiteY6" fmla="*/ 274014 h 7146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61387" h="7146211">
                <a:moveTo>
                  <a:pt x="892566" y="0"/>
                </a:moveTo>
                <a:lnTo>
                  <a:pt x="11561387" y="0"/>
                </a:lnTo>
                <a:lnTo>
                  <a:pt x="11561387" y="7146211"/>
                </a:lnTo>
                <a:lnTo>
                  <a:pt x="926207" y="7146211"/>
                </a:lnTo>
                <a:lnTo>
                  <a:pt x="918924" y="7133674"/>
                </a:lnTo>
                <a:cubicBezTo>
                  <a:pt x="332885" y="6065813"/>
                  <a:pt x="0" y="4842070"/>
                  <a:pt x="0" y="3541366"/>
                </a:cubicBezTo>
                <a:cubicBezTo>
                  <a:pt x="0" y="2370732"/>
                  <a:pt x="269637" y="1262437"/>
                  <a:pt x="750787" y="274014"/>
                </a:cubicBezTo>
                <a:close/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742653" y="227294"/>
            <a:ext cx="1070909" cy="1070909"/>
          </a:xfrm>
          <a:prstGeom prst="ellipse">
            <a:avLst/>
          </a:prstGeom>
          <a:solidFill>
            <a:srgbClr val="4A2B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2112052" y="1312370"/>
            <a:ext cx="90214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На </a:t>
            </a:r>
            <a:r>
              <a:rPr lang="ru-RU" sz="2000" b="1" dirty="0">
                <a:solidFill>
                  <a:schemeClr val="bg1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2023 год</a:t>
            </a:r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  <a:cs typeface="Segoe UI" panose="020B0502040204020203" pitchFamily="34" charset="0"/>
              </a:rPr>
              <a:t> Ресурсным центром добровольчества Ивановской области запланирована реализация крупных проектов и проведение множества мероприятий, среди которых:</a:t>
            </a:r>
          </a:p>
        </p:txBody>
      </p:sp>
      <p:sp>
        <p:nvSpPr>
          <p:cNvPr id="33" name="Овал 32"/>
          <p:cNvSpPr/>
          <p:nvPr/>
        </p:nvSpPr>
        <p:spPr>
          <a:xfrm>
            <a:off x="2112052" y="2493081"/>
            <a:ext cx="738724" cy="738724"/>
          </a:xfrm>
          <a:prstGeom prst="ellipse">
            <a:avLst/>
          </a:prstGeom>
          <a:solidFill>
            <a:srgbClr val="21B5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082743" y="2662388"/>
            <a:ext cx="8050723" cy="430887"/>
          </a:xfrm>
          <a:prstGeom prst="rect">
            <a:avLst/>
          </a:prstGeom>
          <a:solidFill>
            <a:srgbClr val="4A2B8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chemeClr val="bg1"/>
                </a:solidFill>
                <a:latin typeface="Montserrat ExtraBold" panose="00000900000000000000" pitchFamily="2" charset="-52"/>
              </a:rPr>
              <a:t>Обучающий семинар для волонтеров г. Иваново</a:t>
            </a:r>
          </a:p>
        </p:txBody>
      </p:sp>
      <p:sp>
        <p:nvSpPr>
          <p:cNvPr id="12" name="Овал 11"/>
          <p:cNvSpPr/>
          <p:nvPr/>
        </p:nvSpPr>
        <p:spPr>
          <a:xfrm>
            <a:off x="10394742" y="3269937"/>
            <a:ext cx="738724" cy="738724"/>
          </a:xfrm>
          <a:prstGeom prst="ellipse">
            <a:avLst/>
          </a:prstGeom>
          <a:solidFill>
            <a:srgbClr val="4A2B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2112052" y="3427630"/>
            <a:ext cx="8050723" cy="492443"/>
          </a:xfrm>
          <a:prstGeom prst="rect">
            <a:avLst/>
          </a:prstGeom>
          <a:solidFill>
            <a:srgbClr val="21B5AE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chemeClr val="bg1"/>
                </a:solidFill>
                <a:latin typeface="Montserrat ExtraBold" panose="00000900000000000000" pitchFamily="2" charset="-52"/>
              </a:rPr>
              <a:t>VI Городская школа волонтера г.</a:t>
            </a:r>
            <a:r>
              <a:rPr lang="en-US" sz="2600" b="1" dirty="0">
                <a:solidFill>
                  <a:schemeClr val="bg1"/>
                </a:solidFill>
                <a:latin typeface="Montserrat ExtraBold" panose="00000900000000000000" pitchFamily="2" charset="-52"/>
              </a:rPr>
              <a:t> </a:t>
            </a:r>
            <a:r>
              <a:rPr lang="ru-RU" sz="2600" b="1" dirty="0">
                <a:solidFill>
                  <a:schemeClr val="bg1"/>
                </a:solidFill>
                <a:latin typeface="Montserrat ExtraBold" panose="00000900000000000000" pitchFamily="2" charset="-52"/>
              </a:rPr>
              <a:t>Иваново</a:t>
            </a:r>
          </a:p>
        </p:txBody>
      </p:sp>
      <p:sp>
        <p:nvSpPr>
          <p:cNvPr id="14" name="Овал 13"/>
          <p:cNvSpPr/>
          <p:nvPr/>
        </p:nvSpPr>
        <p:spPr>
          <a:xfrm>
            <a:off x="2112052" y="4115898"/>
            <a:ext cx="738724" cy="738724"/>
          </a:xfrm>
          <a:prstGeom prst="ellipse">
            <a:avLst/>
          </a:prstGeom>
          <a:solidFill>
            <a:srgbClr val="21B5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3082743" y="4192872"/>
            <a:ext cx="8050723" cy="584775"/>
          </a:xfrm>
          <a:prstGeom prst="rect">
            <a:avLst/>
          </a:prstGeom>
          <a:solidFill>
            <a:srgbClr val="4A2B8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>
                <a:solidFill>
                  <a:schemeClr val="bg1"/>
                </a:solidFill>
                <a:latin typeface="Montserrat ExtraBold" panose="00000900000000000000" pitchFamily="2" charset="-52"/>
              </a:rPr>
              <a:t>VI и VII Региональные слёты активистов школьных волонтёрских отрядов Ивановской области</a:t>
            </a:r>
          </a:p>
        </p:txBody>
      </p:sp>
      <p:sp>
        <p:nvSpPr>
          <p:cNvPr id="16" name="Овал 15"/>
          <p:cNvSpPr/>
          <p:nvPr/>
        </p:nvSpPr>
        <p:spPr>
          <a:xfrm>
            <a:off x="10394742" y="4892754"/>
            <a:ext cx="738724" cy="738724"/>
          </a:xfrm>
          <a:prstGeom prst="ellipse">
            <a:avLst/>
          </a:prstGeom>
          <a:solidFill>
            <a:srgbClr val="4A2B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112052" y="5127421"/>
            <a:ext cx="8050723" cy="338554"/>
          </a:xfrm>
          <a:prstGeom prst="rect">
            <a:avLst/>
          </a:prstGeom>
          <a:solidFill>
            <a:srgbClr val="21B5AE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Montserrat ExtraBold" panose="00000900000000000000" pitchFamily="2" charset="-52"/>
              </a:rPr>
              <a:t>Студенческий форум волонтёрских отрядов Ивановской области</a:t>
            </a:r>
          </a:p>
        </p:txBody>
      </p:sp>
      <p:sp>
        <p:nvSpPr>
          <p:cNvPr id="18" name="Овал 17"/>
          <p:cNvSpPr/>
          <p:nvPr/>
        </p:nvSpPr>
        <p:spPr>
          <a:xfrm>
            <a:off x="2112052" y="5738774"/>
            <a:ext cx="738724" cy="738724"/>
          </a:xfrm>
          <a:prstGeom prst="ellipse">
            <a:avLst/>
          </a:prstGeom>
          <a:solidFill>
            <a:srgbClr val="21B5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3082743" y="5815748"/>
            <a:ext cx="8050723" cy="584775"/>
          </a:xfrm>
          <a:prstGeom prst="rect">
            <a:avLst/>
          </a:prstGeom>
          <a:solidFill>
            <a:srgbClr val="4A2B8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>
                <a:solidFill>
                  <a:schemeClr val="bg1"/>
                </a:solidFill>
                <a:latin typeface="Montserrat ExtraBold" panose="00000900000000000000" pitchFamily="2" charset="-52"/>
              </a:rPr>
              <a:t>Серия зональных обучающих сессий и форумов муниципальных</a:t>
            </a:r>
          </a:p>
          <a:p>
            <a:pPr algn="just"/>
            <a:r>
              <a:rPr lang="ru-RU" sz="1600" b="1" dirty="0">
                <a:solidFill>
                  <a:schemeClr val="bg1"/>
                </a:solidFill>
                <a:latin typeface="Montserrat ExtraBold" panose="00000900000000000000" pitchFamily="2" charset="-52"/>
              </a:rPr>
              <a:t>представительств</a:t>
            </a:r>
          </a:p>
        </p:txBody>
      </p:sp>
    </p:spTree>
    <p:extLst>
      <p:ext uri="{BB962C8B-B14F-4D97-AF65-F5344CB8AC3E}">
        <p14:creationId xmlns:p14="http://schemas.microsoft.com/office/powerpoint/2010/main" val="4168940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20535" y="577257"/>
            <a:ext cx="8558457" cy="584775"/>
          </a:xfrm>
          <a:prstGeom prst="rect">
            <a:avLst/>
          </a:prstGeom>
          <a:solidFill>
            <a:srgbClr val="21B5AE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Montserrat ExtraBold" panose="00000900000000000000" pitchFamily="2" charset="-52"/>
              </a:rPr>
              <a:t>КОМАНДА РЕСУРСНОГО ЦЕНТРА</a:t>
            </a:r>
          </a:p>
        </p:txBody>
      </p:sp>
      <p:sp>
        <p:nvSpPr>
          <p:cNvPr id="26" name="Полилиния 25"/>
          <p:cNvSpPr/>
          <p:nvPr/>
        </p:nvSpPr>
        <p:spPr>
          <a:xfrm rot="10800000">
            <a:off x="-153493" y="-153563"/>
            <a:ext cx="11561387" cy="7089940"/>
          </a:xfrm>
          <a:custGeom>
            <a:avLst/>
            <a:gdLst>
              <a:gd name="connsiteX0" fmla="*/ 892566 w 11561387"/>
              <a:gd name="connsiteY0" fmla="*/ 0 h 7146211"/>
              <a:gd name="connsiteX1" fmla="*/ 11561387 w 11561387"/>
              <a:gd name="connsiteY1" fmla="*/ 0 h 7146211"/>
              <a:gd name="connsiteX2" fmla="*/ 11561387 w 11561387"/>
              <a:gd name="connsiteY2" fmla="*/ 7146211 h 7146211"/>
              <a:gd name="connsiteX3" fmla="*/ 926207 w 11561387"/>
              <a:gd name="connsiteY3" fmla="*/ 7146211 h 7146211"/>
              <a:gd name="connsiteX4" fmla="*/ 918924 w 11561387"/>
              <a:gd name="connsiteY4" fmla="*/ 7133674 h 7146211"/>
              <a:gd name="connsiteX5" fmla="*/ 0 w 11561387"/>
              <a:gd name="connsiteY5" fmla="*/ 3541366 h 7146211"/>
              <a:gd name="connsiteX6" fmla="*/ 750787 w 11561387"/>
              <a:gd name="connsiteY6" fmla="*/ 274014 h 7146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61387" h="7146211">
                <a:moveTo>
                  <a:pt x="892566" y="0"/>
                </a:moveTo>
                <a:lnTo>
                  <a:pt x="11561387" y="0"/>
                </a:lnTo>
                <a:lnTo>
                  <a:pt x="11561387" y="7146211"/>
                </a:lnTo>
                <a:lnTo>
                  <a:pt x="926207" y="7146211"/>
                </a:lnTo>
                <a:lnTo>
                  <a:pt x="918924" y="7133674"/>
                </a:lnTo>
                <a:cubicBezTo>
                  <a:pt x="332885" y="6065813"/>
                  <a:pt x="0" y="4842070"/>
                  <a:pt x="0" y="3541366"/>
                </a:cubicBezTo>
                <a:cubicBezTo>
                  <a:pt x="0" y="2370732"/>
                  <a:pt x="269637" y="1262437"/>
                  <a:pt x="750787" y="274014"/>
                </a:cubicBezTo>
                <a:close/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10389443" y="334189"/>
            <a:ext cx="1070909" cy="1070909"/>
          </a:xfrm>
          <a:prstGeom prst="ellipse">
            <a:avLst/>
          </a:prstGeom>
          <a:solidFill>
            <a:srgbClr val="4A2B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1FA0B4E-0497-4822-9B70-7D82405616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94" t="21751" r="15176" b="36430"/>
          <a:stretch/>
        </p:blipFill>
        <p:spPr>
          <a:xfrm>
            <a:off x="3399866" y="1564624"/>
            <a:ext cx="2039084" cy="2039084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D2B0261-B695-44BE-A2BB-E99BC03654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53" t="7706" r="-822" b="34981"/>
          <a:stretch/>
        </p:blipFill>
        <p:spPr>
          <a:xfrm>
            <a:off x="1258305" y="4051226"/>
            <a:ext cx="1433542" cy="1433542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386" name="Picture 2">
            <a:extLst>
              <a:ext uri="{FF2B5EF4-FFF2-40B4-BE49-F238E27FC236}">
                <a16:creationId xmlns:a16="http://schemas.microsoft.com/office/drawing/2014/main" id="{F514B2D4-6116-4D0D-92EB-33E8E276E4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25" r="3264" b="18922"/>
          <a:stretch/>
        </p:blipFill>
        <p:spPr bwMode="auto">
          <a:xfrm>
            <a:off x="6233705" y="1564624"/>
            <a:ext cx="2039084" cy="2039084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5AA00E1-BB7E-47E1-B069-2E5C2836B0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259" t="592" r="259" b="32741"/>
          <a:stretch/>
        </p:blipFill>
        <p:spPr>
          <a:xfrm>
            <a:off x="4982994" y="4690221"/>
            <a:ext cx="1433543" cy="1433543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5D0AE4C-415D-493C-B3B6-26966E52835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211" r="11149"/>
          <a:stretch/>
        </p:blipFill>
        <p:spPr>
          <a:xfrm>
            <a:off x="6961684" y="4586595"/>
            <a:ext cx="1433543" cy="1433543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8AEA9E2-DA97-4BA8-8D5A-ED7A457D8E0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1849" t="-390" r="1849" b="33723"/>
          <a:stretch/>
        </p:blipFill>
        <p:spPr>
          <a:xfrm>
            <a:off x="8738004" y="4030859"/>
            <a:ext cx="1433542" cy="1433542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A23C1D1-9074-40BB-9D11-8F8DCA57B8A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7944" t="9365" r="607" b="33477"/>
          <a:stretch/>
        </p:blipFill>
        <p:spPr>
          <a:xfrm>
            <a:off x="8955900" y="1843222"/>
            <a:ext cx="1433543" cy="1433543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388" name="Picture 4">
            <a:extLst>
              <a:ext uri="{FF2B5EF4-FFF2-40B4-BE49-F238E27FC236}">
                <a16:creationId xmlns:a16="http://schemas.microsoft.com/office/drawing/2014/main" id="{8FD7B3AC-9BC7-4C83-BFC9-55FFDC0DFE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6" t="26048" r="20178" b="29962"/>
          <a:stretch/>
        </p:blipFill>
        <p:spPr bwMode="auto">
          <a:xfrm>
            <a:off x="1082329" y="1865964"/>
            <a:ext cx="1433542" cy="1433542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>
            <a:extLst>
              <a:ext uri="{FF2B5EF4-FFF2-40B4-BE49-F238E27FC236}">
                <a16:creationId xmlns:a16="http://schemas.microsoft.com/office/drawing/2014/main" id="{FD2732E9-D675-4E37-BBA3-317071E488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" b="32742"/>
          <a:stretch/>
        </p:blipFill>
        <p:spPr bwMode="auto">
          <a:xfrm>
            <a:off x="3001658" y="4629013"/>
            <a:ext cx="1433542" cy="1433542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A63AF58-2BBC-4297-8248-42C9CCFDC910}"/>
              </a:ext>
            </a:extLst>
          </p:cNvPr>
          <p:cNvSpPr txBox="1"/>
          <p:nvPr/>
        </p:nvSpPr>
        <p:spPr>
          <a:xfrm>
            <a:off x="3399866" y="3820393"/>
            <a:ext cx="2029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Montserrat" panose="00000500000000000000" pitchFamily="2" charset="-52"/>
              </a:rPr>
              <a:t>Виктория </a:t>
            </a:r>
            <a:r>
              <a:rPr lang="ru-RU" sz="1200" b="1" dirty="0" err="1">
                <a:solidFill>
                  <a:schemeClr val="bg1"/>
                </a:solidFill>
                <a:latin typeface="Montserrat" panose="00000500000000000000" pitchFamily="2" charset="-52"/>
              </a:rPr>
              <a:t>Неткачёва</a:t>
            </a:r>
            <a:endParaRPr lang="en-US" sz="1200" b="1" dirty="0">
              <a:solidFill>
                <a:schemeClr val="bg1"/>
              </a:solidFill>
              <a:latin typeface="Montserrat" panose="00000500000000000000" pitchFamily="2" charset="-52"/>
            </a:endParaRPr>
          </a:p>
          <a:p>
            <a:pPr algn="ctr"/>
            <a:r>
              <a:rPr lang="ru-RU" sz="1200" dirty="0">
                <a:solidFill>
                  <a:schemeClr val="bg1"/>
                </a:solidFill>
                <a:latin typeface="Montserrat" panose="00000500000000000000" pitchFamily="2" charset="-52"/>
              </a:rPr>
              <a:t>Председатель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30BC5B-3C5B-46A3-AC51-A3F40F1B95B2}"/>
              </a:ext>
            </a:extLst>
          </p:cNvPr>
          <p:cNvSpPr txBox="1"/>
          <p:nvPr/>
        </p:nvSpPr>
        <p:spPr>
          <a:xfrm>
            <a:off x="6243560" y="3801026"/>
            <a:ext cx="2029229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Montserrat" panose="00000500000000000000" pitchFamily="2" charset="-52"/>
              </a:rPr>
              <a:t>Максим </a:t>
            </a:r>
            <a:r>
              <a:rPr lang="ru-RU" sz="1200" b="1" dirty="0" err="1">
                <a:solidFill>
                  <a:schemeClr val="bg1"/>
                </a:solidFill>
                <a:latin typeface="Montserrat" panose="00000500000000000000" pitchFamily="2" charset="-52"/>
              </a:rPr>
              <a:t>Казарцев</a:t>
            </a:r>
            <a:endParaRPr lang="en-US" sz="1200" b="1" dirty="0">
              <a:solidFill>
                <a:schemeClr val="bg1"/>
              </a:solidFill>
              <a:latin typeface="Montserrat" panose="00000500000000000000" pitchFamily="2" charset="-52"/>
            </a:endParaRPr>
          </a:p>
          <a:p>
            <a:pPr algn="ctr"/>
            <a:r>
              <a:rPr lang="ru-RU" sz="1050" dirty="0">
                <a:solidFill>
                  <a:schemeClr val="bg1"/>
                </a:solidFill>
                <a:latin typeface="Montserrat" panose="00000500000000000000" pitchFamily="2" charset="-52"/>
              </a:rPr>
              <a:t>Председатель Правления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58F719F-210D-4986-AFC2-CDBDC47EAD2C}"/>
              </a:ext>
            </a:extLst>
          </p:cNvPr>
          <p:cNvSpPr txBox="1"/>
          <p:nvPr/>
        </p:nvSpPr>
        <p:spPr>
          <a:xfrm>
            <a:off x="960462" y="5583929"/>
            <a:ext cx="202922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>
                <a:solidFill>
                  <a:schemeClr val="bg1"/>
                </a:solidFill>
                <a:latin typeface="Montserrat" panose="00000500000000000000" pitchFamily="2" charset="-52"/>
              </a:rPr>
              <a:t>Елизавета Филимонова</a:t>
            </a:r>
            <a:endParaRPr lang="en-US" sz="900" b="1" dirty="0">
              <a:solidFill>
                <a:schemeClr val="bg1"/>
              </a:solidFill>
              <a:latin typeface="Montserrat" panose="00000500000000000000" pitchFamily="2" charset="-52"/>
            </a:endParaRPr>
          </a:p>
          <a:p>
            <a:pPr algn="ctr"/>
            <a:r>
              <a:rPr lang="ru-RU" sz="900" dirty="0">
                <a:solidFill>
                  <a:schemeClr val="bg1"/>
                </a:solidFill>
                <a:latin typeface="Montserrat" panose="00000500000000000000" pitchFamily="2" charset="-52"/>
              </a:rPr>
              <a:t>Руководитель ИРО ВОД «Волонтеры культуры»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D295950-228C-4335-B332-98E2D928A3AD}"/>
              </a:ext>
            </a:extLst>
          </p:cNvPr>
          <p:cNvSpPr txBox="1"/>
          <p:nvPr/>
        </p:nvSpPr>
        <p:spPr>
          <a:xfrm>
            <a:off x="2985865" y="6164531"/>
            <a:ext cx="1433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>
                <a:solidFill>
                  <a:schemeClr val="bg1"/>
                </a:solidFill>
                <a:latin typeface="Montserrat" panose="00000500000000000000" pitchFamily="2" charset="-52"/>
              </a:rPr>
              <a:t>Дмитрий Шабанов</a:t>
            </a:r>
            <a:endParaRPr lang="en-US" sz="900" b="1" dirty="0">
              <a:solidFill>
                <a:schemeClr val="bg1"/>
              </a:solidFill>
              <a:latin typeface="Montserrat" panose="00000500000000000000" pitchFamily="2" charset="-52"/>
            </a:endParaRPr>
          </a:p>
          <a:p>
            <a:pPr algn="ctr"/>
            <a:r>
              <a:rPr lang="ru-RU" sz="900" dirty="0">
                <a:solidFill>
                  <a:schemeClr val="bg1"/>
                </a:solidFill>
                <a:latin typeface="Montserrat" panose="00000500000000000000" pitchFamily="2" charset="-52"/>
              </a:rPr>
              <a:t>Фоторепортёр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1CD9720-D24E-45B3-B813-0878B1E160D0}"/>
              </a:ext>
            </a:extLst>
          </p:cNvPr>
          <p:cNvSpPr txBox="1"/>
          <p:nvPr/>
        </p:nvSpPr>
        <p:spPr>
          <a:xfrm>
            <a:off x="4782109" y="6245792"/>
            <a:ext cx="183531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>
                <a:solidFill>
                  <a:schemeClr val="bg1"/>
                </a:solidFill>
                <a:latin typeface="Montserrat" panose="00000500000000000000" pitchFamily="2" charset="-52"/>
              </a:rPr>
              <a:t>Анастасия Куликова</a:t>
            </a:r>
            <a:endParaRPr lang="en-US" sz="900" b="1" dirty="0">
              <a:solidFill>
                <a:schemeClr val="bg1"/>
              </a:solidFill>
              <a:latin typeface="Montserrat" panose="00000500000000000000" pitchFamily="2" charset="-52"/>
            </a:endParaRPr>
          </a:p>
          <a:p>
            <a:pPr algn="ctr"/>
            <a:r>
              <a:rPr lang="ru-RU" sz="900" dirty="0">
                <a:solidFill>
                  <a:schemeClr val="bg1"/>
                </a:solidFill>
                <a:latin typeface="Montserrat" panose="00000500000000000000" pitchFamily="2" charset="-52"/>
              </a:rPr>
              <a:t>Руководитель программы </a:t>
            </a:r>
            <a:r>
              <a:rPr lang="ru-RU" sz="900" dirty="0" err="1">
                <a:solidFill>
                  <a:schemeClr val="bg1"/>
                </a:solidFill>
                <a:latin typeface="Montserrat" panose="00000500000000000000" pitchFamily="2" charset="-52"/>
              </a:rPr>
              <a:t>ДоброКампус</a:t>
            </a:r>
            <a:endParaRPr lang="ru-RU" sz="900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786C5B6-63B3-4723-89E8-8838656AD8F2}"/>
              </a:ext>
            </a:extLst>
          </p:cNvPr>
          <p:cNvSpPr txBox="1"/>
          <p:nvPr/>
        </p:nvSpPr>
        <p:spPr>
          <a:xfrm>
            <a:off x="6790562" y="6106337"/>
            <a:ext cx="1835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>
                <a:solidFill>
                  <a:schemeClr val="bg1"/>
                </a:solidFill>
                <a:latin typeface="Montserrat" panose="00000500000000000000" pitchFamily="2" charset="-52"/>
              </a:rPr>
              <a:t>Александра Кирпичёва </a:t>
            </a:r>
            <a:endParaRPr lang="en-US" sz="900" b="1" dirty="0">
              <a:solidFill>
                <a:schemeClr val="bg1"/>
              </a:solidFill>
              <a:latin typeface="Montserrat" panose="00000500000000000000" pitchFamily="2" charset="-52"/>
            </a:endParaRPr>
          </a:p>
          <a:p>
            <a:pPr algn="ctr"/>
            <a:r>
              <a:rPr lang="ru-RU" sz="900" dirty="0">
                <a:solidFill>
                  <a:schemeClr val="bg1"/>
                </a:solidFill>
                <a:latin typeface="Montserrat" panose="00000500000000000000" pitchFamily="2" charset="-52"/>
              </a:rPr>
              <a:t>Координатор конкурса «Доброволец земли Ивановской»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EE81ADF-13F0-44D0-85F0-4261E85ED996}"/>
              </a:ext>
            </a:extLst>
          </p:cNvPr>
          <p:cNvSpPr txBox="1"/>
          <p:nvPr/>
        </p:nvSpPr>
        <p:spPr>
          <a:xfrm>
            <a:off x="8537119" y="5548593"/>
            <a:ext cx="1835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>
                <a:solidFill>
                  <a:schemeClr val="bg1"/>
                </a:solidFill>
                <a:latin typeface="Montserrat" panose="00000500000000000000" pitchFamily="2" charset="-52"/>
              </a:rPr>
              <a:t>Екатерина </a:t>
            </a:r>
            <a:r>
              <a:rPr lang="ru-RU" sz="900" b="1" dirty="0" err="1">
                <a:solidFill>
                  <a:schemeClr val="bg1"/>
                </a:solidFill>
                <a:latin typeface="Montserrat" panose="00000500000000000000" pitchFamily="2" charset="-52"/>
              </a:rPr>
              <a:t>Хлимакова</a:t>
            </a:r>
            <a:endParaRPr lang="en-US" sz="900" b="1" dirty="0">
              <a:solidFill>
                <a:schemeClr val="bg1"/>
              </a:solidFill>
              <a:latin typeface="Montserrat" panose="00000500000000000000" pitchFamily="2" charset="-52"/>
            </a:endParaRPr>
          </a:p>
          <a:p>
            <a:pPr algn="ctr"/>
            <a:r>
              <a:rPr lang="ru-RU" sz="900" dirty="0">
                <a:solidFill>
                  <a:schemeClr val="bg1"/>
                </a:solidFill>
                <a:latin typeface="Montserrat" panose="00000500000000000000" pitchFamily="2" charset="-52"/>
              </a:rPr>
              <a:t>Пресс-секретарь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A890762-FE80-4EC8-8768-35633B6560FA}"/>
              </a:ext>
            </a:extLst>
          </p:cNvPr>
          <p:cNvSpPr txBox="1"/>
          <p:nvPr/>
        </p:nvSpPr>
        <p:spPr>
          <a:xfrm>
            <a:off x="8796086" y="3459668"/>
            <a:ext cx="183531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>
                <a:solidFill>
                  <a:schemeClr val="bg1"/>
                </a:solidFill>
                <a:latin typeface="Montserrat" panose="00000500000000000000" pitchFamily="2" charset="-52"/>
              </a:rPr>
              <a:t>Дмитрий Вагин</a:t>
            </a:r>
            <a:endParaRPr lang="en-US" sz="900" b="1" dirty="0">
              <a:solidFill>
                <a:schemeClr val="bg1"/>
              </a:solidFill>
              <a:latin typeface="Montserrat" panose="00000500000000000000" pitchFamily="2" charset="-52"/>
            </a:endParaRPr>
          </a:p>
          <a:p>
            <a:pPr algn="ctr"/>
            <a:r>
              <a:rPr lang="ru-RU" sz="900" dirty="0">
                <a:solidFill>
                  <a:schemeClr val="bg1"/>
                </a:solidFill>
                <a:latin typeface="Montserrat" panose="00000500000000000000" pitchFamily="2" charset="-52"/>
              </a:rPr>
              <a:t>Руководитель организационного отдела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3BEAC4B-B15F-4D10-979B-5ABEF5D4D5FF}"/>
              </a:ext>
            </a:extLst>
          </p:cNvPr>
          <p:cNvSpPr txBox="1"/>
          <p:nvPr/>
        </p:nvSpPr>
        <p:spPr>
          <a:xfrm>
            <a:off x="881444" y="3383698"/>
            <a:ext cx="183531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>
                <a:solidFill>
                  <a:schemeClr val="bg1"/>
                </a:solidFill>
                <a:latin typeface="Montserrat" panose="00000500000000000000" pitchFamily="2" charset="-52"/>
              </a:rPr>
              <a:t>Максим Клыков</a:t>
            </a:r>
            <a:endParaRPr lang="en-US" sz="900" b="1" dirty="0">
              <a:solidFill>
                <a:schemeClr val="bg1"/>
              </a:solidFill>
              <a:latin typeface="Montserrat" panose="00000500000000000000" pitchFamily="2" charset="-52"/>
            </a:endParaRPr>
          </a:p>
          <a:p>
            <a:pPr algn="ctr"/>
            <a:r>
              <a:rPr lang="ru-RU" sz="900" dirty="0">
                <a:solidFill>
                  <a:schemeClr val="bg1"/>
                </a:solidFill>
                <a:latin typeface="Montserrat" panose="00000500000000000000" pitchFamily="2" charset="-52"/>
              </a:rPr>
              <a:t>Технический администратор</a:t>
            </a:r>
          </a:p>
        </p:txBody>
      </p:sp>
    </p:spTree>
    <p:extLst>
      <p:ext uri="{BB962C8B-B14F-4D97-AF65-F5344CB8AC3E}">
        <p14:creationId xmlns:p14="http://schemas.microsoft.com/office/powerpoint/2010/main" val="14679840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7792780" y="1637859"/>
            <a:ext cx="2407023" cy="3012142"/>
          </a:xfrm>
          <a:prstGeom prst="rect">
            <a:avLst/>
          </a:prstGeom>
          <a:solidFill>
            <a:srgbClr val="4A2B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A2B8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952415" y="1637859"/>
            <a:ext cx="2407023" cy="3012142"/>
          </a:xfrm>
          <a:prstGeom prst="rect">
            <a:avLst/>
          </a:prstGeom>
          <a:solidFill>
            <a:srgbClr val="4A2B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A2B8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12051" y="1637859"/>
            <a:ext cx="2407023" cy="3012142"/>
          </a:xfrm>
          <a:prstGeom prst="rect">
            <a:avLst/>
          </a:prstGeom>
          <a:solidFill>
            <a:srgbClr val="4A2B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A2B8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12052" y="439582"/>
            <a:ext cx="8101447" cy="646331"/>
          </a:xfrm>
          <a:prstGeom prst="rect">
            <a:avLst/>
          </a:prstGeom>
          <a:solidFill>
            <a:srgbClr val="21B5AE"/>
          </a:solidFill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Montserrat ExtraBold" panose="00000900000000000000" pitchFamily="2" charset="-52"/>
              </a:rPr>
              <a:t>ИНФОРМАЦИОННЫЕ КАНАЛЫ</a:t>
            </a:r>
          </a:p>
        </p:txBody>
      </p:sp>
      <p:sp>
        <p:nvSpPr>
          <p:cNvPr id="26" name="Полилиния 25"/>
          <p:cNvSpPr/>
          <p:nvPr/>
        </p:nvSpPr>
        <p:spPr>
          <a:xfrm>
            <a:off x="747844" y="-112364"/>
            <a:ext cx="11561387" cy="7089940"/>
          </a:xfrm>
          <a:custGeom>
            <a:avLst/>
            <a:gdLst>
              <a:gd name="connsiteX0" fmla="*/ 892566 w 11561387"/>
              <a:gd name="connsiteY0" fmla="*/ 0 h 7146211"/>
              <a:gd name="connsiteX1" fmla="*/ 11561387 w 11561387"/>
              <a:gd name="connsiteY1" fmla="*/ 0 h 7146211"/>
              <a:gd name="connsiteX2" fmla="*/ 11561387 w 11561387"/>
              <a:gd name="connsiteY2" fmla="*/ 7146211 h 7146211"/>
              <a:gd name="connsiteX3" fmla="*/ 926207 w 11561387"/>
              <a:gd name="connsiteY3" fmla="*/ 7146211 h 7146211"/>
              <a:gd name="connsiteX4" fmla="*/ 918924 w 11561387"/>
              <a:gd name="connsiteY4" fmla="*/ 7133674 h 7146211"/>
              <a:gd name="connsiteX5" fmla="*/ 0 w 11561387"/>
              <a:gd name="connsiteY5" fmla="*/ 3541366 h 7146211"/>
              <a:gd name="connsiteX6" fmla="*/ 750787 w 11561387"/>
              <a:gd name="connsiteY6" fmla="*/ 274014 h 7146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61387" h="7146211">
                <a:moveTo>
                  <a:pt x="892566" y="0"/>
                </a:moveTo>
                <a:lnTo>
                  <a:pt x="11561387" y="0"/>
                </a:lnTo>
                <a:lnTo>
                  <a:pt x="11561387" y="7146211"/>
                </a:lnTo>
                <a:lnTo>
                  <a:pt x="926207" y="7146211"/>
                </a:lnTo>
                <a:lnTo>
                  <a:pt x="918924" y="7133674"/>
                </a:lnTo>
                <a:cubicBezTo>
                  <a:pt x="332885" y="6065813"/>
                  <a:pt x="0" y="4842070"/>
                  <a:pt x="0" y="3541366"/>
                </a:cubicBezTo>
                <a:cubicBezTo>
                  <a:pt x="0" y="2370732"/>
                  <a:pt x="269637" y="1262437"/>
                  <a:pt x="750787" y="274014"/>
                </a:cubicBezTo>
                <a:close/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742653" y="227294"/>
            <a:ext cx="1070909" cy="1070909"/>
          </a:xfrm>
          <a:prstGeom prst="ellipse">
            <a:avLst/>
          </a:prstGeom>
          <a:solidFill>
            <a:srgbClr val="4A2B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194" y="1811641"/>
            <a:ext cx="2058738" cy="20587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558" y="1811641"/>
            <a:ext cx="2058738" cy="20587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924" y="1811641"/>
            <a:ext cx="2058738" cy="205873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899256" y="4074458"/>
            <a:ext cx="219407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chemeClr val="bg1"/>
                </a:solidFill>
                <a:latin typeface="Montserrat Black" panose="00000A00000000000000" pitchFamily="2" charset="-52"/>
              </a:rPr>
              <a:t>DOBRO.RU</a:t>
            </a:r>
            <a:endParaRPr lang="ru-RU" sz="2600" dirty="0">
              <a:solidFill>
                <a:schemeClr val="bg1"/>
              </a:solidFill>
              <a:latin typeface="Montserrat Black" panose="00000A00000000000000" pitchFamily="2" charset="-5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12051" y="4041000"/>
            <a:ext cx="24070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err="1">
                <a:solidFill>
                  <a:schemeClr val="bg1"/>
                </a:solidFill>
                <a:latin typeface="Montserrat Black" panose="00000A00000000000000" pitchFamily="2" charset="-52"/>
              </a:rPr>
              <a:t>ВКонтакте</a:t>
            </a:r>
            <a:endParaRPr lang="ru-RU" sz="2800" dirty="0">
              <a:solidFill>
                <a:schemeClr val="bg1"/>
              </a:solidFill>
              <a:latin typeface="Montserrat Black" panose="00000A00000000000000" pitchFamily="2" charset="-5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52414" y="4074458"/>
            <a:ext cx="24070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Montserrat Black" panose="00000A00000000000000" pitchFamily="2" charset="-52"/>
              </a:rPr>
              <a:t>Телеграм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DF425C3-C098-4A25-8C21-166D17AD09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8066" y="5337740"/>
            <a:ext cx="1386569" cy="138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7229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23084" y="2663164"/>
            <a:ext cx="8253094" cy="738664"/>
          </a:xfrm>
          <a:prstGeom prst="rect">
            <a:avLst/>
          </a:prstGeom>
          <a:solidFill>
            <a:srgbClr val="21B5AE"/>
          </a:solidFill>
        </p:spPr>
        <p:txBody>
          <a:bodyPr wrap="square" rtlCol="0">
            <a:spAutoFit/>
          </a:bodyPr>
          <a:lstStyle/>
          <a:p>
            <a:r>
              <a:rPr lang="ru-RU" sz="4200" b="1" dirty="0">
                <a:solidFill>
                  <a:schemeClr val="bg1"/>
                </a:solidFill>
                <a:latin typeface="Montserrat ExtraBold" panose="00000900000000000000" pitchFamily="2" charset="-52"/>
              </a:rPr>
              <a:t>ПРОЕКТЫ И ИНИЦИАТИВЫ</a:t>
            </a:r>
          </a:p>
        </p:txBody>
      </p:sp>
      <p:sp>
        <p:nvSpPr>
          <p:cNvPr id="26" name="Полилиния 25"/>
          <p:cNvSpPr/>
          <p:nvPr/>
        </p:nvSpPr>
        <p:spPr>
          <a:xfrm rot="10800000">
            <a:off x="-114300" y="-112364"/>
            <a:ext cx="11561387" cy="7089940"/>
          </a:xfrm>
          <a:custGeom>
            <a:avLst/>
            <a:gdLst>
              <a:gd name="connsiteX0" fmla="*/ 892566 w 11561387"/>
              <a:gd name="connsiteY0" fmla="*/ 0 h 7146211"/>
              <a:gd name="connsiteX1" fmla="*/ 11561387 w 11561387"/>
              <a:gd name="connsiteY1" fmla="*/ 0 h 7146211"/>
              <a:gd name="connsiteX2" fmla="*/ 11561387 w 11561387"/>
              <a:gd name="connsiteY2" fmla="*/ 7146211 h 7146211"/>
              <a:gd name="connsiteX3" fmla="*/ 926207 w 11561387"/>
              <a:gd name="connsiteY3" fmla="*/ 7146211 h 7146211"/>
              <a:gd name="connsiteX4" fmla="*/ 918924 w 11561387"/>
              <a:gd name="connsiteY4" fmla="*/ 7133674 h 7146211"/>
              <a:gd name="connsiteX5" fmla="*/ 0 w 11561387"/>
              <a:gd name="connsiteY5" fmla="*/ 3541366 h 7146211"/>
              <a:gd name="connsiteX6" fmla="*/ 750787 w 11561387"/>
              <a:gd name="connsiteY6" fmla="*/ 274014 h 7146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61387" h="7146211">
                <a:moveTo>
                  <a:pt x="892566" y="0"/>
                </a:moveTo>
                <a:lnTo>
                  <a:pt x="11561387" y="0"/>
                </a:lnTo>
                <a:lnTo>
                  <a:pt x="11561387" y="7146211"/>
                </a:lnTo>
                <a:lnTo>
                  <a:pt x="926207" y="7146211"/>
                </a:lnTo>
                <a:lnTo>
                  <a:pt x="918924" y="7133674"/>
                </a:lnTo>
                <a:cubicBezTo>
                  <a:pt x="332885" y="6065813"/>
                  <a:pt x="0" y="4842070"/>
                  <a:pt x="0" y="3541366"/>
                </a:cubicBezTo>
                <a:cubicBezTo>
                  <a:pt x="0" y="2370732"/>
                  <a:pt x="269637" y="1262437"/>
                  <a:pt x="750787" y="274014"/>
                </a:cubicBezTo>
                <a:close/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 rot="10800000">
            <a:off x="10876707" y="2497042"/>
            <a:ext cx="1070909" cy="1070909"/>
          </a:xfrm>
          <a:prstGeom prst="ellipse">
            <a:avLst/>
          </a:prstGeom>
          <a:solidFill>
            <a:srgbClr val="4A2B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69" y="5364635"/>
            <a:ext cx="3070686" cy="138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2151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12052" y="539610"/>
            <a:ext cx="8299274" cy="446276"/>
          </a:xfrm>
          <a:prstGeom prst="rect">
            <a:avLst/>
          </a:prstGeom>
          <a:solidFill>
            <a:srgbClr val="4A2B80"/>
          </a:solidFill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chemeClr val="bg1"/>
                </a:solidFill>
                <a:latin typeface="Montserrat ExtraBold" panose="00000900000000000000" pitchFamily="2" charset="-52"/>
              </a:rPr>
              <a:t>ОБРАЗОВАТЕЛЬНЫЙ ПРОЕКТ «ДОБРОКАМПУС» </a:t>
            </a:r>
          </a:p>
        </p:txBody>
      </p:sp>
      <p:sp>
        <p:nvSpPr>
          <p:cNvPr id="26" name="Полилиния 25"/>
          <p:cNvSpPr/>
          <p:nvPr/>
        </p:nvSpPr>
        <p:spPr>
          <a:xfrm>
            <a:off x="747844" y="-112364"/>
            <a:ext cx="11561387" cy="7089940"/>
          </a:xfrm>
          <a:custGeom>
            <a:avLst/>
            <a:gdLst>
              <a:gd name="connsiteX0" fmla="*/ 892566 w 11561387"/>
              <a:gd name="connsiteY0" fmla="*/ 0 h 7146211"/>
              <a:gd name="connsiteX1" fmla="*/ 11561387 w 11561387"/>
              <a:gd name="connsiteY1" fmla="*/ 0 h 7146211"/>
              <a:gd name="connsiteX2" fmla="*/ 11561387 w 11561387"/>
              <a:gd name="connsiteY2" fmla="*/ 7146211 h 7146211"/>
              <a:gd name="connsiteX3" fmla="*/ 926207 w 11561387"/>
              <a:gd name="connsiteY3" fmla="*/ 7146211 h 7146211"/>
              <a:gd name="connsiteX4" fmla="*/ 918924 w 11561387"/>
              <a:gd name="connsiteY4" fmla="*/ 7133674 h 7146211"/>
              <a:gd name="connsiteX5" fmla="*/ 0 w 11561387"/>
              <a:gd name="connsiteY5" fmla="*/ 3541366 h 7146211"/>
              <a:gd name="connsiteX6" fmla="*/ 750787 w 11561387"/>
              <a:gd name="connsiteY6" fmla="*/ 274014 h 7146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61387" h="7146211">
                <a:moveTo>
                  <a:pt x="892566" y="0"/>
                </a:moveTo>
                <a:lnTo>
                  <a:pt x="11561387" y="0"/>
                </a:lnTo>
                <a:lnTo>
                  <a:pt x="11561387" y="7146211"/>
                </a:lnTo>
                <a:lnTo>
                  <a:pt x="926207" y="7146211"/>
                </a:lnTo>
                <a:lnTo>
                  <a:pt x="918924" y="7133674"/>
                </a:lnTo>
                <a:cubicBezTo>
                  <a:pt x="332885" y="6065813"/>
                  <a:pt x="0" y="4842070"/>
                  <a:pt x="0" y="3541366"/>
                </a:cubicBezTo>
                <a:cubicBezTo>
                  <a:pt x="0" y="2370732"/>
                  <a:pt x="269637" y="1262437"/>
                  <a:pt x="750787" y="274014"/>
                </a:cubicBezTo>
                <a:close/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742653" y="227294"/>
            <a:ext cx="1070909" cy="1070909"/>
          </a:xfrm>
          <a:prstGeom prst="ellipse">
            <a:avLst/>
          </a:prstGeom>
          <a:solidFill>
            <a:srgbClr val="00B8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2112052" y="1351383"/>
            <a:ext cx="829927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Образовательный проект </a:t>
            </a:r>
            <a:r>
              <a:rPr lang="ru-RU" sz="2000" b="1" dirty="0">
                <a:solidFill>
                  <a:schemeClr val="bg1"/>
                </a:solidFill>
                <a:latin typeface="Montserrat" panose="00000500000000000000" pitchFamily="2" charset="-52"/>
              </a:rPr>
              <a:t>«</a:t>
            </a:r>
            <a:r>
              <a:rPr lang="ru-RU" sz="2000" b="1" dirty="0" err="1">
                <a:solidFill>
                  <a:schemeClr val="bg1"/>
                </a:solidFill>
                <a:latin typeface="Montserrat" panose="00000500000000000000" pitchFamily="2" charset="-52"/>
              </a:rPr>
              <a:t>ДоброКампус</a:t>
            </a:r>
            <a:r>
              <a:rPr lang="ru-RU" sz="2000" b="1" dirty="0">
                <a:solidFill>
                  <a:schemeClr val="bg1"/>
                </a:solidFill>
                <a:latin typeface="Montserrat" panose="00000500000000000000" pitchFamily="2" charset="-52"/>
              </a:rPr>
              <a:t>» </a:t>
            </a:r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направлен на развитие школьных добровольческих отрядов города Иваново.</a:t>
            </a:r>
          </a:p>
          <a:p>
            <a:pPr algn="just"/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Занятия проходят два раза в неделю на базе школ, а также в главном корпусе </a:t>
            </a:r>
            <a:r>
              <a:rPr lang="ru-RU" sz="2000" b="1" dirty="0">
                <a:solidFill>
                  <a:schemeClr val="bg1"/>
                </a:solidFill>
                <a:latin typeface="Montserrat" panose="00000500000000000000" pitchFamily="2" charset="-52"/>
              </a:rPr>
              <a:t>МБУ ДО «Центра детского творчества №4»</a:t>
            </a:r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.</a:t>
            </a:r>
          </a:p>
          <a:p>
            <a:pPr algn="just"/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</a:rPr>
              <a:t>Проект реализуется при поддержке </a:t>
            </a:r>
            <a:r>
              <a:rPr lang="ru-RU" sz="2000" b="1" dirty="0">
                <a:solidFill>
                  <a:schemeClr val="bg1"/>
                </a:solidFill>
                <a:latin typeface="Montserrat" panose="00000500000000000000" pitchFamily="2" charset="-52"/>
              </a:rPr>
              <a:t>ИРОО «Ресурсный центр организации добровольческой деятельности «Ивановский волонтерский центр»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9771138-D85F-47C8-8F2C-FF65902389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052" y="4417620"/>
            <a:ext cx="8299274" cy="2000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84091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</TotalTime>
  <Words>1692</Words>
  <Application>Microsoft Office PowerPoint</Application>
  <PresentationFormat>Широкоэкранный</PresentationFormat>
  <Paragraphs>131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9" baseType="lpstr">
      <vt:lpstr>Arial</vt:lpstr>
      <vt:lpstr>Calibri</vt:lpstr>
      <vt:lpstr>Calibri Light</vt:lpstr>
      <vt:lpstr>Montserrat</vt:lpstr>
      <vt:lpstr>Montserrat Black</vt:lpstr>
      <vt:lpstr>Montserrat ExtraBold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Maxim</dc:creator>
  <cp:lastModifiedBy>user8</cp:lastModifiedBy>
  <cp:revision>5</cp:revision>
  <dcterms:created xsi:type="dcterms:W3CDTF">2023-01-24T16:31:18Z</dcterms:created>
  <dcterms:modified xsi:type="dcterms:W3CDTF">2023-05-22T15:00:23Z</dcterms:modified>
</cp:coreProperties>
</file>