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75" r:id="rId5"/>
    <p:sldId id="259" r:id="rId6"/>
    <p:sldId id="276" r:id="rId7"/>
    <p:sldId id="278" r:id="rId8"/>
    <p:sldId id="279" r:id="rId9"/>
    <p:sldId id="267" r:id="rId10"/>
    <p:sldId id="280" r:id="rId11"/>
    <p:sldId id="268" r:id="rId12"/>
    <p:sldId id="263" r:id="rId13"/>
    <p:sldId id="269" r:id="rId14"/>
  </p:sldIdLst>
  <p:sldSz cx="18288000" cy="10287000"/>
  <p:notesSz cx="6858000" cy="9144000"/>
  <p:embeddedFontLst>
    <p:embeddedFont>
      <p:font typeface="Podkova ExtraBold" charset="-5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boto" charset="0"/>
      <p:regular r:id="rId20"/>
    </p:embeddedFont>
    <p:embeddedFont>
      <p:font typeface="Roboto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994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51.svg"/><Relationship Id="rId12" Type="http://schemas.openxmlformats.org/officeDocument/2006/relationships/image" Target="../media/image15.pn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4" Type="http://schemas.openxmlformats.org/officeDocument/2006/relationships/image" Target="../media/image6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15.pn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61920" y="-3337574"/>
            <a:ext cx="16962147" cy="1696214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C3C5">
                <a:alpha val="49804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927">
            <a:off x="10495431" y="1163914"/>
            <a:ext cx="7481226" cy="83929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3543300"/>
            <a:ext cx="10569524" cy="619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75"/>
              </a:lnSpc>
            </a:pPr>
            <a:r>
              <a:rPr lang="en-US" sz="9675" spc="261" dirty="0">
                <a:solidFill>
                  <a:srgbClr val="FE502D"/>
                </a:solidFill>
                <a:latin typeface="Podkova ExtraBold"/>
              </a:rPr>
              <a:t>ПРОГРАММА ОБУЧЕНИЯ ДОБРОВОЛЬЦЕВ МО ПЛАВСКИЙ РАЙОН "ДОPRO"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4828" y="586583"/>
            <a:ext cx="630943" cy="828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300" y="462078"/>
            <a:ext cx="11149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Podkova ExtraBold" charset="-52"/>
              </a:rPr>
              <a:t>Муниципальное образование </a:t>
            </a:r>
            <a:r>
              <a:rPr lang="ru-RU" sz="3200" b="1" dirty="0" err="1" smtClean="0">
                <a:latin typeface="Podkova ExtraBold" charset="-52"/>
              </a:rPr>
              <a:t>Плавский</a:t>
            </a:r>
            <a:r>
              <a:rPr lang="ru-RU" sz="3200" b="1" dirty="0" smtClean="0">
                <a:latin typeface="Podkova ExtraBold" charset="-52"/>
              </a:rPr>
              <a:t> район </a:t>
            </a:r>
            <a:br>
              <a:rPr lang="ru-RU" sz="3200" b="1" dirty="0" smtClean="0">
                <a:latin typeface="Podkova ExtraBold" charset="-52"/>
              </a:rPr>
            </a:br>
            <a:r>
              <a:rPr lang="ru-RU" sz="3200" b="1" dirty="0" err="1" smtClean="0">
                <a:latin typeface="Podkova ExtraBold" charset="-52"/>
              </a:rPr>
              <a:t>Грабецкая</a:t>
            </a:r>
            <a:r>
              <a:rPr lang="ru-RU" sz="3200" b="1" dirty="0" smtClean="0">
                <a:latin typeface="Podkova ExtraBold" charset="-52"/>
              </a:rPr>
              <a:t> Ольга Александровна</a:t>
            </a:r>
            <a:endParaRPr lang="ru-RU" sz="3200" b="1" dirty="0">
              <a:latin typeface="Podkova ExtraBold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81238"/>
            <a:ext cx="18288000" cy="6808864"/>
            <a:chOff x="0" y="0"/>
            <a:chExt cx="7567569" cy="183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7569" cy="1831174"/>
            </a:xfrm>
            <a:custGeom>
              <a:avLst/>
              <a:gdLst/>
              <a:ahLst/>
              <a:cxnLst/>
              <a:rect l="l" t="t" r="r" b="b"/>
              <a:pathLst>
                <a:path w="7567569" h="1831174">
                  <a:moveTo>
                    <a:pt x="0" y="0"/>
                  </a:moveTo>
                  <a:lnTo>
                    <a:pt x="7567569" y="0"/>
                  </a:lnTo>
                  <a:lnTo>
                    <a:pt x="7567569" y="1831174"/>
                  </a:lnTo>
                  <a:lnTo>
                    <a:pt x="0" y="18311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90251" y="647700"/>
            <a:ext cx="1237814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ru-RU" sz="7200" dirty="0">
                <a:solidFill>
                  <a:srgbClr val="FE502D"/>
                </a:solidFill>
                <a:latin typeface="Podkova ExtraBold"/>
              </a:rPr>
              <a:t>Блок 3.</a:t>
            </a:r>
          </a:p>
          <a:p>
            <a:pPr algn="ctr">
              <a:lnSpc>
                <a:spcPts val="7649"/>
              </a:lnSpc>
            </a:pPr>
            <a:r>
              <a:rPr lang="ru-RU" sz="7200" dirty="0">
                <a:solidFill>
                  <a:srgbClr val="FE502D"/>
                </a:solidFill>
                <a:latin typeface="Podkova ExtraBold"/>
              </a:rPr>
              <a:t>«Волонтер-организатор»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226" y="3771900"/>
            <a:ext cx="1794445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dirty="0" smtClean="0"/>
              <a:t>Занятия, в рамках Блока 3:</a:t>
            </a:r>
            <a:endParaRPr lang="ru-RU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Введение </a:t>
            </a:r>
            <a:r>
              <a:rPr lang="ru-RU" sz="3200" dirty="0"/>
              <a:t>в образовательную программу (часть 2). Организационная встреча. История и достопримечательности Тульской области.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Современные </a:t>
            </a:r>
            <a:r>
              <a:rPr lang="ru-RU" sz="3200" dirty="0"/>
              <a:t>технологии организации работы с молодежью.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Страницы </a:t>
            </a:r>
            <a:r>
              <a:rPr lang="ru-RU" sz="3200" dirty="0"/>
              <a:t>в социальных сетях «Волонтеры Плавска». Работа пресс-центра. Проведение мероприятий по направлениям волонтерской деятельности «Молодежь за ЗОЖ», «Волонтеры – аниматоры». Участие в конкурсе «Лидер XXI века».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Волонтер-организатор </a:t>
            </a:r>
            <a:r>
              <a:rPr lang="ru-RU" sz="3200" dirty="0"/>
              <a:t>молодежного фестиваля.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Диалог </a:t>
            </a:r>
            <a:r>
              <a:rPr lang="ru-RU" sz="3200" dirty="0"/>
              <a:t>на равных с представителями общественных организаций, местного самоуправления, СМИ.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Итоговое </a:t>
            </a:r>
            <a:r>
              <a:rPr lang="ru-RU" sz="3200" dirty="0"/>
              <a:t>занятие, вручение </a:t>
            </a:r>
            <a:r>
              <a:rPr lang="ru-RU" sz="3200" dirty="0" smtClean="0"/>
              <a:t>сертификатов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dirty="0"/>
          </a:p>
          <a:p>
            <a:r>
              <a:rPr lang="ru-RU" sz="3200" b="1" dirty="0"/>
              <a:t>Ключевое мероприятие – Организация и проведение фестиваля «В ритме молодежи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87600" y="406116"/>
            <a:ext cx="2073785" cy="27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304888"/>
            <a:ext cx="14974433" cy="2201565"/>
            <a:chOff x="0" y="161925"/>
            <a:chExt cx="19965911" cy="2935420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25"/>
              <a:ext cx="18394596" cy="2935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499"/>
                </a:lnSpc>
                <a:spcBef>
                  <a:spcPct val="0"/>
                </a:spcBef>
              </a:pPr>
              <a:r>
                <a:rPr lang="ru-RU" sz="8499" dirty="0" smtClean="0">
                  <a:solidFill>
                    <a:srgbClr val="FE502D"/>
                  </a:solidFill>
                  <a:latin typeface="Podkova ExtraBold"/>
                </a:rPr>
                <a:t>Что мы хотим получить в итоге?</a:t>
              </a:r>
              <a:endParaRPr lang="en-US" sz="8499" dirty="0">
                <a:solidFill>
                  <a:srgbClr val="FE502D"/>
                </a:solidFill>
                <a:latin typeface="Podkova Extra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19513"/>
              <a:ext cx="19965911" cy="601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33600" y="2781300"/>
            <a:ext cx="121920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algn="just">
              <a:lnSpc>
                <a:spcPts val="4200"/>
              </a:lnSpc>
            </a:pPr>
            <a:r>
              <a:rPr lang="ru-RU" sz="3600" dirty="0">
                <a:solidFill>
                  <a:srgbClr val="000000"/>
                </a:solidFill>
                <a:latin typeface="Roboto"/>
              </a:rPr>
              <a:t>30 обученных и заряженных волонтеров, готовых к организации и проведению мероприятий различной 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направленности</a:t>
            </a:r>
            <a:endParaRPr lang="ru-RU" sz="36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1905" y="3924300"/>
            <a:ext cx="3764819" cy="55217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79380">
            <a:off x="14770587" y="2595350"/>
            <a:ext cx="2187457" cy="1152608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6895" y="2716240"/>
            <a:ext cx="1115543" cy="14643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26795" y="5266150"/>
            <a:ext cx="1200070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 algn="just">
              <a:lnSpc>
                <a:spcPts val="4200"/>
              </a:lnSpc>
            </a:pPr>
            <a:r>
              <a:rPr lang="ru-RU" sz="3600" dirty="0">
                <a:solidFill>
                  <a:srgbClr val="000000"/>
                </a:solidFill>
                <a:latin typeface="Roboto"/>
              </a:rPr>
              <a:t>новые добровольческие практики и 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проекты</a:t>
            </a:r>
            <a:endParaRPr lang="ru-RU" sz="36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57011" y="4801852"/>
            <a:ext cx="535141" cy="14643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0964" y="6445470"/>
            <a:ext cx="12039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lvl="1" algn="just">
              <a:lnSpc>
                <a:spcPts val="4200"/>
              </a:lnSpc>
            </a:pPr>
            <a:r>
              <a:rPr lang="ru-RU" sz="3600" dirty="0">
                <a:solidFill>
                  <a:srgbClr val="000000"/>
                </a:solidFill>
                <a:latin typeface="Roboto"/>
              </a:rPr>
              <a:t>новые волонтеры, которые будут представлять </a:t>
            </a:r>
            <a:r>
              <a:rPr lang="ru-RU" sz="3600" dirty="0" err="1">
                <a:solidFill>
                  <a:srgbClr val="000000"/>
                </a:solidFill>
                <a:latin typeface="Roboto"/>
              </a:rPr>
              <a:t>Плавский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 район и Тульскую область на различных конкурсах и 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мероприятиях</a:t>
            </a:r>
            <a:endParaRPr lang="ru-RU" sz="36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1188" y="6567392"/>
            <a:ext cx="1099569" cy="14643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39066" y="8767967"/>
            <a:ext cx="128260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8250" lvl="3" algn="just">
              <a:lnSpc>
                <a:spcPts val="4200"/>
              </a:lnSpc>
            </a:pPr>
            <a:r>
              <a:rPr lang="ru-RU" sz="3600" dirty="0" err="1" smtClean="0">
                <a:solidFill>
                  <a:srgbClr val="000000"/>
                </a:solidFill>
                <a:latin typeface="Roboto"/>
              </a:rPr>
              <a:t>амбассадоры</a:t>
            </a:r>
            <a:r>
              <a:rPr lang="ru-RU" sz="36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Roboto"/>
              </a:rPr>
              <a:t>добровольческой деятельности </a:t>
            </a: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51188" y="8420100"/>
            <a:ext cx="1075607" cy="1464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1981200" y="304888"/>
            <a:ext cx="14974433" cy="2201565"/>
            <a:chOff x="0" y="161925"/>
            <a:chExt cx="19965911" cy="2935420"/>
          </a:xfrm>
        </p:grpSpPr>
        <p:sp>
          <p:nvSpPr>
            <p:cNvPr id="9" name="TextBox 3"/>
            <p:cNvSpPr txBox="1"/>
            <p:nvPr/>
          </p:nvSpPr>
          <p:spPr>
            <a:xfrm>
              <a:off x="0" y="161925"/>
              <a:ext cx="18394596" cy="2935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8499"/>
                </a:lnSpc>
                <a:spcBef>
                  <a:spcPct val="0"/>
                </a:spcBef>
              </a:pPr>
              <a:r>
                <a:rPr lang="ru-RU" sz="8499" dirty="0" smtClean="0">
                  <a:solidFill>
                    <a:schemeClr val="bg1"/>
                  </a:solidFill>
                  <a:latin typeface="Podkova ExtraBold"/>
                </a:rPr>
                <a:t>Что нам </a:t>
              </a:r>
              <a:r>
                <a:rPr lang="ru-RU" sz="8499" dirty="0">
                  <a:solidFill>
                    <a:schemeClr val="bg1"/>
                  </a:solidFill>
                  <a:latin typeface="Podkova ExtraBold"/>
                </a:rPr>
                <a:t>нужно, чтобы </a:t>
              </a:r>
              <a:r>
                <a:rPr lang="ru-RU" sz="8499" dirty="0" smtClean="0">
                  <a:solidFill>
                    <a:schemeClr val="bg1"/>
                  </a:solidFill>
                  <a:latin typeface="Podkova ExtraBold"/>
                </a:rPr>
                <a:t>достичь результатов? </a:t>
              </a:r>
              <a:endParaRPr lang="en-US" sz="8499" dirty="0">
                <a:solidFill>
                  <a:schemeClr val="bg1"/>
                </a:solidFill>
                <a:latin typeface="Podkova ExtraBold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0" y="2219513"/>
              <a:ext cx="19965911" cy="601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14400" y="3086099"/>
            <a:ext cx="16306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Podkova ExtraBold" charset="-52"/>
              </a:rPr>
              <a:t>Подарки, сувенирная продукция (значки, браслеты) – </a:t>
            </a:r>
            <a:r>
              <a:rPr lang="ru-RU" sz="3600" dirty="0" smtClean="0">
                <a:latin typeface="Podkova ExtraBold" charset="-52"/>
              </a:rPr>
              <a:t>11300 рублей.</a:t>
            </a:r>
          </a:p>
          <a:p>
            <a:pPr algn="just"/>
            <a:endParaRPr lang="ru-RU" sz="3600" dirty="0">
              <a:latin typeface="Podkova ExtraBold" charset="-52"/>
            </a:endParaRPr>
          </a:p>
          <a:p>
            <a:pPr algn="just"/>
            <a:r>
              <a:rPr lang="ru-RU" sz="3600" dirty="0">
                <a:latin typeface="Podkova ExtraBold" charset="-52"/>
              </a:rPr>
              <a:t>Сувенирная и полиграфическая продукция (маски, </a:t>
            </a:r>
            <a:r>
              <a:rPr lang="ru-RU" sz="3600" dirty="0" err="1">
                <a:latin typeface="Podkova ExtraBold" charset="-52"/>
              </a:rPr>
              <a:t>шопперы</a:t>
            </a:r>
            <a:r>
              <a:rPr lang="ru-RU" sz="3600" dirty="0">
                <a:latin typeface="Podkova ExtraBold" charset="-52"/>
              </a:rPr>
              <a:t>, наклейки, рабочие тетради, сертификаты) – </a:t>
            </a:r>
            <a:r>
              <a:rPr lang="ru-RU" sz="3600" dirty="0" smtClean="0">
                <a:latin typeface="Podkova ExtraBold" charset="-52"/>
              </a:rPr>
              <a:t>73600 </a:t>
            </a:r>
            <a:r>
              <a:rPr lang="ru-RU" sz="3600" dirty="0">
                <a:latin typeface="Podkova ExtraBold" charset="-52"/>
              </a:rPr>
              <a:t>рублей.</a:t>
            </a:r>
          </a:p>
          <a:p>
            <a:pPr algn="just"/>
            <a:endParaRPr lang="ru-RU" sz="3600" dirty="0">
              <a:latin typeface="Podkova ExtraBold" charset="-52"/>
            </a:endParaRPr>
          </a:p>
          <a:p>
            <a:pPr algn="just"/>
            <a:r>
              <a:rPr lang="ru-RU" sz="3600" dirty="0">
                <a:latin typeface="Podkova ExtraBold" charset="-52"/>
              </a:rPr>
              <a:t>Канцелярия и расходные материалы (бумага А4, бумага для </a:t>
            </a:r>
            <a:r>
              <a:rPr lang="ru-RU" sz="3600" dirty="0" err="1">
                <a:latin typeface="Podkova ExtraBold" charset="-52"/>
              </a:rPr>
              <a:t>флипчарта</a:t>
            </a:r>
            <a:r>
              <a:rPr lang="ru-RU" sz="3600" dirty="0">
                <a:latin typeface="Podkova ExtraBold" charset="-52"/>
              </a:rPr>
              <a:t>, маркеры) </a:t>
            </a:r>
            <a:r>
              <a:rPr lang="ru-RU" sz="3600" dirty="0" smtClean="0">
                <a:latin typeface="Podkova ExtraBold" charset="-52"/>
              </a:rPr>
              <a:t>– 5970 </a:t>
            </a:r>
            <a:r>
              <a:rPr lang="ru-RU" sz="3600" dirty="0">
                <a:latin typeface="Podkova ExtraBold" charset="-52"/>
              </a:rPr>
              <a:t>рублей.</a:t>
            </a:r>
          </a:p>
          <a:p>
            <a:pPr algn="just"/>
            <a:endParaRPr lang="ru-RU" sz="4000" dirty="0">
              <a:effectLst/>
              <a:latin typeface="Podkova ExtraBold" charset="-52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215028" y="7505700"/>
            <a:ext cx="13795947" cy="2201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499"/>
              </a:lnSpc>
              <a:spcBef>
                <a:spcPct val="0"/>
              </a:spcBef>
            </a:pPr>
            <a:r>
              <a:rPr lang="ru-RU" sz="8499" dirty="0">
                <a:solidFill>
                  <a:schemeClr val="bg1"/>
                </a:solidFill>
                <a:latin typeface="Podkova ExtraBold"/>
              </a:rPr>
              <a:t>Общий бюджет проекта - 90 870,00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3011035"/>
            <a:ext cx="15399194" cy="4864065"/>
            <a:chOff x="-346544" y="447613"/>
            <a:chExt cx="20532258" cy="6485420"/>
          </a:xfrm>
        </p:grpSpPr>
        <p:sp>
          <p:nvSpPr>
            <p:cNvPr id="3" name="TextBox 3"/>
            <p:cNvSpPr txBox="1"/>
            <p:nvPr/>
          </p:nvSpPr>
          <p:spPr>
            <a:xfrm>
              <a:off x="-346544" y="6172938"/>
              <a:ext cx="20532257" cy="760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00"/>
                </a:lnSpc>
                <a:spcBef>
                  <a:spcPct val="0"/>
                </a:spcBef>
              </a:pPr>
              <a:r>
                <a:rPr lang="en-US" sz="3600" spc="-72" dirty="0" err="1">
                  <a:solidFill>
                    <a:srgbClr val="000000"/>
                  </a:solidFill>
                  <a:latin typeface="Roboto"/>
                </a:rPr>
                <a:t>Марк</a:t>
              </a:r>
              <a:r>
                <a:rPr lang="en-US" sz="3600" u="none" spc="-72" dirty="0">
                  <a:solidFill>
                    <a:srgbClr val="000000"/>
                  </a:solidFill>
                  <a:latin typeface="Roboto"/>
                </a:rPr>
                <a:t> </a:t>
              </a:r>
              <a:r>
                <a:rPr lang="en-US" sz="3600" u="none" spc="-72" dirty="0" err="1">
                  <a:solidFill>
                    <a:srgbClr val="000000"/>
                  </a:solidFill>
                  <a:latin typeface="Roboto"/>
                </a:rPr>
                <a:t>Твен</a:t>
              </a:r>
              <a:endParaRPr lang="en-US" sz="3600" u="none" spc="-72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46543" y="447613"/>
              <a:ext cx="20532257" cy="5623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80"/>
                </a:lnSpc>
              </a:pPr>
              <a:r>
                <a:rPr lang="en-US" sz="11180" dirty="0">
                  <a:solidFill>
                    <a:srgbClr val="000000"/>
                  </a:solidFill>
                  <a:latin typeface="Podkova ExtraBold"/>
                </a:rPr>
                <a:t>НЕ УПУСКАЙТЕ СЛУЧАЯ ДЕЛАТЬ ДОБРО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881236" cy="10287000"/>
          </a:xfrm>
          <a:prstGeom prst="rect">
            <a:avLst/>
          </a:prstGeom>
          <a:solidFill>
            <a:srgbClr val="FDC3C5"/>
          </a:solidFill>
        </p:spPr>
      </p:sp>
      <p:grpSp>
        <p:nvGrpSpPr>
          <p:cNvPr id="4" name="Group 4"/>
          <p:cNvGrpSpPr/>
          <p:nvPr/>
        </p:nvGrpSpPr>
        <p:grpSpPr>
          <a:xfrm>
            <a:off x="1143000" y="190500"/>
            <a:ext cx="9739367" cy="7091646"/>
            <a:chOff x="0" y="-239065"/>
            <a:chExt cx="12985823" cy="9455528"/>
          </a:xfrm>
        </p:grpSpPr>
        <p:sp>
          <p:nvSpPr>
            <p:cNvPr id="5" name="TextBox 5"/>
            <p:cNvSpPr txBox="1"/>
            <p:nvPr/>
          </p:nvSpPr>
          <p:spPr>
            <a:xfrm>
              <a:off x="0" y="-239065"/>
              <a:ext cx="12985823" cy="39839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11323"/>
                </a:lnSpc>
                <a:spcBef>
                  <a:spcPct val="0"/>
                </a:spcBef>
              </a:pPr>
              <a:r>
                <a:rPr lang="en-US" sz="11323" dirty="0" err="1">
                  <a:solidFill>
                    <a:srgbClr val="FFFFFF"/>
                  </a:solidFill>
                  <a:latin typeface="Podkova ExtraBold"/>
                </a:rPr>
                <a:t>Цель</a:t>
              </a:r>
              <a:r>
                <a:rPr lang="en-US" sz="11323" dirty="0">
                  <a:solidFill>
                    <a:srgbClr val="FFFFFF"/>
                  </a:solidFill>
                  <a:latin typeface="Podkova ExtraBold"/>
                </a:rPr>
                <a:t> </a:t>
              </a:r>
              <a:r>
                <a:rPr lang="en-US" sz="11323" dirty="0" err="1">
                  <a:solidFill>
                    <a:srgbClr val="FFFFFF"/>
                  </a:solidFill>
                  <a:latin typeface="Podkova ExtraBold"/>
                </a:rPr>
                <a:t>программы</a:t>
              </a:r>
              <a:endParaRPr lang="en-US" sz="11323" dirty="0">
                <a:solidFill>
                  <a:srgbClr val="FFFFFF"/>
                </a:solidFill>
                <a:latin typeface="Podkova Extra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744880"/>
              <a:ext cx="12985823" cy="547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00"/>
                </a:lnSpc>
              </a:pPr>
              <a:r>
                <a:rPr lang="ru-RU" sz="3200" spc="-64" dirty="0" smtClean="0">
                  <a:solidFill>
                    <a:srgbClr val="000000"/>
                  </a:solidFill>
                  <a:latin typeface="Roboto"/>
                </a:rPr>
                <a:t>Формирование практических </a:t>
              </a:r>
              <a:r>
                <a:rPr lang="ru-RU" sz="3200" spc="-64" dirty="0">
                  <a:solidFill>
                    <a:srgbClr val="000000"/>
                  </a:solidFill>
                  <a:latin typeface="Roboto"/>
                </a:rPr>
                <a:t>и теоретических знаний организации волонтерской деятельности, лидерских качеств, активной гражданской позиции и передачи накопленного опыта своим сверстникам в образовательных организациях, а также создание условий для социализации и индивидуализации каждого волонтера через проведение занятий обучающей программы.</a:t>
              </a:r>
              <a:endParaRPr lang="en-US" sz="3200" spc="-64" dirty="0">
                <a:solidFill>
                  <a:srgbClr val="000000"/>
                </a:solidFill>
                <a:latin typeface="Robot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93444" y="1057220"/>
            <a:ext cx="6463752" cy="8172560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1828800" y="7949696"/>
            <a:ext cx="97536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Roboto Bold"/>
              </a:rPr>
              <a:t>Одна из основных задач - </a:t>
            </a:r>
            <a:r>
              <a:rPr lang="ru-RU" sz="3200" dirty="0" smtClean="0">
                <a:solidFill>
                  <a:srgbClr val="000000"/>
                </a:solidFill>
                <a:latin typeface="Roboto"/>
              </a:rPr>
              <a:t>подготовка грамотных </a:t>
            </a:r>
            <a:r>
              <a:rPr lang="ru-RU" sz="3200" dirty="0" err="1" smtClean="0">
                <a:solidFill>
                  <a:srgbClr val="000000"/>
                </a:solidFill>
                <a:latin typeface="Roboto"/>
              </a:rPr>
              <a:t>тим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-лидеров, способных и готовых к организации и проведению мероприятий различного уровня, в том </a:t>
            </a:r>
            <a:r>
              <a:rPr lang="ru-RU" sz="3200" dirty="0" smtClean="0">
                <a:solidFill>
                  <a:srgbClr val="000000"/>
                </a:solidFill>
                <a:latin typeface="Roboto"/>
              </a:rPr>
              <a:t>числе и 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Всероссийского</a:t>
            </a:r>
            <a:endParaRPr lang="en-US" sz="32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8122884"/>
            <a:ext cx="1524000" cy="160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0"/>
            <a:ext cx="18881236" cy="10287000"/>
          </a:xfrm>
          <a:prstGeom prst="rect">
            <a:avLst/>
          </a:prstGeom>
          <a:solidFill>
            <a:srgbClr val="FDC3C5"/>
          </a:solidFill>
        </p:spPr>
      </p:sp>
      <p:sp>
        <p:nvSpPr>
          <p:cNvPr id="4" name="TextBox 6"/>
          <p:cNvSpPr txBox="1"/>
          <p:nvPr/>
        </p:nvSpPr>
        <p:spPr>
          <a:xfrm>
            <a:off x="5943600" y="4838699"/>
            <a:ext cx="11430000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000"/>
              </a:lnSpc>
              <a:buFont typeface="Wingdings" pitchFamily="2" charset="2"/>
              <a:buChar char="ü"/>
            </a:pP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как </a:t>
            </a:r>
            <a:r>
              <a:rPr lang="ru-RU" sz="3600" spc="-64" dirty="0">
                <a:solidFill>
                  <a:srgbClr val="000000"/>
                </a:solidFill>
                <a:latin typeface="Roboto"/>
              </a:rPr>
              <a:t>рассказать подростку о </a:t>
            </a: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добровольчестве?</a:t>
            </a:r>
          </a:p>
          <a:p>
            <a:pPr marL="457200" indent="-457200" algn="just">
              <a:lnSpc>
                <a:spcPts val="4000"/>
              </a:lnSpc>
              <a:buFont typeface="Wingdings" pitchFamily="2" charset="2"/>
              <a:buChar char="ü"/>
            </a:pP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как </a:t>
            </a:r>
            <a:r>
              <a:rPr lang="ru-RU" sz="3600" spc="-64" dirty="0">
                <a:solidFill>
                  <a:srgbClr val="000000"/>
                </a:solidFill>
                <a:latin typeface="Roboto"/>
              </a:rPr>
              <a:t>организовать информационную кампанию по привлечению новых </a:t>
            </a: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участников?</a:t>
            </a:r>
            <a:endParaRPr lang="ru-RU" sz="3600" spc="-64" dirty="0" smtClean="0">
              <a:solidFill>
                <a:srgbClr val="000000"/>
              </a:solidFill>
              <a:latin typeface="Roboto"/>
            </a:endParaRPr>
          </a:p>
          <a:p>
            <a:pPr marL="457200" indent="-457200" algn="just">
              <a:lnSpc>
                <a:spcPts val="4000"/>
              </a:lnSpc>
              <a:buFont typeface="Wingdings" pitchFamily="2" charset="2"/>
              <a:buChar char="ü"/>
            </a:pP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как </a:t>
            </a:r>
            <a:r>
              <a:rPr lang="ru-RU" sz="3600" spc="-64" dirty="0">
                <a:solidFill>
                  <a:srgbClr val="000000"/>
                </a:solidFill>
                <a:latin typeface="Roboto"/>
              </a:rPr>
              <a:t>провести организационный сбор и сбор-планирование </a:t>
            </a: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добровольцев?</a:t>
            </a:r>
          </a:p>
          <a:p>
            <a:pPr marL="457200" indent="-457200" algn="just">
              <a:lnSpc>
                <a:spcPts val="4000"/>
              </a:lnSpc>
              <a:buFont typeface="Wingdings" pitchFamily="2" charset="2"/>
              <a:buChar char="ü"/>
            </a:pP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как </a:t>
            </a:r>
            <a:r>
              <a:rPr lang="ru-RU" sz="3600" spc="-64" dirty="0">
                <a:solidFill>
                  <a:srgbClr val="000000"/>
                </a:solidFill>
                <a:latin typeface="Roboto"/>
              </a:rPr>
              <a:t>выстроить текущую деятельность волонтерской организации и партнерские </a:t>
            </a:r>
            <a:r>
              <a:rPr lang="ru-RU" sz="3600" spc="-64" dirty="0" smtClean="0">
                <a:solidFill>
                  <a:srgbClr val="000000"/>
                </a:solidFill>
                <a:latin typeface="Roboto"/>
              </a:rPr>
              <a:t>отношения?</a:t>
            </a:r>
            <a:endParaRPr lang="en-US" sz="3600" spc="-64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52600" y="571500"/>
            <a:ext cx="16154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dirty="0" smtClean="0">
                <a:solidFill>
                  <a:srgbClr val="FFFFFF"/>
                </a:solidFill>
                <a:latin typeface="Podkova ExtraBold"/>
              </a:rPr>
              <a:t>Программа </a:t>
            </a:r>
            <a:r>
              <a:rPr lang="ru-RU" sz="5400" dirty="0">
                <a:solidFill>
                  <a:srgbClr val="FFFFFF"/>
                </a:solidFill>
                <a:latin typeface="Podkova ExtraBold"/>
              </a:rPr>
              <a:t>содержит описание основных этапов обучения и развития добровольчества в Плавском районе и рекомендации по их реализации: </a:t>
            </a:r>
            <a:endParaRPr lang="en-US" sz="5400" dirty="0">
              <a:solidFill>
                <a:srgbClr val="FFFFFF"/>
              </a:solidFill>
              <a:latin typeface="Podkova ExtraBold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8910" y="4832887"/>
            <a:ext cx="4707890" cy="53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0" y="5861734"/>
            <a:ext cx="18288000" cy="4425266"/>
            <a:chOff x="0" y="0"/>
            <a:chExt cx="7567569" cy="1831174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7567569" cy="1831174"/>
            </a:xfrm>
            <a:custGeom>
              <a:avLst/>
              <a:gdLst/>
              <a:ahLst/>
              <a:cxnLst/>
              <a:rect l="l" t="t" r="r" b="b"/>
              <a:pathLst>
                <a:path w="7567569" h="1831174">
                  <a:moveTo>
                    <a:pt x="0" y="0"/>
                  </a:moveTo>
                  <a:lnTo>
                    <a:pt x="7567569" y="0"/>
                  </a:lnTo>
                  <a:lnTo>
                    <a:pt x="7567569" y="1831174"/>
                  </a:lnTo>
                  <a:lnTo>
                    <a:pt x="0" y="18311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626993" y="3992677"/>
            <a:ext cx="5171507" cy="3744192"/>
            <a:chOff x="0" y="0"/>
            <a:chExt cx="6895342" cy="499225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895342" cy="4992256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869489" y="3996360"/>
            <a:ext cx="5166420" cy="3740510"/>
            <a:chOff x="0" y="0"/>
            <a:chExt cx="6888560" cy="498734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888560" cy="4987346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21637" y="4471932"/>
            <a:ext cx="1617337" cy="2785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88549" y="4402862"/>
            <a:ext cx="2528301" cy="29275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11924127" y="3756114"/>
            <a:ext cx="1334504" cy="7031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836320">
            <a:off x="2416613" y="4311211"/>
            <a:ext cx="1750080" cy="66683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0"/>
            <a:ext cx="18288000" cy="359379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1028700" y="1104900"/>
            <a:ext cx="15748166" cy="1856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750"/>
              </a:lnSpc>
              <a:spcBef>
                <a:spcPct val="0"/>
              </a:spcBef>
            </a:pPr>
            <a:r>
              <a:rPr lang="ru-RU" sz="4749" dirty="0">
                <a:solidFill>
                  <a:srgbClr val="FE502D"/>
                </a:solidFill>
                <a:latin typeface="Podkova ExtraBold"/>
              </a:rPr>
              <a:t>Участники </a:t>
            </a:r>
            <a:r>
              <a:rPr lang="ru-RU" sz="4749" dirty="0" smtClean="0">
                <a:solidFill>
                  <a:srgbClr val="FE502D"/>
                </a:solidFill>
                <a:latin typeface="Podkova ExtraBold"/>
              </a:rPr>
              <a:t>программы </a:t>
            </a:r>
            <a:r>
              <a:rPr lang="ru-RU" sz="4749" dirty="0">
                <a:solidFill>
                  <a:srgbClr val="FE502D"/>
                </a:solidFill>
                <a:latin typeface="Podkova ExtraBold"/>
              </a:rPr>
              <a:t>– это волонтеры в возрасте от 8 лет, проживающие в муниципальном образовании </a:t>
            </a:r>
            <a:r>
              <a:rPr lang="ru-RU" sz="4749" dirty="0" err="1">
                <a:solidFill>
                  <a:srgbClr val="FE502D"/>
                </a:solidFill>
                <a:latin typeface="Podkova ExtraBold"/>
              </a:rPr>
              <a:t>Плавский</a:t>
            </a:r>
            <a:r>
              <a:rPr lang="ru-RU" sz="4749" dirty="0">
                <a:solidFill>
                  <a:srgbClr val="FE502D"/>
                </a:solidFill>
                <a:latin typeface="Podkova ExtraBold"/>
              </a:rPr>
              <a:t> район. </a:t>
            </a:r>
            <a:endParaRPr lang="en-US" sz="4749" dirty="0">
              <a:solidFill>
                <a:srgbClr val="FE502D"/>
              </a:solidFill>
              <a:latin typeface="Podkova Extra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40354" y="8105707"/>
            <a:ext cx="13509762" cy="109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374"/>
              </a:lnSpc>
              <a:spcBef>
                <a:spcPct val="0"/>
              </a:spcBef>
            </a:pPr>
            <a:r>
              <a:rPr lang="ru-RU" sz="3499" spc="-69" dirty="0">
                <a:solidFill>
                  <a:srgbClr val="000000"/>
                </a:solidFill>
                <a:latin typeface="Roboto"/>
              </a:rPr>
              <a:t>Участники программы будут разделены на </a:t>
            </a:r>
            <a:r>
              <a:rPr lang="ru-RU" sz="3499" spc="-69" dirty="0" smtClean="0">
                <a:solidFill>
                  <a:srgbClr val="000000"/>
                </a:solidFill>
                <a:latin typeface="Roboto"/>
              </a:rPr>
              <a:t>группы по возрастам. Для </a:t>
            </a:r>
            <a:r>
              <a:rPr lang="ru-RU" sz="3499" spc="-69" dirty="0">
                <a:solidFill>
                  <a:srgbClr val="000000"/>
                </a:solidFill>
                <a:latin typeface="Roboto"/>
              </a:rPr>
              <a:t>каждой группы программа будет </a:t>
            </a:r>
            <a:r>
              <a:rPr lang="ru-RU" sz="3499" spc="-69" dirty="0" smtClean="0">
                <a:solidFill>
                  <a:srgbClr val="000000"/>
                </a:solidFill>
                <a:latin typeface="Roboto"/>
              </a:rPr>
              <a:t>адаптирована.</a:t>
            </a:r>
            <a:endParaRPr lang="ru-RU" sz="3499" spc="-69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9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957908" cy="10287000"/>
            <a:chOff x="0" y="0"/>
            <a:chExt cx="7126971" cy="9212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26970" cy="9212867"/>
            </a:xfrm>
            <a:custGeom>
              <a:avLst/>
              <a:gdLst/>
              <a:ahLst/>
              <a:cxnLst/>
              <a:rect l="l" t="t" r="r" b="b"/>
              <a:pathLst>
                <a:path w="7126970" h="9212867">
                  <a:moveTo>
                    <a:pt x="0" y="0"/>
                  </a:moveTo>
                  <a:lnTo>
                    <a:pt x="7126970" y="0"/>
                  </a:lnTo>
                  <a:lnTo>
                    <a:pt x="7126970" y="9212867"/>
                  </a:lnTo>
                  <a:lnTo>
                    <a:pt x="0" y="9212867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12568" y="4652652"/>
            <a:ext cx="9253355" cy="47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90"/>
              </a:lnSpc>
              <a:spcBef>
                <a:spcPct val="0"/>
              </a:spcBef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358394" y="1397945"/>
            <a:ext cx="7241120" cy="724112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628992">
            <a:off x="5257867" y="7331366"/>
            <a:ext cx="2334984" cy="3260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839" y="3532250"/>
            <a:ext cx="5487231" cy="3222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879380">
            <a:off x="1063940" y="1727897"/>
            <a:ext cx="2187457" cy="11526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212568" y="952500"/>
            <a:ext cx="9451713" cy="716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4"/>
              </a:lnSpc>
            </a:pPr>
            <a:r>
              <a:rPr lang="ru-RU" sz="3467" spc="-69" dirty="0">
                <a:solidFill>
                  <a:srgbClr val="FF0000"/>
                </a:solidFill>
                <a:latin typeface="Roboto"/>
              </a:rPr>
              <a:t>Программа реализуется </a:t>
            </a:r>
            <a:r>
              <a:rPr lang="ru-RU" sz="3467" spc="-69" dirty="0" smtClean="0">
                <a:solidFill>
                  <a:srgbClr val="FF0000"/>
                </a:solidFill>
                <a:latin typeface="Roboto"/>
              </a:rPr>
              <a:t>на </a:t>
            </a:r>
            <a:r>
              <a:rPr lang="ru-RU" sz="3467" spc="-69" dirty="0">
                <a:solidFill>
                  <a:srgbClr val="FF0000"/>
                </a:solidFill>
                <a:latin typeface="Roboto"/>
              </a:rPr>
              <a:t>базе МБУ МО </a:t>
            </a:r>
            <a:r>
              <a:rPr lang="ru-RU" sz="3467" spc="-69" dirty="0" err="1">
                <a:solidFill>
                  <a:srgbClr val="FF0000"/>
                </a:solidFill>
                <a:latin typeface="Roboto"/>
              </a:rPr>
              <a:t>Плавский</a:t>
            </a:r>
            <a:r>
              <a:rPr lang="ru-RU" sz="3467" spc="-69" dirty="0">
                <a:solidFill>
                  <a:srgbClr val="FF0000"/>
                </a:solidFill>
                <a:latin typeface="Roboto"/>
              </a:rPr>
              <a:t> район </a:t>
            </a:r>
            <a:r>
              <a:rPr lang="ru-RU" sz="3467" spc="-69" dirty="0" smtClean="0">
                <a:solidFill>
                  <a:srgbClr val="FF0000"/>
                </a:solidFill>
                <a:latin typeface="Roboto"/>
              </a:rPr>
              <a:t>«МЦ </a:t>
            </a:r>
            <a:r>
              <a:rPr lang="ru-RU" sz="3467" spc="-69" dirty="0">
                <a:solidFill>
                  <a:srgbClr val="FF0000"/>
                </a:solidFill>
                <a:latin typeface="Roboto"/>
              </a:rPr>
              <a:t>«Патриот» и Центра развития добровольческого (волонтерского) движения МО </a:t>
            </a:r>
            <a:r>
              <a:rPr lang="ru-RU" sz="3467" spc="-69" dirty="0" err="1">
                <a:solidFill>
                  <a:srgbClr val="FF0000"/>
                </a:solidFill>
                <a:latin typeface="Roboto"/>
              </a:rPr>
              <a:t>Плавский</a:t>
            </a:r>
            <a:r>
              <a:rPr lang="ru-RU" sz="3467" spc="-69" dirty="0">
                <a:solidFill>
                  <a:srgbClr val="FF0000"/>
                </a:solidFill>
                <a:latin typeface="Roboto"/>
              </a:rPr>
              <a:t> район</a:t>
            </a:r>
            <a:r>
              <a:rPr lang="ru-RU" sz="3467" spc="-69" dirty="0" smtClean="0">
                <a:solidFill>
                  <a:srgbClr val="FF0000"/>
                </a:solidFill>
                <a:latin typeface="Roboto"/>
              </a:rPr>
              <a:t>.</a:t>
            </a:r>
          </a:p>
          <a:p>
            <a:pPr algn="just">
              <a:lnSpc>
                <a:spcPts val="4334"/>
              </a:lnSpc>
            </a:pPr>
            <a:endParaRPr lang="ru-RU" sz="3467" spc="-69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ts val="4334"/>
              </a:lnSpc>
            </a:pPr>
            <a:r>
              <a:rPr lang="ru-RU" sz="3467" spc="-69" dirty="0" smtClean="0">
                <a:solidFill>
                  <a:srgbClr val="000000"/>
                </a:solidFill>
                <a:latin typeface="Roboto"/>
              </a:rPr>
              <a:t>Программа </a:t>
            </a:r>
            <a:r>
              <a:rPr lang="ru-RU" sz="3467" spc="-69" dirty="0">
                <a:solidFill>
                  <a:srgbClr val="000000"/>
                </a:solidFill>
                <a:latin typeface="Roboto"/>
              </a:rPr>
              <a:t>обучения добровольцев (волонтеров) муниципального образования </a:t>
            </a:r>
            <a:r>
              <a:rPr lang="ru-RU" sz="3467" spc="-69" dirty="0" err="1">
                <a:solidFill>
                  <a:srgbClr val="000000"/>
                </a:solidFill>
                <a:latin typeface="Roboto"/>
              </a:rPr>
              <a:t>Плавский</a:t>
            </a:r>
            <a:r>
              <a:rPr lang="ru-RU" sz="3467" spc="-69" dirty="0">
                <a:solidFill>
                  <a:srgbClr val="000000"/>
                </a:solidFill>
                <a:latin typeface="Roboto"/>
              </a:rPr>
              <a:t> район </a:t>
            </a:r>
            <a:r>
              <a:rPr lang="ru-RU" sz="3467" spc="-69" dirty="0" smtClean="0">
                <a:solidFill>
                  <a:srgbClr val="000000"/>
                </a:solidFill>
                <a:latin typeface="Roboto"/>
              </a:rPr>
              <a:t>«</a:t>
            </a:r>
            <a:r>
              <a:rPr lang="ru-RU" sz="3467" spc="-69" dirty="0" err="1" smtClean="0">
                <a:solidFill>
                  <a:srgbClr val="000000"/>
                </a:solidFill>
                <a:latin typeface="Roboto"/>
              </a:rPr>
              <a:t>ДоPRO</a:t>
            </a:r>
            <a:r>
              <a:rPr lang="ru-RU" sz="3467" spc="-69" dirty="0" smtClean="0">
                <a:solidFill>
                  <a:srgbClr val="000000"/>
                </a:solidFill>
                <a:latin typeface="Roboto"/>
              </a:rPr>
              <a:t>» </a:t>
            </a:r>
            <a:r>
              <a:rPr lang="ru-RU" sz="3467" spc="-69" dirty="0" smtClean="0">
                <a:solidFill>
                  <a:srgbClr val="000000"/>
                </a:solidFill>
                <a:latin typeface="Roboto"/>
              </a:rPr>
              <a:t>направлена </a:t>
            </a:r>
            <a:r>
              <a:rPr lang="ru-RU" sz="3467" spc="-69" dirty="0">
                <a:solidFill>
                  <a:srgbClr val="000000"/>
                </a:solidFill>
                <a:latin typeface="Roboto"/>
              </a:rPr>
              <a:t>на  вовлечение в добровольческую (волонтерскую) деятельность, что является одним из основных показателей Федерального проекта «Социальная активность</a:t>
            </a:r>
            <a:r>
              <a:rPr lang="ru-RU" sz="3467" spc="-69" dirty="0" smtClean="0">
                <a:solidFill>
                  <a:srgbClr val="000000"/>
                </a:solidFill>
                <a:latin typeface="Roboto"/>
              </a:rPr>
              <a:t>» </a:t>
            </a:r>
            <a:endParaRPr lang="ru-RU" sz="3467" spc="-69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409786"/>
            <a:ext cx="18288000" cy="5880315"/>
            <a:chOff x="0" y="0"/>
            <a:chExt cx="7567569" cy="183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7569" cy="1831174"/>
            </a:xfrm>
            <a:custGeom>
              <a:avLst/>
              <a:gdLst/>
              <a:ahLst/>
              <a:cxnLst/>
              <a:rect l="l" t="t" r="r" b="b"/>
              <a:pathLst>
                <a:path w="7567569" h="1831174">
                  <a:moveTo>
                    <a:pt x="0" y="0"/>
                  </a:moveTo>
                  <a:lnTo>
                    <a:pt x="7567569" y="0"/>
                  </a:lnTo>
                  <a:lnTo>
                    <a:pt x="7567569" y="1831174"/>
                  </a:lnTo>
                  <a:lnTo>
                    <a:pt x="0" y="18311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7706" y="876300"/>
            <a:ext cx="10595227" cy="394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en-US" sz="7200" dirty="0" err="1" smtClean="0">
                <a:solidFill>
                  <a:srgbClr val="FE502D"/>
                </a:solidFill>
                <a:latin typeface="Podkova ExtraBold"/>
              </a:rPr>
              <a:t>Программ</a:t>
            </a:r>
            <a:r>
              <a:rPr lang="ru-RU" sz="7200" dirty="0" smtClean="0">
                <a:solidFill>
                  <a:srgbClr val="FE502D"/>
                </a:solidFill>
                <a:latin typeface="Podkova ExtraBold"/>
              </a:rPr>
              <a:t>а обучения состоит из 3-х основных блоков</a:t>
            </a:r>
            <a:r>
              <a:rPr lang="en-US" sz="7200" dirty="0" smtClean="0">
                <a:solidFill>
                  <a:srgbClr val="FE502D"/>
                </a:solidFill>
                <a:latin typeface="Podkova ExtraBold"/>
              </a:rPr>
              <a:t>:</a:t>
            </a:r>
            <a:endParaRPr lang="en-US" sz="7200" dirty="0">
              <a:solidFill>
                <a:srgbClr val="FE502D"/>
              </a:solidFill>
              <a:latin typeface="Podkova ExtraBold"/>
            </a:endParaRPr>
          </a:p>
          <a:p>
            <a:pPr marL="0" lvl="0" indent="0">
              <a:lnSpc>
                <a:spcPts val="7649"/>
              </a:lnSpc>
              <a:spcBef>
                <a:spcPct val="0"/>
              </a:spcBef>
            </a:pPr>
            <a:endParaRPr lang="en-US" sz="8499" dirty="0">
              <a:solidFill>
                <a:srgbClr val="FE502D"/>
              </a:solidFill>
              <a:latin typeface="Podkova Extra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62576" y="7980224"/>
            <a:ext cx="454762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750"/>
              </a:lnSpc>
              <a:spcBef>
                <a:spcPct val="0"/>
              </a:spcBef>
            </a:pPr>
            <a:r>
              <a:rPr lang="ru-RU" sz="4000" b="1" dirty="0"/>
              <a:t>Блок 1. </a:t>
            </a:r>
            <a:r>
              <a:rPr lang="ru-RU" sz="4000" b="1" dirty="0" smtClean="0"/>
              <a:t>«Самоопределение</a:t>
            </a:r>
            <a:r>
              <a:rPr lang="ru-RU" sz="4000" b="1" dirty="0"/>
              <a:t>, общие </a:t>
            </a:r>
            <a:r>
              <a:rPr lang="ru-RU" sz="4000" b="1" dirty="0" smtClean="0"/>
              <a:t>понятия»</a:t>
            </a:r>
            <a:endParaRPr lang="en-US" sz="3600" spc="-6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70037" y="266700"/>
            <a:ext cx="4005636" cy="39255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211849" y="7802681"/>
            <a:ext cx="593811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/>
              <a:t>Блок </a:t>
            </a:r>
            <a:r>
              <a:rPr lang="ru-RU" sz="4000" b="1" dirty="0" smtClean="0"/>
              <a:t>2.</a:t>
            </a:r>
          </a:p>
          <a:p>
            <a:pPr algn="ctr"/>
            <a:r>
              <a:rPr lang="ru-RU" sz="4000" b="1" dirty="0" smtClean="0"/>
              <a:t>«Проектная </a:t>
            </a:r>
            <a:r>
              <a:rPr lang="ru-RU" sz="4000" b="1" dirty="0"/>
              <a:t>деятельность </a:t>
            </a:r>
            <a:r>
              <a:rPr lang="ru-RU" sz="4000" b="1" dirty="0" smtClean="0"/>
              <a:t>волонтера»</a:t>
            </a:r>
            <a:endParaRPr lang="ru-RU" sz="4000" dirty="0">
              <a:effectLst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08846" y="5019988"/>
            <a:ext cx="1676400" cy="22822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719555" y="4825137"/>
            <a:ext cx="922701" cy="2524806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12649200" y="7666574"/>
            <a:ext cx="54101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/>
              <a:t>Блок </a:t>
            </a:r>
            <a:r>
              <a:rPr lang="ru-RU" sz="4000" b="1" dirty="0" smtClean="0"/>
              <a:t>3.</a:t>
            </a:r>
          </a:p>
          <a:p>
            <a:pPr algn="ctr"/>
            <a:r>
              <a:rPr lang="ru-RU" sz="4000" b="1" dirty="0" smtClean="0"/>
              <a:t>«Волонтер-организатор»</a:t>
            </a:r>
            <a:endParaRPr lang="ru-RU" sz="4000" dirty="0">
              <a:effectLst/>
            </a:endParaRP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06773" y="4825137"/>
            <a:ext cx="1768985" cy="23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81238"/>
            <a:ext cx="18288000" cy="6808864"/>
            <a:chOff x="0" y="0"/>
            <a:chExt cx="7567569" cy="183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7569" cy="1831174"/>
            </a:xfrm>
            <a:custGeom>
              <a:avLst/>
              <a:gdLst/>
              <a:ahLst/>
              <a:cxnLst/>
              <a:rect l="l" t="t" r="r" b="b"/>
              <a:pathLst>
                <a:path w="7567569" h="1831174">
                  <a:moveTo>
                    <a:pt x="0" y="0"/>
                  </a:moveTo>
                  <a:lnTo>
                    <a:pt x="7567569" y="0"/>
                  </a:lnTo>
                  <a:lnTo>
                    <a:pt x="7567569" y="1831174"/>
                  </a:lnTo>
                  <a:lnTo>
                    <a:pt x="0" y="18311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6045" y="368866"/>
            <a:ext cx="10595227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ru-RU" sz="7200" dirty="0">
                <a:solidFill>
                  <a:srgbClr val="FE502D"/>
                </a:solidFill>
                <a:latin typeface="Podkova ExtraBold"/>
              </a:rPr>
              <a:t>Блок 1. «Самоопределение, общие понятия»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3684793"/>
            <a:ext cx="176784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200" b="1" dirty="0"/>
              <a:t>Занятия, в рамках Блока </a:t>
            </a:r>
            <a:r>
              <a:rPr lang="ru-RU" sz="3200" b="1" dirty="0" smtClean="0"/>
              <a:t>1:</a:t>
            </a:r>
            <a:endParaRPr lang="ru-RU" sz="3200" b="1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«Введение </a:t>
            </a:r>
            <a:r>
              <a:rPr lang="ru-RU" sz="3200" dirty="0"/>
              <a:t>в образовательную программу». «Организационная встреча «Молодежный центр «Патриот» – дом волонтера». «Понятие и виды волонтерской деятельности».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Практические </a:t>
            </a:r>
            <a:r>
              <a:rPr lang="ru-RU" sz="3200" dirty="0"/>
              <a:t>занятия с элементами тренинга «Я – лидер». Основные моменты по составлению портфолио, резюме.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Практические </a:t>
            </a:r>
            <a:r>
              <a:rPr lang="ru-RU" sz="3200" dirty="0"/>
              <a:t>занятия с элементами тренинга «Личность и коллектив».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Практические </a:t>
            </a:r>
            <a:r>
              <a:rPr lang="ru-RU" sz="3200" dirty="0"/>
              <a:t>занятия с элементами тренинга «Психология общения».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Понятие </a:t>
            </a:r>
            <a:r>
              <a:rPr lang="ru-RU" sz="3200" dirty="0"/>
              <a:t>«Дискуссия», «КТД» (Коллективные творческие дела).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Информационное </a:t>
            </a:r>
            <a:r>
              <a:rPr lang="ru-RU" sz="3200" dirty="0"/>
              <a:t>обеспечение работы с молодежью.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Волонтерские </a:t>
            </a:r>
            <a:r>
              <a:rPr lang="ru-RU" sz="3200" dirty="0"/>
              <a:t>движения Тульской области.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dirty="0" smtClean="0"/>
              <a:t>Итоговое </a:t>
            </a:r>
            <a:r>
              <a:rPr lang="ru-RU" sz="3200" dirty="0"/>
              <a:t>занятие. Организация и проведение выборов волонтерского </a:t>
            </a:r>
            <a:r>
              <a:rPr lang="ru-RU" sz="3200" dirty="0" smtClean="0"/>
              <a:t>актива.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b="1" dirty="0" smtClean="0"/>
              <a:t>Ключевое </a:t>
            </a:r>
            <a:r>
              <a:rPr lang="ru-RU" sz="3200" b="1" dirty="0"/>
              <a:t>мероприятие данного блока – это выбор </a:t>
            </a:r>
            <a:r>
              <a:rPr lang="ru-RU" sz="3200" b="1" dirty="0" err="1" smtClean="0"/>
              <a:t>амбассадоров</a:t>
            </a:r>
            <a:r>
              <a:rPr lang="ru-RU" sz="3200" b="1" dirty="0" smtClean="0"/>
              <a:t> </a:t>
            </a:r>
            <a:r>
              <a:rPr lang="ru-RU" sz="3200" b="1" dirty="0"/>
              <a:t>добровольческой деятельности. </a:t>
            </a:r>
            <a:endParaRPr lang="ru-RU" sz="3200" b="1" dirty="0">
              <a:effectLst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26396" y="459204"/>
            <a:ext cx="20150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48905"/>
            <a:ext cx="18288000" cy="7041197"/>
            <a:chOff x="0" y="0"/>
            <a:chExt cx="7567569" cy="1831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67569" cy="1831174"/>
            </a:xfrm>
            <a:custGeom>
              <a:avLst/>
              <a:gdLst/>
              <a:ahLst/>
              <a:cxnLst/>
              <a:rect l="l" t="t" r="r" b="b"/>
              <a:pathLst>
                <a:path w="7567569" h="1831174">
                  <a:moveTo>
                    <a:pt x="0" y="0"/>
                  </a:moveTo>
                  <a:lnTo>
                    <a:pt x="7567569" y="0"/>
                  </a:lnTo>
                  <a:lnTo>
                    <a:pt x="7567569" y="1831174"/>
                  </a:lnTo>
                  <a:lnTo>
                    <a:pt x="0" y="1831174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04458" y="325028"/>
            <a:ext cx="12378141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ru-RU" sz="7200" dirty="0">
                <a:solidFill>
                  <a:srgbClr val="FE502D"/>
                </a:solidFill>
                <a:latin typeface="Podkova ExtraBold"/>
              </a:rPr>
              <a:t>Блок 2.</a:t>
            </a:r>
          </a:p>
          <a:p>
            <a:pPr algn="ctr">
              <a:lnSpc>
                <a:spcPts val="7649"/>
              </a:lnSpc>
            </a:pPr>
            <a:r>
              <a:rPr lang="ru-RU" sz="7200" dirty="0">
                <a:solidFill>
                  <a:srgbClr val="FE502D"/>
                </a:solidFill>
                <a:latin typeface="Podkova ExtraBold"/>
              </a:rPr>
              <a:t>«Проектная деятельность волонтера»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482" y="3322405"/>
            <a:ext cx="18117518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dirty="0"/>
              <a:t>Занятия, в рамках Блока </a:t>
            </a:r>
            <a:r>
              <a:rPr lang="ru-RU" sz="3200" b="1" dirty="0" smtClean="0"/>
              <a:t>2: </a:t>
            </a:r>
            <a:endParaRPr lang="ru-RU" sz="32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Структура </a:t>
            </a:r>
            <a:r>
              <a:rPr lang="ru-RU" sz="3200" dirty="0"/>
              <a:t>проекта, его основные элементы. Цели, задачи проектных работ, основной замысел, примерная тематика и формы продуктов будущих проектов.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Социальные </a:t>
            </a:r>
            <a:r>
              <a:rPr lang="ru-RU" sz="3200" dirty="0"/>
              <a:t>проблемы общества. Проект - это просто, проект - это нужно, проект - это важно.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Проекты </a:t>
            </a:r>
            <a:r>
              <a:rPr lang="ru-RU" sz="3200" dirty="0"/>
              <a:t>по профилактике здорового и безопасного образа жизни. Проекты социальной направленности. Проекты </a:t>
            </a:r>
            <a:r>
              <a:rPr lang="ru-RU" sz="3200" dirty="0" err="1"/>
              <a:t>исследовательско</a:t>
            </a:r>
            <a:r>
              <a:rPr lang="ru-RU" sz="3200" dirty="0"/>
              <a:t>-краеведческой направленности. Проекты историко-просветительского направления деятельности.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Обобщающий </a:t>
            </a:r>
            <a:r>
              <a:rPr lang="ru-RU" sz="3200" dirty="0"/>
              <a:t>этап: оформление результатов. Предзащита проектов.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Доработка </a:t>
            </a:r>
            <a:r>
              <a:rPr lang="ru-RU" sz="3200" dirty="0"/>
              <a:t>проектов с учетом замечаний и предложений. Формирование групп рецензентов, оппонентов и «внешних» экспертов.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Подготовка </a:t>
            </a:r>
            <a:r>
              <a:rPr lang="ru-RU" sz="3200" dirty="0"/>
              <a:t>к публичной защите проектов. Генеральная репетиция публичной защиты проектов.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Заключительный </a:t>
            </a:r>
            <a:r>
              <a:rPr lang="ru-RU" sz="3200" dirty="0"/>
              <a:t>этап: публичная защита проектов.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/>
              <a:t>Подготовка </a:t>
            </a:r>
            <a:r>
              <a:rPr lang="ru-RU" sz="3200" dirty="0"/>
              <a:t>заявок на гранты</a:t>
            </a:r>
            <a:r>
              <a:rPr lang="ru-RU" sz="3200" dirty="0" smtClean="0"/>
              <a:t>.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Ключевое </a:t>
            </a:r>
            <a:r>
              <a:rPr lang="ru-RU" sz="3200" b="1" dirty="0"/>
              <a:t>мероприятие второго блока – </a:t>
            </a:r>
            <a:r>
              <a:rPr lang="ru-RU" sz="3200" b="1" dirty="0" smtClean="0"/>
              <a:t>презентация проектов.</a:t>
            </a:r>
            <a:endParaRPr lang="ru-RU" sz="3200" dirty="0">
              <a:effectLst/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02000" y="98577"/>
            <a:ext cx="1063956" cy="29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42743" y="2576715"/>
            <a:ext cx="5202515" cy="73598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29747" y="465977"/>
            <a:ext cx="5202515" cy="73598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294" y="465977"/>
            <a:ext cx="5202515" cy="735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745</Words>
  <Application>Microsoft Office PowerPoint</Application>
  <PresentationFormat>Произвольный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Podkova ExtraBold</vt:lpstr>
      <vt:lpstr>Calibri</vt:lpstr>
      <vt:lpstr>Wingdings</vt:lpstr>
      <vt:lpstr>Roboto</vt:lpstr>
      <vt:lpstr>Roboto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обучения добровольцев МО Плавский район "Доpro"</dc:title>
  <dc:creator>HitteRzzZ)</dc:creator>
  <cp:lastModifiedBy>Центр развития добро</cp:lastModifiedBy>
  <cp:revision>20</cp:revision>
  <dcterms:created xsi:type="dcterms:W3CDTF">2006-08-16T00:00:00Z</dcterms:created>
  <dcterms:modified xsi:type="dcterms:W3CDTF">2021-12-07T15:15:24Z</dcterms:modified>
  <dc:identifier>DAEn5iL1ML8</dc:identifier>
</cp:coreProperties>
</file>