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58" r:id="rId5"/>
    <p:sldId id="260" r:id="rId6"/>
    <p:sldId id="268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80786-958E-4BBC-AD11-016D984B5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3C7568-C7EA-42DF-ADAE-4835F6D78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594592-5FEE-406E-BE12-007D7C720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9DDAC7-8291-4887-93AF-69FC55DD4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4F1B0-F49F-46DB-8187-9185709F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28505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6F881-EED8-4072-B26E-FF138E9F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8CA742-E12D-4DEA-A597-2AD30C144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3BD7EA-1A06-4FB5-81A3-07073D201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0AEE3A-96F3-4C42-BCAC-DC1E0369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F078F-DEE7-43BA-81C7-AF6EBB6F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28676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950A9B-27DC-4BA3-B2A5-DD0A20D159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6AF65E-28BE-45CE-944B-9754B0100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FE423A-8FBF-418E-8C72-4273A205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1BCB6-510B-474D-BCFA-7C98130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5E18A-BA3A-43B5-8887-890C9ECB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43333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BF32E-CBBD-4310-9886-8B6F7271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E2DAA4-9668-4AE2-8673-F124ADE92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2F2C33-1320-4443-B663-54926B3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324D6D-C4FF-43A2-85B0-6381C2B8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5EF3DD-02A1-4383-8833-DB237B1C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41600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91D7E-EFB9-4234-A9C4-075C8750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E21721-672A-4B20-B0C7-3B402E32D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11DB90-79C2-4E49-A08D-F47024F6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20D7E4-8094-4A96-833A-A88689A7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4BFBB6-779B-44A9-911C-DD169314C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75559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C812A-D160-4140-9A31-DC815896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050EA0-1557-4B99-A8E4-8E561D19C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6B8655-A5AF-432A-8152-7D9A70612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3C2AD4-FAAB-4CF4-B173-D3A286D3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F927A5-6C28-4C74-91BA-6AF1157ED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14B0DA-AD09-47AB-A20C-E67B9257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09885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AE2A5-5CDB-4B43-A6D9-A12CD58C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2F65C-3CFC-4BED-A67D-9422F92D4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4C8034-A45E-40DA-B562-384553932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02929B-CA1A-4A08-9C13-83F23D1DC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26826E-9E07-4FDF-AF1C-077E40223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754383-EC34-47C5-BC5F-E489F8A2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E8E0015-8D76-428F-8513-FA1CD218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7BE46A-6AA1-4BAF-9DBF-CE5B7411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52694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BB296-86BA-4B2D-A699-5E455816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FE184B-4A1F-4C7F-BFFF-C03054B8D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E2D621-5E22-4F52-9D4E-0BD5CB0C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E9604E-48D4-44E2-8C13-AAA863C6D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2264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C14DAE-6A93-42BC-B0B3-9BFBA98A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FF7BD5-94DD-443D-8928-23476D56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70D7D4-2B03-4D51-B692-93ACBF07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06807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68FC5-370F-4E57-B701-24063875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F0DC1F-1E76-4174-ADFE-55F59972C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65C033-0931-46E8-9D68-1DD8ACDF7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F4AF02-2F6D-4346-A90F-D831EF34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6EC714-F876-492F-8F25-B6F6E7C1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929684-F68E-4E35-A662-32B1084D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262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AACEB-40E0-45F3-87E0-A3F5F0FF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92297C-7AE4-494A-8A98-5DC272E29A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17A4E4-5F2F-43B3-A753-49D5E5FAC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2D0E34-201B-4DA5-A0AC-652D37FDF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7EC6BC-7C36-4BD2-971D-ED2867950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FB1722-48CE-42F1-9FCA-E647411E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73455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08872-43FA-4A7C-AB00-296E9C41F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ED7715-A975-4250-A63D-7F3AC44BF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C3CDC-85BB-4691-BEAF-0F9417ACC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CB341-0852-4FAF-9DDC-94193BA6D156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136DF3-373A-410F-873D-DFF17AA08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C652B-B5C1-478A-AAA9-F6FA765EF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DC55F-A504-433E-9016-273089E07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29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7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>
            <a:extLst>
              <a:ext uri="{FF2B5EF4-FFF2-40B4-BE49-F238E27FC236}">
                <a16:creationId xmlns:a16="http://schemas.microsoft.com/office/drawing/2014/main" id="{FA94749F-F6BC-4878-A783-81D2D05C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0" y="-4123"/>
            <a:ext cx="12199330" cy="6862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28C8F-E818-4DBF-9354-58DF66481533}"/>
              </a:ext>
            </a:extLst>
          </p:cNvPr>
          <p:cNvSpPr txBox="1"/>
          <p:nvPr/>
        </p:nvSpPr>
        <p:spPr>
          <a:xfrm>
            <a:off x="2492815" y="2515609"/>
            <a:ext cx="7583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«Мирное небо Нижнего»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DAA33-11B5-4F9B-93D6-6F38234F6507}"/>
              </a:ext>
            </a:extLst>
          </p:cNvPr>
          <p:cNvSpPr txBox="1"/>
          <p:nvPr/>
        </p:nvSpPr>
        <p:spPr>
          <a:xfrm>
            <a:off x="6284527" y="4574113"/>
            <a:ext cx="5061322" cy="1294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Команда проекта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Виктория Феоктистова,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Алексей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Горбалетов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064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DF293-04AC-4DBE-99CA-55A575F433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5FB110-9F4A-485F-8FEB-C0E736D7A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D45DF-0E8E-4B70-A559-BEB82A1E0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1EF29-8716-4C65-9826-C82B7832C529}"/>
              </a:ext>
            </a:extLst>
          </p:cNvPr>
          <p:cNvSpPr txBox="1"/>
          <p:nvPr/>
        </p:nvSpPr>
        <p:spPr>
          <a:xfrm>
            <a:off x="532660" y="124288"/>
            <a:ext cx="3725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АКТУАЛЬНОСТЬ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0BF58C-1323-436F-A796-9EF74B19DB8A}"/>
              </a:ext>
            </a:extLst>
          </p:cNvPr>
          <p:cNvSpPr txBox="1"/>
          <p:nvPr/>
        </p:nvSpPr>
        <p:spPr>
          <a:xfrm>
            <a:off x="329274" y="1479584"/>
            <a:ext cx="6361076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Сегодня около 1000 детей, прибывших с территорий ЛНР и ДНР проживают в Нижегородской области. Во время нахождения в зоне фактических боевых действий и в процессе последующей миграции возникает целый комплекс </a:t>
            </a:r>
            <a:r>
              <a:rPr lang="ru-RU" sz="2000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«детских проблем». </a:t>
            </a:r>
          </a:p>
          <a:p>
            <a:pPr marL="342900" indent="-342900" algn="just">
              <a:buAutoNum type="arabicPeriod"/>
            </a:pPr>
            <a:endParaRPr lang="ru-RU" sz="2000" dirty="0">
              <a:solidFill>
                <a:srgbClr val="21212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Необходимость </a:t>
            </a:r>
            <a:r>
              <a:rPr lang="ru-RU" sz="2000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социальной адаптации детей </a:t>
            </a:r>
            <a:r>
              <a:rPr lang="ru-RU" sz="2000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 семей беженцев.</a:t>
            </a:r>
          </a:p>
          <a:p>
            <a:pPr marL="342900" indent="-342900" algn="just">
              <a:buAutoNum type="arabicPeriod"/>
            </a:pPr>
            <a:endParaRPr lang="ru-RU" sz="2000" b="1" dirty="0">
              <a:solidFill>
                <a:srgbClr val="21212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Необходимость взаимодействия детей между собой для решения психологических травм. </a:t>
            </a:r>
            <a:r>
              <a:rPr lang="ru-RU" sz="2000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Самое страшное для ребёнка — остаться одному!</a:t>
            </a:r>
            <a:endParaRPr lang="ru-RU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47985F-983D-8148-26DA-104AB4E90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623" y="1479584"/>
            <a:ext cx="4883780" cy="32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0947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DF293-04AC-4DBE-99CA-55A575F433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5FB110-9F4A-485F-8FEB-C0E736D7A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D45DF-0E8E-4B70-A559-BEB82A1E0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1EF29-8716-4C65-9826-C82B7832C529}"/>
              </a:ext>
            </a:extLst>
          </p:cNvPr>
          <p:cNvSpPr txBox="1"/>
          <p:nvPr/>
        </p:nvSpPr>
        <p:spPr>
          <a:xfrm>
            <a:off x="532660" y="124288"/>
            <a:ext cx="5170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КОНЦЕПЦИЯ ПРОЕКТА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47586-DE82-447C-AD9D-778ACDBF1227}"/>
              </a:ext>
            </a:extLst>
          </p:cNvPr>
          <p:cNvSpPr txBox="1"/>
          <p:nvPr/>
        </p:nvSpPr>
        <p:spPr>
          <a:xfrm>
            <a:off x="0" y="1046878"/>
            <a:ext cx="1188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направлен на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социальную адаптацию детей ДНР/ЛНР из семей беженцев, мы поможем им 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найти новых друзей, начать тесно общаться с ребятами из разных школ Нижнего Новгорода, интересно и полезно проводить свободное время. </a:t>
            </a:r>
          </a:p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Наш проект даст уверенность ребятам в себе, воспитает командный дух, отвлечет от недетской реальности, даст возможность окунуться в детство и проводить время с ровесниками.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Никаких взрослых,  дети с детьми, дети детям!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3D879E-D576-A912-68DF-0F220C9F7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585448"/>
            <a:ext cx="7065784" cy="32568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CAC7C4-B308-B9C5-5635-4590200FE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376" y="3369132"/>
            <a:ext cx="3987383" cy="225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660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DF293-04AC-4DBE-99CA-55A575F433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5FB110-9F4A-485F-8FEB-C0E736D7A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D45DF-0E8E-4B70-A559-BEB82A1E0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1EF29-8716-4C65-9826-C82B7832C529}"/>
              </a:ext>
            </a:extLst>
          </p:cNvPr>
          <p:cNvSpPr txBox="1"/>
          <p:nvPr/>
        </p:nvSpPr>
        <p:spPr>
          <a:xfrm>
            <a:off x="532660" y="124288"/>
            <a:ext cx="3900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ЦЕЛЬ И ЗАДАЧИ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F7B42-5EA7-4BC5-8222-76D5184B1BD0}"/>
              </a:ext>
            </a:extLst>
          </p:cNvPr>
          <p:cNvSpPr txBox="1"/>
          <p:nvPr/>
        </p:nvSpPr>
        <p:spPr>
          <a:xfrm>
            <a:off x="281608" y="1122363"/>
            <a:ext cx="11628783" cy="580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— социализация и адаптация детей, приехавших из ЛНР и ДНР, организация помощи детям посредством их взаимодействия и общения со сверстниками, возвращение в детство.</a:t>
            </a:r>
          </a:p>
          <a:p>
            <a:br>
              <a:rPr lang="ru-RU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800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Задачи</a:t>
            </a:r>
            <a:r>
              <a:rPr lang="ru-RU" sz="2800" dirty="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Решение психологических проблем у детей-беженцев ДНР/ЛНР, принявших участие в проекте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Проведение мероприятий, направленных на комплексное развитие детей-беженцев ДНР/ЛНР в спортивно-оздоровительном, а также нравственно - патриотическом аспекте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Формирование приоритета здорового образа жизни у детей-беженцев ДНР/ЛНР, принявших участие в проекте, а таже расширение их кругозора.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Социализация детей и адаптация их к жизни в новой среде.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Привлечение группы волонтёров к реализации поставленных задач и расширение их компетенций при решении задач.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Масштабирование и трансляция опыта на федеральном уровне.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rgbClr val="21212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rgbClr val="21212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30032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DF293-04AC-4DBE-99CA-55A575F433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5FB110-9F4A-485F-8FEB-C0E736D7A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D45DF-0E8E-4B70-A559-BEB82A1E0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1EF29-8716-4C65-9826-C82B7832C529}"/>
              </a:ext>
            </a:extLst>
          </p:cNvPr>
          <p:cNvSpPr txBox="1"/>
          <p:nvPr/>
        </p:nvSpPr>
        <p:spPr>
          <a:xfrm>
            <a:off x="532660" y="124288"/>
            <a:ext cx="4362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ХОД РЕАЛИЗАЦИИ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0BBEC-0DA8-4D28-85B4-FAF0C4A2E848}"/>
              </a:ext>
            </a:extLst>
          </p:cNvPr>
          <p:cNvSpPr txBox="1"/>
          <p:nvPr/>
        </p:nvSpPr>
        <p:spPr>
          <a:xfrm>
            <a:off x="214977" y="1217399"/>
            <a:ext cx="11762045" cy="5803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ru-RU" b="1" i="0" u="sng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1 этап:</a:t>
            </a:r>
            <a:r>
              <a:rPr lang="ru-RU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Создание проекта: выбор темы, исследование актуальности, постановка цели и задач, разработка программы действий. </a:t>
            </a:r>
            <a:r>
              <a:rPr lang="ru-RU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Сроки:</a:t>
            </a:r>
            <a:r>
              <a:rPr lang="ru-RU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 ноябрь — декабрь 2022 г.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ru-RU" b="1" u="sng" dirty="0">
                <a:solidFill>
                  <a:srgbClr val="212121"/>
                </a:solidFill>
                <a:latin typeface="Open Sans" panose="020B0606030504020204" pitchFamily="34" charset="0"/>
              </a:rPr>
              <a:t>2 этап:</a:t>
            </a:r>
            <a:r>
              <a:rPr lang="ru-RU" b="1" dirty="0">
                <a:solidFill>
                  <a:srgbClr val="212121"/>
                </a:solidFill>
                <a:latin typeface="Open Sans" panose="020B0606030504020204" pitchFamily="34" charset="0"/>
              </a:rPr>
              <a:t> </a:t>
            </a: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Посещение волонтерами центров временного проживания беженцев. Знакомство с детьми. Ознакомление детей с планом действий в рамках проекта и расписанием, для проведения мероприятий и программ. </a:t>
            </a:r>
            <a:r>
              <a:rPr lang="ru-RU" b="1" dirty="0">
                <a:solidFill>
                  <a:srgbClr val="212121"/>
                </a:solidFill>
                <a:latin typeface="Open Sans" panose="020B0606030504020204" pitchFamily="34" charset="0"/>
              </a:rPr>
              <a:t>Сроки: </a:t>
            </a: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декабрь 2022 г.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ru-RU" b="1" u="sng" dirty="0">
                <a:solidFill>
                  <a:srgbClr val="212121"/>
                </a:solidFill>
                <a:latin typeface="Open Sans" panose="020B0606030504020204" pitchFamily="34" charset="0"/>
              </a:rPr>
              <a:t>3 этап: </a:t>
            </a: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Реализация программ и мероприятий( Посещение театра. </a:t>
            </a:r>
            <a:r>
              <a:rPr lang="ru-RU" b="1" dirty="0">
                <a:solidFill>
                  <a:srgbClr val="212121"/>
                </a:solidFill>
                <a:latin typeface="Open Sans" panose="020B0606030504020204" pitchFamily="34" charset="0"/>
              </a:rPr>
              <a:t>Сроки: </a:t>
            </a: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январь — май 2023 г.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ru-RU" b="1" u="sng" dirty="0">
                <a:solidFill>
                  <a:srgbClr val="212121"/>
                </a:solidFill>
                <a:latin typeface="Open Sans" panose="020B0606030504020204" pitchFamily="34" charset="0"/>
              </a:rPr>
              <a:t>4 этап:</a:t>
            </a:r>
            <a:r>
              <a:rPr lang="ru-RU" b="1" dirty="0">
                <a:solidFill>
                  <a:srgbClr val="212121"/>
                </a:solidFill>
                <a:latin typeface="Open Sans" panose="020B0606030504020204" pitchFamily="34" charset="0"/>
              </a:rPr>
              <a:t> </a:t>
            </a: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Деление детей по возрастным группам для организации и проведения игр на сплочение, вместе с их ровесниками. Проведение мастер-классов. Консультация с психологами при необходимости. </a:t>
            </a:r>
            <a:r>
              <a:rPr lang="ru-RU" b="1" dirty="0">
                <a:solidFill>
                  <a:srgbClr val="212121"/>
                </a:solidFill>
                <a:latin typeface="Open Sans" panose="020B0606030504020204" pitchFamily="34" charset="0"/>
              </a:rPr>
              <a:t>Сроки: </a:t>
            </a: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январь — май 2023 г.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ru-RU" b="1" u="sng" dirty="0">
                <a:solidFill>
                  <a:srgbClr val="212121"/>
                </a:solidFill>
                <a:latin typeface="Open Sans" panose="020B0606030504020204" pitchFamily="34" charset="0"/>
              </a:rPr>
              <a:t>5 этап:</a:t>
            </a:r>
            <a:r>
              <a:rPr lang="ru-RU" b="1" dirty="0">
                <a:solidFill>
                  <a:srgbClr val="212121"/>
                </a:solidFill>
                <a:latin typeface="Open Sans" panose="020B0606030504020204" pitchFamily="34" charset="0"/>
              </a:rPr>
              <a:t> </a:t>
            </a: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Защита проекта. </a:t>
            </a:r>
            <a:r>
              <a:rPr lang="ru-RU" b="1" dirty="0">
                <a:solidFill>
                  <a:srgbClr val="212121"/>
                </a:solidFill>
                <a:latin typeface="Open Sans" panose="020B0606030504020204" pitchFamily="34" charset="0"/>
              </a:rPr>
              <a:t>Сроки:</a:t>
            </a: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 май 2023 г.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rgbClr val="212121"/>
              </a:solidFill>
              <a:latin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21212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1429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DF293-04AC-4DBE-99CA-55A575F433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5FB110-9F4A-485F-8FEB-C0E736D7A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D45DF-0E8E-4B70-A559-BEB82A1E0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1EF29-8716-4C65-9826-C82B7832C529}"/>
              </a:ext>
            </a:extLst>
          </p:cNvPr>
          <p:cNvSpPr txBox="1"/>
          <p:nvPr/>
        </p:nvSpPr>
        <p:spPr>
          <a:xfrm>
            <a:off x="532660" y="124288"/>
            <a:ext cx="4362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ХОД РЕАЛИЗАЦИИ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0BBEC-0DA8-4D28-85B4-FAF0C4A2E848}"/>
              </a:ext>
            </a:extLst>
          </p:cNvPr>
          <p:cNvSpPr txBox="1"/>
          <p:nvPr/>
        </p:nvSpPr>
        <p:spPr>
          <a:xfrm>
            <a:off x="214977" y="934973"/>
            <a:ext cx="11762045" cy="1032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ru-RU" b="1" u="sng" dirty="0">
                <a:solidFill>
                  <a:srgbClr val="212121"/>
                </a:solidFill>
                <a:latin typeface="Open Sans" panose="020B0606030504020204" pitchFamily="34" charset="0"/>
              </a:rPr>
              <a:t>На 3 этапе: </a:t>
            </a: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Для реализации программ и мероприятий, нам необходимы следующие ресурсы: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ru-RU" b="1" dirty="0">
              <a:solidFill>
                <a:srgbClr val="212121"/>
              </a:solidFill>
              <a:latin typeface="Open Sans" panose="020B0606030504020204" pitchFamily="34" charset="0"/>
            </a:endParaRPr>
          </a:p>
        </p:txBody>
      </p:sp>
      <p:graphicFrame>
        <p:nvGraphicFramePr>
          <p:cNvPr id="4" name="Таблица 7">
            <a:extLst>
              <a:ext uri="{FF2B5EF4-FFF2-40B4-BE49-F238E27FC236}">
                <a16:creationId xmlns:a16="http://schemas.microsoft.com/office/drawing/2014/main" id="{F1ECC860-2D41-D0C0-92B3-0C0564C3B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578577"/>
              </p:ext>
            </p:extLst>
          </p:nvPr>
        </p:nvGraphicFramePr>
        <p:xfrm>
          <a:off x="135462" y="1394847"/>
          <a:ext cx="11762045" cy="4029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3851">
                  <a:extLst>
                    <a:ext uri="{9D8B030D-6E8A-4147-A177-3AD203B41FA5}">
                      <a16:colId xmlns:a16="http://schemas.microsoft.com/office/drawing/2014/main" val="259623807"/>
                    </a:ext>
                  </a:extLst>
                </a:gridCol>
                <a:gridCol w="2673731">
                  <a:extLst>
                    <a:ext uri="{9D8B030D-6E8A-4147-A177-3AD203B41FA5}">
                      <a16:colId xmlns:a16="http://schemas.microsoft.com/office/drawing/2014/main" val="3013450512"/>
                    </a:ext>
                  </a:extLst>
                </a:gridCol>
                <a:gridCol w="3974463">
                  <a:extLst>
                    <a:ext uri="{9D8B030D-6E8A-4147-A177-3AD203B41FA5}">
                      <a16:colId xmlns:a16="http://schemas.microsoft.com/office/drawing/2014/main" val="1328595058"/>
                    </a:ext>
                  </a:extLst>
                </a:gridCol>
              </a:tblGrid>
              <a:tr h="50352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КОЛЛИЧЕСТВО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СТОМОСТЬ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350555"/>
                  </a:ext>
                </a:extLst>
              </a:tr>
              <a:tr h="72315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Приобретение 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канцелярских товаров</a:t>
                      </a: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(картон, цветная бумага, бумага офисная А4, пластилин)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50-60 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4650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25770"/>
                  </a:ext>
                </a:extLst>
              </a:tr>
              <a:tr h="62825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Питьевая вода, чай, необходимые угощения и приборы, для чаепития вместе с детьми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500 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48.785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609281"/>
                  </a:ext>
                </a:extLst>
              </a:tr>
              <a:tr h="790782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Цветные галстуки </a:t>
                      </a:r>
                    </a:p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(для участников проекта, организаторов) </a:t>
                      </a:r>
                      <a:r>
                        <a:rPr lang="ru-RU" dirty="0"/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 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15.000 руб.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137260"/>
                  </a:ext>
                </a:extLst>
              </a:tr>
              <a:tr h="72315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Посещение театра, кино</a:t>
                      </a: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(детям младше 14 лет), Остальные оплачиваются по </a:t>
                      </a:r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Пушкинской карте.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120 билетов.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24.000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604672"/>
                  </a:ext>
                </a:extLst>
              </a:tr>
              <a:tr h="51129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Элементы досуга и образования</a:t>
                      </a:r>
                    </a:p>
                    <a:p>
                      <a:pPr algn="ctr"/>
                      <a:r>
                        <a:rPr lang="ru-RU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Развлекательные настольные игры.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 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7500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6315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B8D8448-1216-9ACF-C56C-A860327DE8EF}"/>
              </a:ext>
            </a:extLst>
          </p:cNvPr>
          <p:cNvSpPr txBox="1"/>
          <p:nvPr/>
        </p:nvSpPr>
        <p:spPr>
          <a:xfrm>
            <a:off x="429955" y="5686947"/>
            <a:ext cx="11762045" cy="126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ru-RU" sz="2400" b="1" u="sng" dirty="0">
                <a:solidFill>
                  <a:srgbClr val="212121"/>
                </a:solidFill>
                <a:latin typeface="Open Sans" panose="020B0606030504020204" pitchFamily="34" charset="0"/>
              </a:rPr>
              <a:t>Запрашиваемая сумма: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100 000 руб.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ru-RU" b="1" dirty="0">
              <a:solidFill>
                <a:srgbClr val="212121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7608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DF293-04AC-4DBE-99CA-55A575F433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5FB110-9F4A-485F-8FEB-C0E736D7A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D45DF-0E8E-4B70-A559-BEB82A1E0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1EF29-8716-4C65-9826-C82B7832C529}"/>
              </a:ext>
            </a:extLst>
          </p:cNvPr>
          <p:cNvSpPr txBox="1"/>
          <p:nvPr/>
        </p:nvSpPr>
        <p:spPr>
          <a:xfrm>
            <a:off x="532660" y="124288"/>
            <a:ext cx="5812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ОСНОВНЫЕ РЕЗУЛЬТАТЫ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4765E-EAC5-4482-88D8-315B288E31BE}"/>
              </a:ext>
            </a:extLst>
          </p:cNvPr>
          <p:cNvSpPr txBox="1"/>
          <p:nvPr/>
        </p:nvSpPr>
        <p:spPr>
          <a:xfrm>
            <a:off x="532660" y="997540"/>
            <a:ext cx="109111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12121"/>
                </a:solidFill>
                <a:latin typeface="Open Sans" panose="020B0606030504020204" pitchFamily="34" charset="0"/>
              </a:rPr>
              <a:t>За время реализации проекта в рамках инициативы «Кадры будущего для регионов» </a:t>
            </a:r>
          </a:p>
          <a:p>
            <a:pPr algn="ctr"/>
            <a:r>
              <a:rPr lang="ru-RU" sz="1600" b="1" dirty="0">
                <a:solidFill>
                  <a:srgbClr val="212121"/>
                </a:solidFill>
                <a:latin typeface="Open Sans" panose="020B0606030504020204" pitchFamily="34" charset="0"/>
              </a:rPr>
              <a:t>с ноября 2022 года по май 2023 года, мы провели такие мероприятия как:</a:t>
            </a:r>
            <a:endParaRPr lang="ru-RU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8576D-55B0-25ED-0382-E4B8CDAE6F78}"/>
              </a:ext>
            </a:extLst>
          </p:cNvPr>
          <p:cNvSpPr txBox="1"/>
          <p:nvPr/>
        </p:nvSpPr>
        <p:spPr>
          <a:xfrm>
            <a:off x="4198391" y="1525688"/>
            <a:ext cx="807662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Сбор гуманитарной помощи и передача ребятам из ЛНР и ДНР в пунктах временного размещения.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Мастер-классы, веселые старты.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Новогодний праздник и вручение подарков.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Праздник, посвященный 23 февраля, 8 марта, с чаепитием</a:t>
            </a:r>
          </a:p>
          <a:p>
            <a:pPr marL="180000" indent="-180000">
              <a:buFont typeface="+mj-lt"/>
              <a:buAutoNum type="arabicPeriod"/>
            </a:pPr>
            <a:r>
              <a:rPr lang="ru-RU">
                <a:ea typeface="Open Sans" panose="020B0606030504020204" pitchFamily="34" charset="0"/>
                <a:cs typeface="Open Sans" panose="020B0606030504020204" pitchFamily="34" charset="0"/>
              </a:rPr>
              <a:t>   Совместные </a:t>
            </a: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прогулки по городу.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Посещение театра, кино, выставок по Пушкинской карте.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Совместная поездка в Волгоград и в Уфу.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Концерты для ребят (на базе Детско-юношеского центра «Контакт»).</a:t>
            </a:r>
          </a:p>
          <a:p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Кроме этого, создана официальная группа в социальной сети в </a:t>
            </a:r>
            <a:r>
              <a:rPr lang="ru-RU" dirty="0" err="1">
                <a:ea typeface="Open Sans" panose="020B0606030504020204" pitchFamily="34" charset="0"/>
                <a:cs typeface="Open Sans" panose="020B0606030504020204" pitchFamily="34" charset="0"/>
              </a:rPr>
              <a:t>Вконтакте</a:t>
            </a: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6B20AF-1FE2-A4B4-68DB-9EFE25305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7" y="1886888"/>
            <a:ext cx="3930098" cy="50171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AFA62B-997E-2B33-CFC8-EBFFF8FB6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07" y="1886888"/>
            <a:ext cx="3971157" cy="30374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0A8DBF-4367-7CBE-3A90-6E27DADF3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3" y="4433104"/>
            <a:ext cx="4032365" cy="23780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70A5DD-DDBA-68C9-2203-970E981A6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93" y="1856856"/>
            <a:ext cx="3775835" cy="50344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CADDDB-7148-AF93-E38C-579D8BA121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150"/>
          <a:stretch/>
        </p:blipFill>
        <p:spPr>
          <a:xfrm>
            <a:off x="131275" y="1885036"/>
            <a:ext cx="3912853" cy="4978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1BB7EE-E82B-F05B-220E-42582CAC3D71}"/>
              </a:ext>
            </a:extLst>
          </p:cNvPr>
          <p:cNvSpPr txBox="1"/>
          <p:nvPr/>
        </p:nvSpPr>
        <p:spPr>
          <a:xfrm>
            <a:off x="4157332" y="4180225"/>
            <a:ext cx="798296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1212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Ожидаемые результаты</a:t>
            </a:r>
          </a:p>
          <a:p>
            <a:pPr>
              <a:buAutoNum type="arabicPeriod"/>
            </a:pPr>
            <a:r>
              <a:rPr lang="ru-RU" dirty="0">
                <a:solidFill>
                  <a:srgbClr val="21212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Социализация и адаптация детей из ЛНР и ДНР</a:t>
            </a:r>
          </a:p>
          <a:p>
            <a:pPr>
              <a:buAutoNum type="arabicPeriod"/>
            </a:pP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 Удовлетворение моральных потребностей, снижение уровня стресса,   расширение кругозора детей</a:t>
            </a:r>
          </a:p>
          <a:p>
            <a:pPr>
              <a:buAutoNum type="arabicPeriod"/>
            </a:pP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 Увеличение  масштабности реализации  проекта: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 количество участников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 число сторонников волонтерских</a:t>
            </a:r>
          </a:p>
          <a:p>
            <a:pPr marL="0" lvl="1"/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движений</a:t>
            </a:r>
          </a:p>
          <a:p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4. Качественное проведение мероприятий</a:t>
            </a:r>
          </a:p>
          <a:p>
            <a:endParaRPr lang="ru-RU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ru-RU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6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DF293-04AC-4DBE-99CA-55A575F433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5FB110-9F4A-485F-8FEB-C0E736D7A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D45DF-0E8E-4B70-A559-BEB82A1E0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1EF29-8716-4C65-9826-C82B7832C529}"/>
              </a:ext>
            </a:extLst>
          </p:cNvPr>
          <p:cNvSpPr txBox="1"/>
          <p:nvPr/>
        </p:nvSpPr>
        <p:spPr>
          <a:xfrm>
            <a:off x="532660" y="124288"/>
            <a:ext cx="2637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ПАРТНЕРЫ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F595A7-16DE-111A-0EC6-95A5C89CB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4" r="16078"/>
          <a:stretch/>
        </p:blipFill>
        <p:spPr>
          <a:xfrm>
            <a:off x="4674704" y="1009167"/>
            <a:ext cx="3190459" cy="2613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300170-C716-0FA2-666C-DC3B7D8B4CF7}"/>
              </a:ext>
            </a:extLst>
          </p:cNvPr>
          <p:cNvSpPr txBox="1"/>
          <p:nvPr/>
        </p:nvSpPr>
        <p:spPr>
          <a:xfrm>
            <a:off x="4508684" y="3967262"/>
            <a:ext cx="349940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Нижегородское Региональное отделение Всероссийского Общественного Движения Волонтёры Победы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3E666B-04B0-A9A2-C0A0-EE4F96D0E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712" y="990436"/>
            <a:ext cx="2802837" cy="2632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D2D8DC-F339-32A0-CB64-716D83902A6D}"/>
              </a:ext>
            </a:extLst>
          </p:cNvPr>
          <p:cNvSpPr txBox="1"/>
          <p:nvPr/>
        </p:nvSpPr>
        <p:spPr>
          <a:xfrm>
            <a:off x="8315001" y="3893662"/>
            <a:ext cx="3691471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Муниципальное бюджетное учреждение дополнительного образования </a:t>
            </a:r>
          </a:p>
          <a:p>
            <a:pPr algn="ctr"/>
            <a:r>
              <a:rPr lang="ru-RU" b="1" dirty="0"/>
              <a:t>Детско-юношеский центр «Контакт» </a:t>
            </a:r>
          </a:p>
          <a:p>
            <a:pPr algn="ctr"/>
            <a:r>
              <a:rPr lang="ru-RU" dirty="0"/>
              <a:t>(7 культурных подразделений)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9B8E2E-1413-E1B5-870B-D89EA1D89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87" b="23563"/>
          <a:stretch/>
        </p:blipFill>
        <p:spPr>
          <a:xfrm>
            <a:off x="268357" y="5277462"/>
            <a:ext cx="3190459" cy="14562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3B520A-3225-28DC-A602-F1522DDACEF0}"/>
              </a:ext>
            </a:extLst>
          </p:cNvPr>
          <p:cNvSpPr txBox="1"/>
          <p:nvPr/>
        </p:nvSpPr>
        <p:spPr>
          <a:xfrm>
            <a:off x="4009699" y="5372943"/>
            <a:ext cx="369147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Нижегородская кадетская школа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5A33E-2142-D434-38BE-B9DFA8D52A68}"/>
              </a:ext>
            </a:extLst>
          </p:cNvPr>
          <p:cNvSpPr txBox="1"/>
          <p:nvPr/>
        </p:nvSpPr>
        <p:spPr>
          <a:xfrm>
            <a:off x="4006014" y="5977721"/>
            <a:ext cx="369147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Танцевальный коллектив «Стремление»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8F744A-8778-10AE-53FC-F408E00A95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02" r="5717"/>
          <a:stretch/>
        </p:blipFill>
        <p:spPr>
          <a:xfrm>
            <a:off x="532661" y="1117715"/>
            <a:ext cx="2802838" cy="2613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F70842-9940-7743-C959-4389D726BEB9}"/>
              </a:ext>
            </a:extLst>
          </p:cNvPr>
          <p:cNvSpPr txBox="1"/>
          <p:nvPr/>
        </p:nvSpPr>
        <p:spPr>
          <a:xfrm>
            <a:off x="330891" y="3967262"/>
            <a:ext cx="349940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Автономная некоммерческая организация </a:t>
            </a:r>
          </a:p>
          <a:p>
            <a:pPr algn="ctr"/>
            <a:r>
              <a:rPr lang="ru-RU" b="1" dirty="0"/>
              <a:t>«Общественное самоуправление Нижнего Новгорода» </a:t>
            </a:r>
          </a:p>
        </p:txBody>
      </p:sp>
    </p:spTree>
    <p:extLst>
      <p:ext uri="{BB962C8B-B14F-4D97-AF65-F5344CB8AC3E}">
        <p14:creationId xmlns:p14="http://schemas.microsoft.com/office/powerpoint/2010/main" val="76683843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DF293-04AC-4DBE-99CA-55A575F433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5FB110-9F4A-485F-8FEB-C0E736D7A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D45DF-0E8E-4B70-A559-BEB82A1E0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1EF29-8716-4C65-9826-C82B7832C529}"/>
              </a:ext>
            </a:extLst>
          </p:cNvPr>
          <p:cNvSpPr txBox="1"/>
          <p:nvPr/>
        </p:nvSpPr>
        <p:spPr>
          <a:xfrm>
            <a:off x="532660" y="124288"/>
            <a:ext cx="348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</a:rPr>
              <a:t>ПЕРСПЕКТИВЫ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B2D339-12E6-4CF3-87E9-142B2E4F0861}"/>
              </a:ext>
            </a:extLst>
          </p:cNvPr>
          <p:cNvSpPr txBox="1"/>
          <p:nvPr/>
        </p:nvSpPr>
        <p:spPr>
          <a:xfrm>
            <a:off x="0" y="1028981"/>
            <a:ext cx="8806070" cy="2542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Наш проект имеет потенциал масштабирования </a:t>
            </a:r>
            <a:r>
              <a:rPr lang="ru-RU" b="1" dirty="0">
                <a:solidFill>
                  <a:srgbClr val="212121"/>
                </a:solidFill>
                <a:latin typeface="Open Sans" panose="020B0606030504020204" pitchFamily="34" charset="0"/>
              </a:rPr>
              <a:t>на федеральном уровне.</a:t>
            </a: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solidFill>
                  <a:srgbClr val="212121"/>
                </a:solidFill>
                <a:latin typeface="Open Sans" panose="020B0606030504020204" pitchFamily="34" charset="0"/>
              </a:rPr>
              <a:t>Ведь, с каждым днём беженцев становится всё больше и больше. Каждый ребёнок нуждается в нашей помощи, чтобы не чувствовать себя одиноким среди других. Мы планируем реализовывать наш проект и дальше, чтобы дать возможность каждому ребёнку окунуться в детство и почувствовать себя по-настоящему счастливым несмотря ни на что.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9902FA-9CB6-156A-8071-BA0A28731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1"/>
          <a:stretch/>
        </p:blipFill>
        <p:spPr>
          <a:xfrm>
            <a:off x="8833169" y="1342056"/>
            <a:ext cx="3367864" cy="31438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A61975-AD8F-DE73-699C-7DCAB0178A5D}"/>
              </a:ext>
            </a:extLst>
          </p:cNvPr>
          <p:cNvSpPr txBox="1"/>
          <p:nvPr/>
        </p:nvSpPr>
        <p:spPr>
          <a:xfrm>
            <a:off x="167373" y="3760894"/>
            <a:ext cx="10258776" cy="2402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Основные перспективы: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-расширение географии проекта;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-популярность проекта, его узнаваемость на территории Нижегородской области;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-востребованность проекта, охват общественности.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-повышение уровня социальной успешности участников проекта, активность;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-заинтересованность социальных партнеров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2834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Защита КБДР 1" id="{9A75AF83-A9F4-478A-A4C2-4E604C2E6A38}" vid="{597F1979-E22E-4E9C-AFFD-37066EAC538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Защита КБДР 2</Template>
  <TotalTime>1162</TotalTime>
  <Words>840</Words>
  <Application>Microsoft Office PowerPoint</Application>
  <PresentationFormat>Широкоэкранный</PresentationFormat>
  <Paragraphs>89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Vika Feoktistova</cp:lastModifiedBy>
  <cp:revision>11</cp:revision>
  <dcterms:created xsi:type="dcterms:W3CDTF">2021-04-29T12:25:47Z</dcterms:created>
  <dcterms:modified xsi:type="dcterms:W3CDTF">2023-05-31T14:21:13Z</dcterms:modified>
</cp:coreProperties>
</file>