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7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40404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40404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40404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34016" y="0"/>
            <a:ext cx="2157983" cy="320929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24002" y="0"/>
            <a:ext cx="931447" cy="232664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95706" y="166115"/>
            <a:ext cx="357075" cy="156971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87" y="6678168"/>
                </a:moveTo>
                <a:lnTo>
                  <a:pt x="0" y="6678168"/>
                </a:lnTo>
                <a:lnTo>
                  <a:pt x="0" y="6858000"/>
                </a:lnTo>
                <a:lnTo>
                  <a:pt x="12191987" y="6858000"/>
                </a:lnTo>
                <a:lnTo>
                  <a:pt x="12191987" y="6678168"/>
                </a:lnTo>
                <a:close/>
              </a:path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179832"/>
                </a:lnTo>
                <a:lnTo>
                  <a:pt x="12192000" y="17983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36680" y="0"/>
            <a:ext cx="655319" cy="685799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795759" y="0"/>
            <a:ext cx="396240" cy="685800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0" y="0"/>
            <a:ext cx="180340" cy="6858000"/>
          </a:xfrm>
          <a:custGeom>
            <a:avLst/>
            <a:gdLst/>
            <a:ahLst/>
            <a:cxnLst/>
            <a:rect l="l" t="t" r="r" b="b"/>
            <a:pathLst>
              <a:path w="180340" h="6858000">
                <a:moveTo>
                  <a:pt x="179832" y="0"/>
                </a:moveTo>
                <a:lnTo>
                  <a:pt x="0" y="0"/>
                </a:lnTo>
                <a:lnTo>
                  <a:pt x="0" y="6858000"/>
                </a:lnTo>
                <a:lnTo>
                  <a:pt x="179832" y="6858000"/>
                </a:lnTo>
                <a:lnTo>
                  <a:pt x="1798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283952" y="4904282"/>
            <a:ext cx="1908048" cy="195371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178285" y="5796610"/>
            <a:ext cx="928357" cy="95253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415016" y="5120678"/>
            <a:ext cx="1776983" cy="173732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305031" y="6010656"/>
            <a:ext cx="579120" cy="53340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250423" y="5635815"/>
            <a:ext cx="1922272" cy="1222182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140440" y="6525768"/>
            <a:ext cx="149351" cy="14630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1289792" y="6382512"/>
            <a:ext cx="60960" cy="64135"/>
          </a:xfrm>
          <a:custGeom>
            <a:avLst/>
            <a:gdLst/>
            <a:ahLst/>
            <a:cxnLst/>
            <a:rect l="l" t="t" r="r" b="b"/>
            <a:pathLst>
              <a:path w="60959" h="64135">
                <a:moveTo>
                  <a:pt x="30479" y="0"/>
                </a:moveTo>
                <a:lnTo>
                  <a:pt x="18591" y="2514"/>
                </a:lnTo>
                <a:lnTo>
                  <a:pt x="8905" y="9372"/>
                </a:lnTo>
                <a:lnTo>
                  <a:pt x="2387" y="19545"/>
                </a:lnTo>
                <a:lnTo>
                  <a:pt x="0" y="32003"/>
                </a:lnTo>
                <a:lnTo>
                  <a:pt x="2387" y="44462"/>
                </a:lnTo>
                <a:lnTo>
                  <a:pt x="8905" y="54635"/>
                </a:lnTo>
                <a:lnTo>
                  <a:pt x="18591" y="61493"/>
                </a:lnTo>
                <a:lnTo>
                  <a:pt x="30479" y="64007"/>
                </a:lnTo>
                <a:lnTo>
                  <a:pt x="42368" y="61493"/>
                </a:lnTo>
                <a:lnTo>
                  <a:pt x="52054" y="54635"/>
                </a:lnTo>
                <a:lnTo>
                  <a:pt x="58572" y="44462"/>
                </a:lnTo>
                <a:lnTo>
                  <a:pt x="60959" y="32003"/>
                </a:lnTo>
                <a:lnTo>
                  <a:pt x="58572" y="19545"/>
                </a:lnTo>
                <a:lnTo>
                  <a:pt x="52054" y="9372"/>
                </a:lnTo>
                <a:lnTo>
                  <a:pt x="42368" y="2514"/>
                </a:lnTo>
                <a:lnTo>
                  <a:pt x="30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423904" y="6083807"/>
            <a:ext cx="403682" cy="440270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1450573" y="6110805"/>
            <a:ext cx="301625" cy="335915"/>
          </a:xfrm>
          <a:custGeom>
            <a:avLst/>
            <a:gdLst/>
            <a:ahLst/>
            <a:cxnLst/>
            <a:rect l="l" t="t" r="r" b="b"/>
            <a:pathLst>
              <a:path w="301625" h="335914">
                <a:moveTo>
                  <a:pt x="150780" y="0"/>
                </a:moveTo>
                <a:lnTo>
                  <a:pt x="19939" y="69357"/>
                </a:lnTo>
                <a:lnTo>
                  <a:pt x="0" y="103762"/>
                </a:lnTo>
                <a:lnTo>
                  <a:pt x="0" y="231816"/>
                </a:lnTo>
                <a:lnTo>
                  <a:pt x="19939" y="266271"/>
                </a:lnTo>
                <a:lnTo>
                  <a:pt x="130809" y="330279"/>
                </a:lnTo>
                <a:lnTo>
                  <a:pt x="150637" y="335622"/>
                </a:lnTo>
                <a:lnTo>
                  <a:pt x="160867" y="334322"/>
                </a:lnTo>
                <a:lnTo>
                  <a:pt x="281558" y="266271"/>
                </a:lnTo>
                <a:lnTo>
                  <a:pt x="301371" y="231867"/>
                </a:lnTo>
                <a:lnTo>
                  <a:pt x="301371" y="103800"/>
                </a:lnTo>
                <a:lnTo>
                  <a:pt x="281685" y="69497"/>
                </a:lnTo>
                <a:lnTo>
                  <a:pt x="170560" y="5349"/>
                </a:lnTo>
                <a:lnTo>
                  <a:pt x="150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4908" y="48590"/>
            <a:ext cx="9813290" cy="786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40404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4583" y="2318130"/>
            <a:ext cx="11482832" cy="3867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36680" y="6197592"/>
            <a:ext cx="134620" cy="160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281420" cy="6858000"/>
            <a:chOff x="0" y="0"/>
            <a:chExt cx="628142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281166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0"/>
              <a:ext cx="5916168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035321"/>
              <a:ext cx="3389121" cy="18226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323" y="5925282"/>
              <a:ext cx="2326640" cy="93147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1573256" y="0"/>
            <a:ext cx="619125" cy="6858000"/>
            <a:chOff x="11573256" y="0"/>
            <a:chExt cx="619125" cy="68580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73256" y="0"/>
              <a:ext cx="618742" cy="68579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32336" y="0"/>
              <a:ext cx="359664" cy="685800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0" y="0"/>
            <a:ext cx="3282950" cy="6858000"/>
            <a:chOff x="0" y="0"/>
            <a:chExt cx="3282950" cy="685800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180340" cy="6858000"/>
            </a:xfrm>
            <a:custGeom>
              <a:avLst/>
              <a:gdLst/>
              <a:ahLst/>
              <a:cxnLst/>
              <a:rect l="l" t="t" r="r" b="b"/>
              <a:pathLst>
                <a:path w="180340" h="6858000">
                  <a:moveTo>
                    <a:pt x="17983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79832" y="6858000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722376"/>
              <a:ext cx="2971419" cy="31268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4568" y="1612391"/>
              <a:ext cx="1353312" cy="13533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5191" y="368808"/>
              <a:ext cx="2127631" cy="212763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045207" y="1258824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4">
                  <a:moveTo>
                    <a:pt x="176784" y="0"/>
                  </a:moveTo>
                  <a:lnTo>
                    <a:pt x="129778" y="6312"/>
                  </a:lnTo>
                  <a:lnTo>
                    <a:pt x="87545" y="24129"/>
                  </a:lnTo>
                  <a:lnTo>
                    <a:pt x="51768" y="51768"/>
                  </a:lnTo>
                  <a:lnTo>
                    <a:pt x="24130" y="87545"/>
                  </a:lnTo>
                  <a:lnTo>
                    <a:pt x="6312" y="129778"/>
                  </a:lnTo>
                  <a:lnTo>
                    <a:pt x="0" y="176784"/>
                  </a:lnTo>
                  <a:lnTo>
                    <a:pt x="6312" y="223789"/>
                  </a:lnTo>
                  <a:lnTo>
                    <a:pt x="24130" y="266022"/>
                  </a:lnTo>
                  <a:lnTo>
                    <a:pt x="51768" y="301799"/>
                  </a:lnTo>
                  <a:lnTo>
                    <a:pt x="87545" y="329438"/>
                  </a:lnTo>
                  <a:lnTo>
                    <a:pt x="129778" y="347255"/>
                  </a:lnTo>
                  <a:lnTo>
                    <a:pt x="176784" y="353567"/>
                  </a:lnTo>
                  <a:lnTo>
                    <a:pt x="223789" y="347255"/>
                  </a:lnTo>
                  <a:lnTo>
                    <a:pt x="266022" y="329438"/>
                  </a:lnTo>
                  <a:lnTo>
                    <a:pt x="301799" y="301799"/>
                  </a:lnTo>
                  <a:lnTo>
                    <a:pt x="329438" y="266022"/>
                  </a:lnTo>
                  <a:lnTo>
                    <a:pt x="347255" y="223789"/>
                  </a:lnTo>
                  <a:lnTo>
                    <a:pt x="353568" y="176784"/>
                  </a:lnTo>
                  <a:lnTo>
                    <a:pt x="347255" y="129778"/>
                  </a:lnTo>
                  <a:lnTo>
                    <a:pt x="329438" y="87545"/>
                  </a:lnTo>
                  <a:lnTo>
                    <a:pt x="301799" y="51768"/>
                  </a:lnTo>
                  <a:lnTo>
                    <a:pt x="266022" y="24129"/>
                  </a:lnTo>
                  <a:lnTo>
                    <a:pt x="223789" y="6312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1712976"/>
              <a:ext cx="1882902" cy="20383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4568" y="2602992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30" h="265430">
                  <a:moveTo>
                    <a:pt x="132587" y="0"/>
                  </a:moveTo>
                  <a:lnTo>
                    <a:pt x="90679" y="6754"/>
                  </a:lnTo>
                  <a:lnTo>
                    <a:pt x="54282" y="25566"/>
                  </a:lnTo>
                  <a:lnTo>
                    <a:pt x="25581" y="54260"/>
                  </a:lnTo>
                  <a:lnTo>
                    <a:pt x="6759" y="90659"/>
                  </a:lnTo>
                  <a:lnTo>
                    <a:pt x="0" y="132587"/>
                  </a:lnTo>
                  <a:lnTo>
                    <a:pt x="6759" y="174516"/>
                  </a:lnTo>
                  <a:lnTo>
                    <a:pt x="25581" y="210915"/>
                  </a:lnTo>
                  <a:lnTo>
                    <a:pt x="54282" y="239609"/>
                  </a:lnTo>
                  <a:lnTo>
                    <a:pt x="90679" y="258421"/>
                  </a:lnTo>
                  <a:lnTo>
                    <a:pt x="132587" y="265175"/>
                  </a:lnTo>
                  <a:lnTo>
                    <a:pt x="174496" y="258421"/>
                  </a:lnTo>
                  <a:lnTo>
                    <a:pt x="210893" y="239609"/>
                  </a:lnTo>
                  <a:lnTo>
                    <a:pt x="239594" y="210915"/>
                  </a:lnTo>
                  <a:lnTo>
                    <a:pt x="258416" y="174516"/>
                  </a:lnTo>
                  <a:lnTo>
                    <a:pt x="265175" y="132587"/>
                  </a:lnTo>
                  <a:lnTo>
                    <a:pt x="258416" y="90659"/>
                  </a:lnTo>
                  <a:lnTo>
                    <a:pt x="239594" y="54260"/>
                  </a:lnTo>
                  <a:lnTo>
                    <a:pt x="210893" y="25566"/>
                  </a:lnTo>
                  <a:lnTo>
                    <a:pt x="174496" y="6754"/>
                  </a:lnTo>
                  <a:lnTo>
                    <a:pt x="13258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86308" y="0"/>
            <a:ext cx="4780915" cy="3392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750"/>
              </a:lnSpc>
              <a:spcBef>
                <a:spcPts val="100"/>
              </a:spcBef>
            </a:pPr>
            <a:r>
              <a:rPr sz="5400" spc="5" dirty="0">
                <a:solidFill>
                  <a:srgbClr val="FFFFFF"/>
                </a:solidFill>
                <a:latin typeface="Corbel"/>
                <a:cs typeface="Corbel"/>
              </a:rPr>
              <a:t>«</a:t>
            </a:r>
            <a:r>
              <a:rPr sz="5400" spc="5" dirty="0">
                <a:solidFill>
                  <a:srgbClr val="FFFFFF"/>
                </a:solidFill>
              </a:rPr>
              <a:t>Шапка</a:t>
            </a:r>
            <a:endParaRPr sz="5400" dirty="0">
              <a:latin typeface="Corbel"/>
              <a:cs typeface="Corbel"/>
            </a:endParaRPr>
          </a:p>
          <a:p>
            <a:pPr marL="12700" marR="5080" algn="just">
              <a:lnSpc>
                <a:spcPct val="77200"/>
              </a:lnSpc>
              <a:spcBef>
                <a:spcPts val="745"/>
              </a:spcBef>
            </a:pPr>
            <a:r>
              <a:rPr sz="5400" dirty="0">
                <a:solidFill>
                  <a:srgbClr val="FFFFFF"/>
                </a:solidFill>
              </a:rPr>
              <a:t>не</a:t>
            </a:r>
            <a:r>
              <a:rPr sz="5400" spc="15" dirty="0">
                <a:solidFill>
                  <a:srgbClr val="FFFFFF"/>
                </a:solidFill>
              </a:rPr>
              <a:t>в</a:t>
            </a:r>
            <a:r>
              <a:rPr sz="5400" dirty="0">
                <a:solidFill>
                  <a:srgbClr val="FFFFFF"/>
                </a:solidFill>
              </a:rPr>
              <a:t>ид</a:t>
            </a:r>
            <a:r>
              <a:rPr sz="5400" spc="10" dirty="0">
                <a:solidFill>
                  <a:srgbClr val="FFFFFF"/>
                </a:solidFill>
              </a:rPr>
              <a:t>и</a:t>
            </a:r>
            <a:r>
              <a:rPr sz="5400" dirty="0">
                <a:solidFill>
                  <a:srgbClr val="FFFFFF"/>
                </a:solidFill>
              </a:rPr>
              <a:t>мк</a:t>
            </a:r>
            <a:r>
              <a:rPr sz="5400" spc="15" dirty="0">
                <a:solidFill>
                  <a:srgbClr val="FFFFFF"/>
                </a:solidFill>
              </a:rPr>
              <a:t>а</a:t>
            </a:r>
            <a:r>
              <a:rPr sz="5400" spc="-45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5400" spc="-15" dirty="0">
                <a:solidFill>
                  <a:srgbClr val="FFFFFF"/>
                </a:solidFill>
              </a:rPr>
              <a:t>Мы  </a:t>
            </a:r>
            <a:r>
              <a:rPr sz="5400" spc="10" dirty="0">
                <a:solidFill>
                  <a:srgbClr val="FFFFFF"/>
                </a:solidFill>
              </a:rPr>
              <a:t>рождены</a:t>
            </a:r>
            <a:r>
              <a:rPr sz="5400" spc="10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5400" spc="-10" dirty="0">
                <a:solidFill>
                  <a:srgbClr val="FFFFFF"/>
                </a:solidFill>
              </a:rPr>
              <a:t>чтоб </a:t>
            </a:r>
            <a:r>
              <a:rPr sz="5400" spc="-1175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сказку сделать </a:t>
            </a:r>
            <a:r>
              <a:rPr sz="5400" spc="-1175" dirty="0">
                <a:solidFill>
                  <a:srgbClr val="FFFFFF"/>
                </a:solidFill>
              </a:rPr>
              <a:t> </a:t>
            </a:r>
            <a:r>
              <a:rPr sz="5400" spc="5" dirty="0">
                <a:solidFill>
                  <a:srgbClr val="FFFFFF"/>
                </a:solidFill>
              </a:rPr>
              <a:t>былью</a:t>
            </a:r>
            <a:r>
              <a:rPr sz="5400" spc="5" dirty="0">
                <a:solidFill>
                  <a:srgbClr val="FFFFFF"/>
                </a:solidFill>
                <a:latin typeface="Corbel"/>
                <a:cs typeface="Corbel"/>
              </a:rPr>
              <a:t>».</a:t>
            </a:r>
            <a:endParaRPr sz="5400" dirty="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6308" y="4088079"/>
            <a:ext cx="5462905" cy="188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МИФ</a:t>
            </a:r>
            <a:r>
              <a:rPr sz="3200" spc="-7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ТЕХНОЛОГИЯ</a:t>
            </a:r>
            <a:r>
              <a:rPr sz="3200" spc="-7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НАУКА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</a:pPr>
            <a:r>
              <a:rPr sz="2400" dirty="0" err="1" smtClean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400" spc="-70" dirty="0" err="1" smtClean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400" spc="-20" dirty="0" err="1" smtClean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2400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spc="5" dirty="0" err="1" smtClean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dirty="0" err="1" smtClean="0">
                <a:solidFill>
                  <a:srgbClr val="FFFFFF"/>
                </a:solidFill>
                <a:latin typeface="Calibri"/>
                <a:cs typeface="Calibri"/>
              </a:rPr>
              <a:t>ил</a:t>
            </a:r>
            <a:r>
              <a:rPr lang="ru-RU" sz="24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spc="-360" dirty="0" smtClean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lang="ru-RU" sz="2400" spc="-36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2400" spc="-360" dirty="0" err="1" smtClean="0">
                <a:solidFill>
                  <a:srgbClr val="FFFFFF"/>
                </a:solidFill>
                <a:cs typeface="Trebuchet MS"/>
              </a:rPr>
              <a:t>Овчинникова</a:t>
            </a:r>
            <a:r>
              <a:rPr lang="ru-RU" sz="2400" spc="-360" dirty="0" smtClean="0">
                <a:solidFill>
                  <a:srgbClr val="FFFFFF"/>
                </a:solidFill>
                <a:cs typeface="Trebuchet MS"/>
              </a:rPr>
              <a:t> </a:t>
            </a:r>
            <a:r>
              <a:rPr lang="ru-RU" sz="2400" spc="-360" dirty="0">
                <a:solidFill>
                  <a:srgbClr val="FFFFFF"/>
                </a:solidFill>
                <a:cs typeface="Trebuchet MS"/>
              </a:rPr>
              <a:t> </a:t>
            </a:r>
            <a:r>
              <a:rPr lang="ru-RU" sz="2400" spc="-360" dirty="0" smtClean="0">
                <a:solidFill>
                  <a:srgbClr val="FFFFFF"/>
                </a:solidFill>
                <a:cs typeface="Trebuchet MS"/>
              </a:rPr>
              <a:t>Анна</a:t>
            </a:r>
            <a:endParaRPr sz="2400" dirty="0"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ос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ая</a:t>
            </a:r>
            <a:r>
              <a:rPr sz="2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ласт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400" spc="-36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4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ла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Кал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96000" y="0"/>
            <a:ext cx="57729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104" y="2754883"/>
            <a:ext cx="229870" cy="134874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Иван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Воронков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79831"/>
            <a:ext cx="5550408" cy="64983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84823" y="516712"/>
            <a:ext cx="3825875" cy="14732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75"/>
              </a:spcBef>
            </a:pPr>
            <a:r>
              <a:rPr spc="-10" dirty="0"/>
              <a:t>Миф</a:t>
            </a:r>
            <a:r>
              <a:rPr spc="90" dirty="0"/>
              <a:t> </a:t>
            </a:r>
            <a:r>
              <a:rPr spc="-5" dirty="0"/>
              <a:t>о</a:t>
            </a:r>
            <a:r>
              <a:rPr spc="100" dirty="0"/>
              <a:t> </a:t>
            </a:r>
            <a:r>
              <a:rPr spc="-15" dirty="0"/>
              <a:t>шапке </a:t>
            </a:r>
            <a:r>
              <a:rPr spc="-1090" dirty="0"/>
              <a:t> </a:t>
            </a:r>
            <a:r>
              <a:rPr spc="-15" dirty="0"/>
              <a:t>невидимке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556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Сложно</a:t>
            </a:r>
            <a:r>
              <a:rPr spc="55" dirty="0"/>
              <a:t> </a:t>
            </a:r>
            <a:r>
              <a:rPr spc="-30" dirty="0"/>
              <a:t>сказать</a:t>
            </a:r>
            <a:r>
              <a:rPr spc="-30" dirty="0">
                <a:latin typeface="Trebuchet MS"/>
                <a:cs typeface="Trebuchet MS"/>
              </a:rPr>
              <a:t>,</a:t>
            </a:r>
            <a:r>
              <a:rPr spc="-100" dirty="0">
                <a:latin typeface="Trebuchet MS"/>
                <a:cs typeface="Trebuchet MS"/>
              </a:rPr>
              <a:t> </a:t>
            </a:r>
            <a:r>
              <a:rPr spc="-15" dirty="0"/>
              <a:t>какое</a:t>
            </a:r>
            <a:r>
              <a:rPr spc="120" dirty="0"/>
              <a:t> </a:t>
            </a:r>
            <a:r>
              <a:rPr dirty="0"/>
              <a:t>именно</a:t>
            </a:r>
            <a:r>
              <a:rPr spc="30" dirty="0"/>
              <a:t> </a:t>
            </a:r>
            <a:r>
              <a:rPr spc="-5" dirty="0"/>
              <a:t>произведение</a:t>
            </a:r>
            <a:r>
              <a:rPr spc="90" dirty="0"/>
              <a:t> </a:t>
            </a:r>
            <a:r>
              <a:rPr spc="-5" dirty="0"/>
              <a:t>искусства</a:t>
            </a:r>
            <a:r>
              <a:rPr spc="95" dirty="0"/>
              <a:t> </a:t>
            </a:r>
            <a:r>
              <a:rPr spc="-5" dirty="0"/>
              <a:t>популяризовало</a:t>
            </a:r>
            <a:r>
              <a:rPr spc="80" dirty="0"/>
              <a:t> </a:t>
            </a:r>
            <a:r>
              <a:rPr spc="-15" dirty="0"/>
              <a:t>шапку</a:t>
            </a:r>
            <a:r>
              <a:rPr spc="-15" dirty="0">
                <a:latin typeface="Trebuchet MS"/>
                <a:cs typeface="Trebuchet MS"/>
              </a:rPr>
              <a:t>-</a:t>
            </a:r>
          </a:p>
          <a:p>
            <a:pPr marL="5555615" marR="5080">
              <a:lnSpc>
                <a:spcPct val="100000"/>
              </a:lnSpc>
            </a:pPr>
            <a:r>
              <a:rPr spc="-20" dirty="0"/>
              <a:t>невидимку</a:t>
            </a:r>
            <a:r>
              <a:rPr spc="-20" dirty="0">
                <a:latin typeface="Trebuchet MS"/>
                <a:cs typeface="Trebuchet MS"/>
              </a:rPr>
              <a:t>. </a:t>
            </a:r>
            <a:r>
              <a:rPr spc="-5" dirty="0"/>
              <a:t>Размышления</a:t>
            </a:r>
            <a:r>
              <a:rPr dirty="0"/>
              <a:t> о </a:t>
            </a:r>
            <a:r>
              <a:rPr spc="-5" dirty="0"/>
              <a:t>способах</a:t>
            </a:r>
            <a:r>
              <a:rPr dirty="0"/>
              <a:t> </a:t>
            </a:r>
            <a:r>
              <a:rPr spc="-5" dirty="0"/>
              <a:t>стать</a:t>
            </a:r>
            <a:r>
              <a:rPr spc="260" dirty="0"/>
              <a:t> </a:t>
            </a:r>
            <a:r>
              <a:rPr spc="-5" dirty="0"/>
              <a:t>невидимыми</a:t>
            </a:r>
            <a:r>
              <a:rPr spc="260" dirty="0"/>
              <a:t> </a:t>
            </a:r>
            <a:r>
              <a:rPr spc="-5" dirty="0"/>
              <a:t>встречались</a:t>
            </a:r>
            <a:r>
              <a:rPr spc="260" dirty="0"/>
              <a:t> </a:t>
            </a:r>
            <a:r>
              <a:rPr spc="-5" dirty="0"/>
              <a:t>абсолютно </a:t>
            </a:r>
            <a:r>
              <a:rPr spc="-35" dirty="0"/>
              <a:t>везде</a:t>
            </a:r>
            <a:r>
              <a:rPr spc="-35" dirty="0">
                <a:latin typeface="Trebuchet MS"/>
                <a:cs typeface="Trebuchet MS"/>
              </a:rPr>
              <a:t>: </a:t>
            </a:r>
            <a:r>
              <a:rPr spc="-30" dirty="0">
                <a:latin typeface="Trebuchet MS"/>
                <a:cs typeface="Trebuchet MS"/>
              </a:rPr>
              <a:t> </a:t>
            </a:r>
            <a:r>
              <a:rPr spc="-5" dirty="0"/>
              <a:t>от </a:t>
            </a:r>
            <a:r>
              <a:rPr spc="-15" dirty="0"/>
              <a:t>русского </a:t>
            </a:r>
            <a:r>
              <a:rPr spc="-10" dirty="0"/>
              <a:t>фольклора</a:t>
            </a:r>
            <a:r>
              <a:rPr spc="250" dirty="0"/>
              <a:t> </a:t>
            </a:r>
            <a:r>
              <a:rPr dirty="0"/>
              <a:t>до </a:t>
            </a:r>
            <a:r>
              <a:rPr spc="-30" dirty="0">
                <a:latin typeface="Trebuchet MS"/>
                <a:cs typeface="Trebuchet MS"/>
              </a:rPr>
              <a:t>«</a:t>
            </a:r>
            <a:r>
              <a:rPr spc="-30" dirty="0"/>
              <a:t>Гарри</a:t>
            </a:r>
            <a:r>
              <a:rPr spc="210" dirty="0"/>
              <a:t> </a:t>
            </a:r>
            <a:r>
              <a:rPr spc="-30" dirty="0"/>
              <a:t>Поттера</a:t>
            </a:r>
            <a:r>
              <a:rPr spc="-30" dirty="0">
                <a:latin typeface="Trebuchet MS"/>
                <a:cs typeface="Trebuchet MS"/>
              </a:rPr>
              <a:t>». </a:t>
            </a:r>
            <a:r>
              <a:rPr spc="-15" dirty="0"/>
              <a:t>Это настолько</a:t>
            </a:r>
            <a:r>
              <a:rPr spc="240" dirty="0"/>
              <a:t> </a:t>
            </a:r>
            <a:r>
              <a:rPr spc="-5" dirty="0"/>
              <a:t>распространенный </a:t>
            </a:r>
            <a:r>
              <a:rPr spc="-40" dirty="0"/>
              <a:t>сюжет</a:t>
            </a:r>
            <a:r>
              <a:rPr spc="-40" dirty="0">
                <a:latin typeface="Trebuchet MS"/>
                <a:cs typeface="Trebuchet MS"/>
              </a:rPr>
              <a:t>, </a:t>
            </a:r>
            <a:r>
              <a:rPr spc="-20" dirty="0"/>
              <a:t>что </a:t>
            </a:r>
            <a:r>
              <a:rPr spc="-15" dirty="0"/>
              <a:t> </a:t>
            </a:r>
            <a:r>
              <a:rPr spc="-10" dirty="0"/>
              <a:t>он </a:t>
            </a:r>
            <a:r>
              <a:rPr spc="-5" dirty="0"/>
              <a:t>существует практически</a:t>
            </a:r>
            <a:r>
              <a:rPr dirty="0"/>
              <a:t> во </a:t>
            </a:r>
            <a:r>
              <a:rPr spc="-5" dirty="0"/>
              <a:t>всех мировых</a:t>
            </a:r>
            <a:r>
              <a:rPr dirty="0"/>
              <a:t> </a:t>
            </a:r>
            <a:r>
              <a:rPr spc="-30" dirty="0"/>
              <a:t>культурах</a:t>
            </a:r>
            <a:r>
              <a:rPr spc="-30" dirty="0">
                <a:latin typeface="Trebuchet MS"/>
                <a:cs typeface="Trebuchet MS"/>
              </a:rPr>
              <a:t>, </a:t>
            </a:r>
            <a:r>
              <a:rPr spc="-30" dirty="0"/>
              <a:t>правда</a:t>
            </a:r>
            <a:r>
              <a:rPr spc="-30" dirty="0">
                <a:latin typeface="Trebuchet MS"/>
                <a:cs typeface="Trebuchet MS"/>
              </a:rPr>
              <a:t>, </a:t>
            </a:r>
            <a:r>
              <a:rPr dirty="0"/>
              <a:t>с </a:t>
            </a:r>
            <a:r>
              <a:rPr spc="-5" dirty="0"/>
              <a:t>небольшими </a:t>
            </a:r>
            <a:r>
              <a:rPr spc="-25" dirty="0"/>
              <a:t>отличиями</a:t>
            </a:r>
            <a:r>
              <a:rPr spc="-25" dirty="0">
                <a:latin typeface="Trebuchet MS"/>
                <a:cs typeface="Trebuchet MS"/>
              </a:rPr>
              <a:t>. </a:t>
            </a:r>
            <a:r>
              <a:rPr spc="-350" dirty="0">
                <a:latin typeface="Trebuchet MS"/>
                <a:cs typeface="Trebuchet MS"/>
              </a:rPr>
              <a:t> </a:t>
            </a:r>
            <a:r>
              <a:rPr spc="-5" dirty="0"/>
              <a:t>На самом</a:t>
            </a:r>
            <a:r>
              <a:rPr dirty="0"/>
              <a:t> </a:t>
            </a:r>
            <a:r>
              <a:rPr spc="-40" dirty="0"/>
              <a:t>деле</a:t>
            </a:r>
            <a:r>
              <a:rPr spc="-40" dirty="0">
                <a:latin typeface="Trebuchet MS"/>
                <a:cs typeface="Trebuchet MS"/>
              </a:rPr>
              <a:t>, </a:t>
            </a:r>
            <a:r>
              <a:rPr dirty="0"/>
              <a:t>идея </a:t>
            </a:r>
            <a:r>
              <a:rPr spc="-10" dirty="0"/>
              <a:t>шапки</a:t>
            </a:r>
            <a:r>
              <a:rPr spc="-10" dirty="0">
                <a:latin typeface="Trebuchet MS"/>
                <a:cs typeface="Trebuchet MS"/>
              </a:rPr>
              <a:t>-</a:t>
            </a:r>
            <a:r>
              <a:rPr spc="-10" dirty="0"/>
              <a:t>невидимки</a:t>
            </a:r>
            <a:r>
              <a:rPr spc="-5" dirty="0"/>
              <a:t> </a:t>
            </a:r>
            <a:r>
              <a:rPr dirty="0"/>
              <a:t>появилась </a:t>
            </a:r>
            <a:r>
              <a:rPr spc="-10" dirty="0"/>
              <a:t>тысячи</a:t>
            </a:r>
            <a:r>
              <a:rPr spc="-5" dirty="0"/>
              <a:t> </a:t>
            </a:r>
            <a:r>
              <a:rPr dirty="0"/>
              <a:t>лет назад в </a:t>
            </a:r>
            <a:r>
              <a:rPr spc="-5" dirty="0"/>
              <a:t>древнегреческой </a:t>
            </a:r>
            <a:r>
              <a:rPr dirty="0"/>
              <a:t> </a:t>
            </a:r>
            <a:r>
              <a:rPr spc="-25" dirty="0"/>
              <a:t>мифологии</a:t>
            </a:r>
            <a:r>
              <a:rPr spc="-25" dirty="0">
                <a:latin typeface="Trebuchet MS"/>
                <a:cs typeface="Trebuchet MS"/>
              </a:rPr>
              <a:t>.</a:t>
            </a:r>
            <a:r>
              <a:rPr spc="-125" dirty="0">
                <a:latin typeface="Trebuchet MS"/>
                <a:cs typeface="Trebuchet MS"/>
              </a:rPr>
              <a:t> </a:t>
            </a:r>
            <a:r>
              <a:rPr spc="-40" dirty="0"/>
              <a:t>Тогда</a:t>
            </a:r>
            <a:r>
              <a:rPr spc="114" dirty="0"/>
              <a:t> </a:t>
            </a:r>
            <a:r>
              <a:rPr spc="-5" dirty="0"/>
              <a:t>она</a:t>
            </a:r>
            <a:r>
              <a:rPr spc="70" dirty="0"/>
              <a:t> </a:t>
            </a:r>
            <a:r>
              <a:rPr dirty="0"/>
              <a:t>появилась</a:t>
            </a:r>
            <a:r>
              <a:rPr spc="75" dirty="0"/>
              <a:t> </a:t>
            </a:r>
            <a:r>
              <a:rPr dirty="0"/>
              <a:t>в</a:t>
            </a:r>
            <a:r>
              <a:rPr spc="70" dirty="0"/>
              <a:t> </a:t>
            </a:r>
            <a:r>
              <a:rPr spc="-10" dirty="0"/>
              <a:t>качестве</a:t>
            </a:r>
            <a:r>
              <a:rPr spc="114" dirty="0"/>
              <a:t> </a:t>
            </a:r>
            <a:r>
              <a:rPr spc="-15" dirty="0"/>
              <a:t>одного</a:t>
            </a:r>
            <a:r>
              <a:rPr spc="85" dirty="0"/>
              <a:t> </a:t>
            </a:r>
            <a:r>
              <a:rPr spc="-5" dirty="0"/>
              <a:t>из</a:t>
            </a:r>
            <a:r>
              <a:rPr spc="85" dirty="0"/>
              <a:t> </a:t>
            </a:r>
            <a:r>
              <a:rPr spc="-5" dirty="0"/>
              <a:t>волшебных</a:t>
            </a:r>
            <a:r>
              <a:rPr spc="80" dirty="0"/>
              <a:t> </a:t>
            </a:r>
            <a:r>
              <a:rPr spc="-30" dirty="0"/>
              <a:t>предметов</a:t>
            </a:r>
            <a:r>
              <a:rPr spc="-30" dirty="0">
                <a:latin typeface="Trebuchet MS"/>
                <a:cs typeface="Trebuchet MS"/>
              </a:rPr>
              <a:t>,</a:t>
            </a:r>
            <a:r>
              <a:rPr spc="-125" dirty="0">
                <a:latin typeface="Trebuchet MS"/>
                <a:cs typeface="Trebuchet MS"/>
              </a:rPr>
              <a:t> </a:t>
            </a:r>
            <a:r>
              <a:rPr spc="-15" dirty="0"/>
              <a:t>которые</a:t>
            </a:r>
          </a:p>
          <a:p>
            <a:pPr marL="5555615" marR="123825">
              <a:lnSpc>
                <a:spcPct val="100000"/>
              </a:lnSpc>
            </a:pPr>
            <a:r>
              <a:rPr spc="-5" dirty="0"/>
              <a:t>принадлежали</a:t>
            </a:r>
            <a:r>
              <a:rPr spc="60" dirty="0"/>
              <a:t> </a:t>
            </a:r>
            <a:r>
              <a:rPr spc="-35" dirty="0"/>
              <a:t>Аиду</a:t>
            </a:r>
            <a:r>
              <a:rPr spc="-35" dirty="0">
                <a:latin typeface="Trebuchet MS"/>
                <a:cs typeface="Trebuchet MS"/>
              </a:rPr>
              <a:t>.</a:t>
            </a:r>
            <a:r>
              <a:rPr spc="-165" dirty="0">
                <a:latin typeface="Trebuchet MS"/>
                <a:cs typeface="Trebuchet MS"/>
              </a:rPr>
              <a:t> </a:t>
            </a:r>
            <a:r>
              <a:rPr spc="-15" dirty="0"/>
              <a:t>Позже</a:t>
            </a:r>
            <a:r>
              <a:rPr spc="114" dirty="0"/>
              <a:t> </a:t>
            </a:r>
            <a:r>
              <a:rPr spc="-5" dirty="0"/>
              <a:t>она</a:t>
            </a:r>
            <a:r>
              <a:rPr spc="65" dirty="0"/>
              <a:t> </a:t>
            </a:r>
            <a:r>
              <a:rPr spc="-15" dirty="0"/>
              <a:t>также</a:t>
            </a:r>
            <a:r>
              <a:rPr spc="120" dirty="0"/>
              <a:t> </a:t>
            </a:r>
            <a:r>
              <a:rPr dirty="0"/>
              <a:t>появлялась</a:t>
            </a:r>
            <a:r>
              <a:rPr spc="60" dirty="0"/>
              <a:t> </a:t>
            </a:r>
            <a:r>
              <a:rPr dirty="0"/>
              <a:t>в</a:t>
            </a:r>
            <a:r>
              <a:rPr spc="65" dirty="0"/>
              <a:t> </a:t>
            </a:r>
            <a:r>
              <a:rPr spc="-5" dirty="0"/>
              <a:t>мифе</a:t>
            </a:r>
            <a:r>
              <a:rPr spc="70" dirty="0"/>
              <a:t> </a:t>
            </a:r>
            <a:r>
              <a:rPr dirty="0"/>
              <a:t>о</a:t>
            </a:r>
            <a:r>
              <a:rPr spc="80" dirty="0"/>
              <a:t> </a:t>
            </a:r>
            <a:r>
              <a:rPr spc="-5" dirty="0"/>
              <a:t>борьбе</a:t>
            </a:r>
            <a:r>
              <a:rPr spc="70" dirty="0"/>
              <a:t> </a:t>
            </a:r>
            <a:r>
              <a:rPr spc="-5" dirty="0"/>
              <a:t>Персея</a:t>
            </a:r>
            <a:r>
              <a:rPr spc="75" dirty="0"/>
              <a:t> </a:t>
            </a:r>
            <a:r>
              <a:rPr dirty="0"/>
              <a:t>с</a:t>
            </a:r>
            <a:r>
              <a:rPr spc="80" dirty="0"/>
              <a:t> </a:t>
            </a:r>
            <a:r>
              <a:rPr spc="-30" dirty="0"/>
              <a:t>Горгоной </a:t>
            </a:r>
            <a:r>
              <a:rPr spc="-25" dirty="0"/>
              <a:t> </a:t>
            </a:r>
            <a:r>
              <a:rPr spc="-30" dirty="0"/>
              <a:t>Медузой</a:t>
            </a:r>
            <a:r>
              <a:rPr spc="-30" dirty="0">
                <a:latin typeface="Trebuchet MS"/>
                <a:cs typeface="Trebuchet MS"/>
              </a:rPr>
              <a:t>. </a:t>
            </a:r>
            <a:r>
              <a:rPr spc="-35" dirty="0"/>
              <a:t>Вообще</a:t>
            </a:r>
            <a:r>
              <a:rPr spc="-35" dirty="0">
                <a:latin typeface="Trebuchet MS"/>
                <a:cs typeface="Trebuchet MS"/>
              </a:rPr>
              <a:t>, </a:t>
            </a:r>
            <a:r>
              <a:rPr spc="-15" dirty="0"/>
              <a:t>этот</a:t>
            </a:r>
            <a:r>
              <a:rPr spc="-10" dirty="0"/>
              <a:t> </a:t>
            </a:r>
            <a:r>
              <a:rPr spc="-5" dirty="0"/>
              <a:t>предмет </a:t>
            </a:r>
            <a:r>
              <a:rPr spc="-10" dirty="0"/>
              <a:t>часто</a:t>
            </a:r>
            <a:r>
              <a:rPr spc="-5" dirty="0"/>
              <a:t> </a:t>
            </a:r>
            <a:r>
              <a:rPr dirty="0"/>
              <a:t>появлялся во </a:t>
            </a:r>
            <a:r>
              <a:rPr spc="-5" dirty="0"/>
              <a:t>многих </a:t>
            </a:r>
            <a:r>
              <a:rPr spc="-30" dirty="0"/>
              <a:t>мифах</a:t>
            </a:r>
            <a:r>
              <a:rPr spc="-30" dirty="0">
                <a:latin typeface="Trebuchet MS"/>
                <a:cs typeface="Trebuchet MS"/>
              </a:rPr>
              <a:t>, </a:t>
            </a:r>
            <a:r>
              <a:rPr dirty="0"/>
              <a:t>и </a:t>
            </a:r>
            <a:r>
              <a:rPr spc="-40" dirty="0"/>
              <a:t>позже</a:t>
            </a:r>
            <a:r>
              <a:rPr spc="-40" dirty="0">
                <a:latin typeface="Trebuchet MS"/>
                <a:cs typeface="Trebuchet MS"/>
              </a:rPr>
              <a:t>, </a:t>
            </a:r>
            <a:r>
              <a:rPr spc="-5" dirty="0"/>
              <a:t>по словам </a:t>
            </a:r>
            <a:r>
              <a:rPr dirty="0"/>
              <a:t> </a:t>
            </a:r>
            <a:r>
              <a:rPr spc="5" dirty="0"/>
              <a:t>у</a:t>
            </a:r>
            <a:r>
              <a:rPr spc="-15" dirty="0"/>
              <a:t>ч</a:t>
            </a:r>
            <a:r>
              <a:rPr dirty="0"/>
              <a:t>е</a:t>
            </a:r>
            <a:r>
              <a:rPr spc="5" dirty="0"/>
              <a:t>н</a:t>
            </a:r>
            <a:r>
              <a:rPr spc="-10" dirty="0"/>
              <a:t>ы</a:t>
            </a:r>
            <a:r>
              <a:rPr spc="10" dirty="0"/>
              <a:t>х</a:t>
            </a:r>
            <a:r>
              <a:rPr spc="-60" dirty="0">
                <a:latin typeface="Trebuchet MS"/>
                <a:cs typeface="Trebuchet MS"/>
              </a:rPr>
              <a:t>-</a:t>
            </a:r>
            <a:r>
              <a:rPr spc="10" dirty="0"/>
              <a:t>л</a:t>
            </a:r>
            <a:r>
              <a:rPr dirty="0"/>
              <a:t>и</a:t>
            </a:r>
            <a:r>
              <a:rPr spc="-10" dirty="0"/>
              <a:t>т</a:t>
            </a:r>
            <a:r>
              <a:rPr dirty="0"/>
              <a:t>е</a:t>
            </a:r>
            <a:r>
              <a:rPr spc="-5" dirty="0"/>
              <a:t>р</a:t>
            </a:r>
            <a:r>
              <a:rPr dirty="0"/>
              <a:t>а</a:t>
            </a:r>
            <a:r>
              <a:rPr spc="-10" dirty="0"/>
              <a:t>т</a:t>
            </a:r>
            <a:r>
              <a:rPr spc="5" dirty="0"/>
              <a:t>у</a:t>
            </a:r>
            <a:r>
              <a:rPr spc="-10" dirty="0"/>
              <a:t>ро</a:t>
            </a:r>
            <a:r>
              <a:rPr dirty="0"/>
              <a:t>в</a:t>
            </a:r>
            <a:r>
              <a:rPr spc="-25" dirty="0"/>
              <a:t>е</a:t>
            </a:r>
            <a:r>
              <a:rPr spc="-5" dirty="0"/>
              <a:t>д</a:t>
            </a:r>
            <a:r>
              <a:rPr spc="-10" dirty="0"/>
              <a:t>о</a:t>
            </a:r>
            <a:r>
              <a:rPr dirty="0"/>
              <a:t>в</a:t>
            </a:r>
            <a:r>
              <a:rPr spc="-180" dirty="0">
                <a:latin typeface="Trebuchet MS"/>
                <a:cs typeface="Trebuchet MS"/>
              </a:rPr>
              <a:t>,</a:t>
            </a:r>
            <a:r>
              <a:rPr spc="-145" dirty="0">
                <a:latin typeface="Trebuchet MS"/>
                <a:cs typeface="Trebuchet MS"/>
              </a:rPr>
              <a:t> </a:t>
            </a:r>
            <a:r>
              <a:rPr spc="-5" dirty="0"/>
              <a:t>э</a:t>
            </a:r>
            <a:r>
              <a:rPr spc="-35" dirty="0"/>
              <a:t>т</a:t>
            </a:r>
            <a:r>
              <a:rPr spc="-10" dirty="0"/>
              <a:t>о</a:t>
            </a:r>
            <a:r>
              <a:rPr dirty="0"/>
              <a:t>т</a:t>
            </a:r>
            <a:r>
              <a:rPr spc="80" dirty="0"/>
              <a:t> </a:t>
            </a:r>
            <a:r>
              <a:rPr dirty="0"/>
              <a:t>миф</a:t>
            </a:r>
            <a:r>
              <a:rPr spc="55" dirty="0"/>
              <a:t> </a:t>
            </a:r>
            <a:r>
              <a:rPr spc="-5" dirty="0"/>
              <a:t>с</a:t>
            </a:r>
            <a:r>
              <a:rPr spc="-10" dirty="0"/>
              <a:t>т</a:t>
            </a:r>
            <a:r>
              <a:rPr dirty="0"/>
              <a:t>ал</a:t>
            </a:r>
            <a:r>
              <a:rPr spc="75" dirty="0"/>
              <a:t> </a:t>
            </a:r>
            <a:r>
              <a:rPr spc="-10" dirty="0"/>
              <a:t>р</a:t>
            </a:r>
            <a:r>
              <a:rPr dirty="0"/>
              <a:t>ас</a:t>
            </a:r>
            <a:r>
              <a:rPr spc="-5" dirty="0"/>
              <a:t>п</a:t>
            </a:r>
            <a:r>
              <a:rPr spc="-10" dirty="0"/>
              <a:t>ро</a:t>
            </a:r>
            <a:r>
              <a:rPr spc="-5" dirty="0"/>
              <a:t>с</a:t>
            </a:r>
            <a:r>
              <a:rPr spc="-10" dirty="0"/>
              <a:t>тр</a:t>
            </a:r>
            <a:r>
              <a:rPr dirty="0"/>
              <a:t>а</a:t>
            </a:r>
            <a:r>
              <a:rPr spc="5" dirty="0"/>
              <a:t>ня</a:t>
            </a:r>
            <a:r>
              <a:rPr spc="-10" dirty="0"/>
              <a:t>т</a:t>
            </a:r>
            <a:r>
              <a:rPr spc="-15" dirty="0"/>
              <a:t>ь</a:t>
            </a:r>
            <a:r>
              <a:rPr spc="-5" dirty="0"/>
              <a:t>с</a:t>
            </a:r>
            <a:r>
              <a:rPr dirty="0"/>
              <a:t>я </a:t>
            </a:r>
            <a:r>
              <a:rPr spc="-125" dirty="0"/>
              <a:t> </a:t>
            </a:r>
            <a:r>
              <a:rPr spc="-5" dirty="0"/>
              <a:t>п</a:t>
            </a:r>
            <a:r>
              <a:rPr dirty="0"/>
              <a:t>о</a:t>
            </a:r>
            <a:r>
              <a:rPr spc="55" dirty="0"/>
              <a:t> </a:t>
            </a:r>
            <a:r>
              <a:rPr dirty="0"/>
              <a:t>ми</a:t>
            </a:r>
            <a:r>
              <a:rPr spc="-10" dirty="0"/>
              <a:t>р</a:t>
            </a:r>
            <a:r>
              <a:rPr spc="5" dirty="0"/>
              <a:t>у</a:t>
            </a:r>
            <a:r>
              <a:rPr spc="-180" dirty="0">
                <a:latin typeface="Trebuchet MS"/>
                <a:cs typeface="Trebuchet MS"/>
              </a:rPr>
              <a:t>,</a:t>
            </a:r>
            <a:r>
              <a:rPr spc="-170" dirty="0">
                <a:latin typeface="Trebuchet MS"/>
                <a:cs typeface="Trebuchet MS"/>
              </a:rPr>
              <a:t> </a:t>
            </a:r>
            <a:r>
              <a:rPr dirty="0"/>
              <a:t>п</a:t>
            </a:r>
            <a:r>
              <a:rPr spc="-10" dirty="0"/>
              <a:t>о</a:t>
            </a:r>
            <a:r>
              <a:rPr spc="5" dirty="0"/>
              <a:t>я</a:t>
            </a:r>
            <a:r>
              <a:rPr dirty="0"/>
              <a:t>в</a:t>
            </a:r>
            <a:r>
              <a:rPr spc="10" dirty="0"/>
              <a:t>л</a:t>
            </a:r>
            <a:r>
              <a:rPr spc="5" dirty="0"/>
              <a:t>яя</a:t>
            </a:r>
            <a:r>
              <a:rPr spc="-5" dirty="0"/>
              <a:t>с</a:t>
            </a:r>
            <a:r>
              <a:rPr dirty="0"/>
              <a:t>ь</a:t>
            </a:r>
            <a:r>
              <a:rPr spc="80" dirty="0"/>
              <a:t> </a:t>
            </a:r>
            <a:r>
              <a:rPr dirty="0"/>
              <a:t>в</a:t>
            </a:r>
            <a:r>
              <a:rPr spc="65" dirty="0"/>
              <a:t> </a:t>
            </a:r>
            <a:r>
              <a:rPr spc="-5" dirty="0"/>
              <a:t>с</a:t>
            </a:r>
            <a:r>
              <a:rPr dirty="0"/>
              <a:t>ам</a:t>
            </a:r>
            <a:r>
              <a:rPr spc="-10" dirty="0"/>
              <a:t>ы</a:t>
            </a:r>
            <a:r>
              <a:rPr dirty="0"/>
              <a:t>х  </a:t>
            </a:r>
            <a:r>
              <a:rPr spc="-5" dirty="0"/>
              <a:t>разных</a:t>
            </a:r>
            <a:r>
              <a:rPr spc="80" dirty="0"/>
              <a:t> </a:t>
            </a:r>
            <a:r>
              <a:rPr spc="-20" dirty="0"/>
              <a:t>мифологиях</a:t>
            </a:r>
            <a:r>
              <a:rPr spc="-20" dirty="0">
                <a:latin typeface="Trebuchet MS"/>
                <a:cs typeface="Trebuchet MS"/>
              </a:rPr>
              <a:t>,</a:t>
            </a:r>
            <a:r>
              <a:rPr spc="-120" dirty="0">
                <a:latin typeface="Trebuchet MS"/>
                <a:cs typeface="Trebuchet MS"/>
              </a:rPr>
              <a:t> </a:t>
            </a:r>
            <a:r>
              <a:rPr spc="-5" dirty="0"/>
              <a:t>становясь</a:t>
            </a:r>
            <a:r>
              <a:rPr spc="85" dirty="0"/>
              <a:t> </a:t>
            </a:r>
            <a:r>
              <a:rPr spc="-5" dirty="0"/>
              <a:t>их</a:t>
            </a:r>
            <a:r>
              <a:rPr spc="85" dirty="0"/>
              <a:t> </a:t>
            </a:r>
            <a:r>
              <a:rPr spc="-5" dirty="0"/>
              <a:t>неотъемлемой</a:t>
            </a:r>
            <a:r>
              <a:rPr spc="55" dirty="0"/>
              <a:t> </a:t>
            </a:r>
            <a:r>
              <a:rPr spc="-35" dirty="0"/>
              <a:t>частью</a:t>
            </a:r>
            <a:r>
              <a:rPr spc="-35" dirty="0">
                <a:latin typeface="Trebuchet MS"/>
                <a:cs typeface="Trebuchet MS"/>
              </a:rPr>
              <a:t>.</a:t>
            </a:r>
            <a:r>
              <a:rPr spc="-95" dirty="0">
                <a:latin typeface="Trebuchet MS"/>
                <a:cs typeface="Trebuchet MS"/>
              </a:rPr>
              <a:t> </a:t>
            </a:r>
            <a:r>
              <a:rPr spc="-5" dirty="0"/>
              <a:t>Древние</a:t>
            </a:r>
            <a:r>
              <a:rPr spc="75" dirty="0"/>
              <a:t> </a:t>
            </a:r>
            <a:r>
              <a:rPr spc="-5" dirty="0"/>
              <a:t>скандинавы</a:t>
            </a:r>
            <a:r>
              <a:rPr spc="80" dirty="0"/>
              <a:t> </a:t>
            </a:r>
            <a:r>
              <a:rPr spc="-5" dirty="0"/>
              <a:t>оставили </a:t>
            </a:r>
            <a:r>
              <a:rPr spc="-260" dirty="0"/>
              <a:t> </a:t>
            </a:r>
            <a:r>
              <a:rPr dirty="0"/>
              <a:t>п</a:t>
            </a:r>
            <a:r>
              <a:rPr spc="-15" dirty="0"/>
              <a:t>о</a:t>
            </a:r>
            <a:r>
              <a:rPr spc="-5" dirty="0"/>
              <a:t>с</a:t>
            </a:r>
            <a:r>
              <a:rPr spc="5" dirty="0"/>
              <a:t>л</a:t>
            </a:r>
            <a:r>
              <a:rPr dirty="0"/>
              <a:t>е</a:t>
            </a:r>
            <a:r>
              <a:rPr spc="90" dirty="0"/>
              <a:t> </a:t>
            </a:r>
            <a:r>
              <a:rPr spc="-5" dirty="0"/>
              <a:t>с</a:t>
            </a:r>
            <a:r>
              <a:rPr dirty="0"/>
              <a:t>е</a:t>
            </a:r>
            <a:r>
              <a:rPr spc="5" dirty="0"/>
              <a:t>б</a:t>
            </a:r>
            <a:r>
              <a:rPr dirty="0"/>
              <a:t>я</a:t>
            </a:r>
            <a:r>
              <a:rPr spc="45" dirty="0"/>
              <a:t> </a:t>
            </a:r>
            <a:r>
              <a:rPr spc="-5" dirty="0"/>
              <a:t>с</a:t>
            </a:r>
            <a:r>
              <a:rPr dirty="0"/>
              <a:t>а</a:t>
            </a:r>
            <a:r>
              <a:rPr spc="-10" dirty="0"/>
              <a:t>г</a:t>
            </a:r>
            <a:r>
              <a:rPr spc="-5" dirty="0"/>
              <a:t>и</a:t>
            </a:r>
            <a:r>
              <a:rPr spc="-180" dirty="0">
                <a:latin typeface="Trebuchet MS"/>
                <a:cs typeface="Trebuchet MS"/>
              </a:rPr>
              <a:t>,</a:t>
            </a:r>
            <a:r>
              <a:rPr spc="-125" dirty="0">
                <a:latin typeface="Trebuchet MS"/>
                <a:cs typeface="Trebuchet MS"/>
              </a:rPr>
              <a:t> </a:t>
            </a:r>
            <a:r>
              <a:rPr dirty="0"/>
              <a:t>в</a:t>
            </a:r>
            <a:r>
              <a:rPr spc="-10" dirty="0"/>
              <a:t>к</a:t>
            </a:r>
            <a:r>
              <a:rPr spc="5" dirty="0"/>
              <a:t>л</a:t>
            </a:r>
            <a:r>
              <a:rPr spc="-5" dirty="0"/>
              <a:t>ю</a:t>
            </a:r>
            <a:r>
              <a:rPr spc="-15" dirty="0"/>
              <a:t>ч</a:t>
            </a:r>
            <a:r>
              <a:rPr dirty="0"/>
              <a:t>ая</a:t>
            </a:r>
            <a:r>
              <a:rPr spc="70" dirty="0"/>
              <a:t> </a:t>
            </a:r>
            <a:r>
              <a:rPr dirty="0"/>
              <a:t>и</a:t>
            </a:r>
            <a:r>
              <a:rPr spc="60" dirty="0"/>
              <a:t> </a:t>
            </a:r>
            <a:r>
              <a:rPr spc="-30" dirty="0">
                <a:latin typeface="Trebuchet MS"/>
                <a:cs typeface="Trebuchet MS"/>
              </a:rPr>
              <a:t>«</a:t>
            </a:r>
            <a:r>
              <a:rPr spc="-5" dirty="0"/>
              <a:t>П</a:t>
            </a:r>
            <a:r>
              <a:rPr dirty="0"/>
              <a:t>еснь</a:t>
            </a:r>
            <a:r>
              <a:rPr spc="75" dirty="0"/>
              <a:t> </a:t>
            </a:r>
            <a:r>
              <a:rPr dirty="0"/>
              <a:t>о</a:t>
            </a:r>
            <a:r>
              <a:rPr spc="55" dirty="0"/>
              <a:t> </a:t>
            </a:r>
            <a:r>
              <a:rPr spc="-5" dirty="0"/>
              <a:t>Н</a:t>
            </a:r>
            <a:r>
              <a:rPr dirty="0"/>
              <a:t>иб</a:t>
            </a:r>
            <a:r>
              <a:rPr spc="-25" dirty="0"/>
              <a:t>е</a:t>
            </a:r>
            <a:r>
              <a:rPr spc="5" dirty="0"/>
              <a:t>лу</a:t>
            </a:r>
            <a:r>
              <a:rPr dirty="0"/>
              <a:t>н</a:t>
            </a:r>
            <a:r>
              <a:rPr spc="-10" dirty="0"/>
              <a:t>г</a:t>
            </a:r>
            <a:r>
              <a:rPr dirty="0"/>
              <a:t>а</a:t>
            </a:r>
            <a:r>
              <a:rPr spc="10" dirty="0"/>
              <a:t>х</a:t>
            </a:r>
            <a:r>
              <a:rPr spc="-35" dirty="0">
                <a:latin typeface="Trebuchet MS"/>
                <a:cs typeface="Trebuchet MS"/>
              </a:rPr>
              <a:t>»</a:t>
            </a:r>
            <a:r>
              <a:rPr spc="-180" dirty="0">
                <a:latin typeface="Trebuchet MS"/>
                <a:cs typeface="Trebuchet MS"/>
              </a:rPr>
              <a:t>,</a:t>
            </a:r>
            <a:r>
              <a:rPr spc="-195" dirty="0">
                <a:latin typeface="Trebuchet MS"/>
                <a:cs typeface="Trebuchet MS"/>
              </a:rPr>
              <a:t> </a:t>
            </a:r>
            <a:r>
              <a:rPr spc="-60" dirty="0"/>
              <a:t>г</a:t>
            </a:r>
            <a:r>
              <a:rPr spc="-5" dirty="0"/>
              <a:t>д</a:t>
            </a:r>
            <a:r>
              <a:rPr dirty="0"/>
              <a:t>е</a:t>
            </a:r>
            <a:r>
              <a:rPr spc="40" dirty="0"/>
              <a:t> </a:t>
            </a:r>
            <a:r>
              <a:rPr spc="5" dirty="0"/>
              <a:t>З</a:t>
            </a:r>
            <a:r>
              <a:rPr dirty="0"/>
              <a:t>и</a:t>
            </a:r>
            <a:r>
              <a:rPr spc="-35" dirty="0"/>
              <a:t>г</a:t>
            </a:r>
            <a:r>
              <a:rPr spc="-10" dirty="0"/>
              <a:t>фр</a:t>
            </a:r>
            <a:r>
              <a:rPr dirty="0"/>
              <a:t>иду</a:t>
            </a:r>
            <a:r>
              <a:rPr spc="70" dirty="0"/>
              <a:t> </a:t>
            </a:r>
            <a:r>
              <a:rPr spc="-45" dirty="0"/>
              <a:t>у</a:t>
            </a:r>
            <a:r>
              <a:rPr spc="-5" dirty="0"/>
              <a:t>дае</a:t>
            </a:r>
            <a:r>
              <a:rPr spc="-10" dirty="0"/>
              <a:t>т</a:t>
            </a:r>
            <a:r>
              <a:rPr spc="-5" dirty="0"/>
              <a:t>с</a:t>
            </a:r>
            <a:r>
              <a:rPr dirty="0"/>
              <a:t>я</a:t>
            </a:r>
            <a:r>
              <a:rPr spc="70" dirty="0"/>
              <a:t> </a:t>
            </a:r>
            <a:r>
              <a:rPr dirty="0"/>
              <a:t>с</a:t>
            </a:r>
            <a:r>
              <a:rPr spc="60" dirty="0"/>
              <a:t> </a:t>
            </a:r>
            <a:r>
              <a:rPr dirty="0"/>
              <a:t>п</a:t>
            </a:r>
            <a:r>
              <a:rPr spc="-10" dirty="0"/>
              <a:t>о</a:t>
            </a:r>
            <a:r>
              <a:rPr dirty="0"/>
              <a:t>м</a:t>
            </a:r>
            <a:r>
              <a:rPr spc="-10" dirty="0"/>
              <a:t>ощ</a:t>
            </a:r>
            <a:r>
              <a:rPr spc="-15" dirty="0"/>
              <a:t>ь</a:t>
            </a:r>
            <a:r>
              <a:rPr dirty="0"/>
              <a:t>ю</a:t>
            </a:r>
          </a:p>
          <a:p>
            <a:pPr marL="5555615" marR="227965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плаща</a:t>
            </a:r>
            <a:r>
              <a:rPr spc="-5" dirty="0">
                <a:latin typeface="Trebuchet MS"/>
                <a:cs typeface="Trebuchet MS"/>
              </a:rPr>
              <a:t>-</a:t>
            </a:r>
            <a:r>
              <a:rPr spc="-5" dirty="0"/>
              <a:t>невидимки </a:t>
            </a:r>
            <a:r>
              <a:rPr spc="-10" dirty="0"/>
              <a:t>победить</a:t>
            </a:r>
            <a:r>
              <a:rPr spc="-5" dirty="0"/>
              <a:t> </a:t>
            </a:r>
            <a:r>
              <a:rPr spc="-20" dirty="0"/>
              <a:t>Брюнхильду</a:t>
            </a:r>
            <a:r>
              <a:rPr spc="-20" dirty="0">
                <a:latin typeface="Trebuchet MS"/>
                <a:cs typeface="Trebuchet MS"/>
              </a:rPr>
              <a:t>. </a:t>
            </a:r>
            <a:r>
              <a:rPr spc="-10" dirty="0"/>
              <a:t>Мантия</a:t>
            </a:r>
            <a:r>
              <a:rPr spc="-10" dirty="0">
                <a:latin typeface="Trebuchet MS"/>
                <a:cs typeface="Trebuchet MS"/>
              </a:rPr>
              <a:t>-</a:t>
            </a:r>
            <a:r>
              <a:rPr spc="-10" dirty="0"/>
              <a:t>невидимка</a:t>
            </a:r>
            <a:r>
              <a:rPr spc="-5" dirty="0"/>
              <a:t> </a:t>
            </a:r>
            <a:r>
              <a:rPr dirty="0"/>
              <a:t>в </a:t>
            </a:r>
            <a:r>
              <a:rPr spc="-10" dirty="0"/>
              <a:t>японском</a:t>
            </a:r>
            <a:r>
              <a:rPr spc="-5" dirty="0"/>
              <a:t> фольклоре </a:t>
            </a:r>
            <a:r>
              <a:rPr dirty="0"/>
              <a:t> </a:t>
            </a:r>
            <a:r>
              <a:rPr spc="-5" dirty="0"/>
              <a:t>называется</a:t>
            </a:r>
            <a:r>
              <a:rPr spc="75" dirty="0"/>
              <a:t> </a:t>
            </a:r>
            <a:r>
              <a:rPr spc="-20" dirty="0"/>
              <a:t>какуремино</a:t>
            </a:r>
            <a:r>
              <a:rPr spc="-20" dirty="0">
                <a:latin typeface="Trebuchet MS"/>
                <a:cs typeface="Trebuchet MS"/>
              </a:rPr>
              <a:t>.</a:t>
            </a:r>
            <a:r>
              <a:rPr spc="-145" dirty="0">
                <a:latin typeface="Trebuchet MS"/>
                <a:cs typeface="Trebuchet MS"/>
              </a:rPr>
              <a:t> </a:t>
            </a:r>
            <a:r>
              <a:rPr dirty="0"/>
              <a:t>А</a:t>
            </a:r>
            <a:r>
              <a:rPr spc="100" dirty="0"/>
              <a:t> </a:t>
            </a:r>
            <a:r>
              <a:rPr dirty="0"/>
              <a:t>в</a:t>
            </a:r>
            <a:r>
              <a:rPr spc="70" dirty="0"/>
              <a:t> </a:t>
            </a:r>
            <a:r>
              <a:rPr spc="-10" dirty="0"/>
              <a:t>китайской</a:t>
            </a:r>
            <a:r>
              <a:rPr spc="114" dirty="0"/>
              <a:t> </a:t>
            </a:r>
            <a:r>
              <a:rPr spc="-10" dirty="0"/>
              <a:t>мифологии</a:t>
            </a:r>
            <a:r>
              <a:rPr spc="120" dirty="0"/>
              <a:t> </a:t>
            </a:r>
            <a:r>
              <a:rPr spc="-5" dirty="0"/>
              <a:t>есть</a:t>
            </a:r>
            <a:r>
              <a:rPr spc="80" dirty="0"/>
              <a:t> </a:t>
            </a:r>
            <a:r>
              <a:rPr spc="-25" dirty="0"/>
              <a:t>существа</a:t>
            </a:r>
            <a:r>
              <a:rPr spc="-25" dirty="0">
                <a:latin typeface="Trebuchet MS"/>
                <a:cs typeface="Trebuchet MS"/>
              </a:rPr>
              <a:t>,</a:t>
            </a:r>
            <a:r>
              <a:rPr spc="-140" dirty="0">
                <a:latin typeface="Trebuchet MS"/>
                <a:cs typeface="Trebuchet MS"/>
              </a:rPr>
              <a:t> </a:t>
            </a:r>
            <a:r>
              <a:rPr spc="-15" dirty="0"/>
              <a:t>которые</a:t>
            </a:r>
            <a:r>
              <a:rPr spc="145" dirty="0"/>
              <a:t> </a:t>
            </a:r>
            <a:r>
              <a:rPr dirty="0"/>
              <a:t>безо</a:t>
            </a:r>
            <a:r>
              <a:rPr spc="60" dirty="0"/>
              <a:t> </a:t>
            </a:r>
            <a:r>
              <a:rPr spc="-5" dirty="0"/>
              <a:t>всяких </a:t>
            </a:r>
            <a:r>
              <a:rPr spc="-254" dirty="0"/>
              <a:t> </a:t>
            </a:r>
            <a:r>
              <a:rPr spc="-5" dirty="0"/>
              <a:t>волшебных</a:t>
            </a:r>
            <a:r>
              <a:rPr spc="75" dirty="0"/>
              <a:t> </a:t>
            </a:r>
            <a:r>
              <a:rPr spc="-10" dirty="0"/>
              <a:t>предметов</a:t>
            </a:r>
            <a:r>
              <a:rPr spc="95" dirty="0"/>
              <a:t> </a:t>
            </a:r>
            <a:r>
              <a:rPr spc="-5" dirty="0"/>
              <a:t>могут</a:t>
            </a:r>
            <a:r>
              <a:rPr spc="80" dirty="0"/>
              <a:t> </a:t>
            </a:r>
            <a:r>
              <a:rPr spc="-5" dirty="0"/>
              <a:t>становиться</a:t>
            </a:r>
            <a:r>
              <a:rPr spc="125" dirty="0"/>
              <a:t> </a:t>
            </a:r>
            <a:r>
              <a:rPr spc="-5" dirty="0"/>
              <a:t>невидимыми</a:t>
            </a:r>
            <a:r>
              <a:rPr spc="70" dirty="0"/>
              <a:t> </a:t>
            </a:r>
            <a:r>
              <a:rPr spc="155" dirty="0">
                <a:latin typeface="Trebuchet MS"/>
                <a:cs typeface="Trebuchet MS"/>
              </a:rPr>
              <a:t>–</a:t>
            </a:r>
            <a:r>
              <a:rPr spc="-30" dirty="0">
                <a:latin typeface="Trebuchet MS"/>
                <a:cs typeface="Trebuchet MS"/>
              </a:rPr>
              <a:t> </a:t>
            </a:r>
            <a:r>
              <a:rPr spc="-15" dirty="0"/>
              <a:t>это</a:t>
            </a:r>
            <a:r>
              <a:rPr spc="80" dirty="0"/>
              <a:t> </a:t>
            </a:r>
            <a:r>
              <a:rPr spc="-10" dirty="0"/>
              <a:t>драконы</a:t>
            </a:r>
            <a:r>
              <a:rPr spc="85" dirty="0"/>
              <a:t> </a:t>
            </a:r>
            <a:r>
              <a:rPr spc="-20" dirty="0"/>
              <a:t>Фуцанлун</a:t>
            </a:r>
            <a:r>
              <a:rPr spc="-20" dirty="0">
                <a:latin typeface="Trebuchet MS"/>
                <a:cs typeface="Trebuchet MS"/>
              </a:rPr>
              <a:t>,</a:t>
            </a:r>
          </a:p>
          <a:p>
            <a:pPr marL="5555615" marR="19812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олицетворяющие</a:t>
            </a:r>
            <a:r>
              <a:rPr spc="90" dirty="0"/>
              <a:t> </a:t>
            </a:r>
            <a:r>
              <a:rPr spc="-5" dirty="0"/>
              <a:t>богатство</a:t>
            </a:r>
            <a:r>
              <a:rPr spc="65" dirty="0"/>
              <a:t> </a:t>
            </a:r>
            <a:r>
              <a:rPr dirty="0"/>
              <a:t>и</a:t>
            </a:r>
            <a:r>
              <a:rPr spc="65" dirty="0"/>
              <a:t> </a:t>
            </a:r>
            <a:r>
              <a:rPr spc="-30" dirty="0"/>
              <a:t>мудрость</a:t>
            </a:r>
            <a:r>
              <a:rPr spc="-30" dirty="0">
                <a:latin typeface="Trebuchet MS"/>
                <a:cs typeface="Trebuchet MS"/>
              </a:rPr>
              <a:t>.</a:t>
            </a:r>
            <a:r>
              <a:rPr spc="-125" dirty="0">
                <a:latin typeface="Trebuchet MS"/>
                <a:cs typeface="Trebuchet MS"/>
              </a:rPr>
              <a:t> </a:t>
            </a:r>
            <a:r>
              <a:rPr dirty="0"/>
              <a:t>В</a:t>
            </a:r>
            <a:r>
              <a:rPr spc="60" dirty="0"/>
              <a:t> </a:t>
            </a:r>
            <a:r>
              <a:rPr spc="-5" dirty="0"/>
              <a:t>Европе</a:t>
            </a:r>
            <a:r>
              <a:rPr spc="95" dirty="0"/>
              <a:t> </a:t>
            </a:r>
            <a:r>
              <a:rPr spc="-10" dirty="0"/>
              <a:t>самостоятельно</a:t>
            </a:r>
            <a:r>
              <a:rPr spc="135" dirty="0"/>
              <a:t> </a:t>
            </a:r>
            <a:r>
              <a:rPr spc="-5" dirty="0"/>
              <a:t>исчезать</a:t>
            </a:r>
            <a:r>
              <a:rPr spc="100" dirty="0"/>
              <a:t> </a:t>
            </a:r>
            <a:r>
              <a:rPr dirty="0"/>
              <a:t>для</a:t>
            </a:r>
            <a:r>
              <a:rPr spc="50" dirty="0"/>
              <a:t> </a:t>
            </a:r>
            <a:r>
              <a:rPr spc="-5" dirty="0"/>
              <a:t>зрения </a:t>
            </a:r>
            <a:r>
              <a:rPr dirty="0"/>
              <a:t> </a:t>
            </a:r>
            <a:r>
              <a:rPr spc="-10" dirty="0"/>
              <a:t>окружающих</a:t>
            </a:r>
            <a:r>
              <a:rPr spc="100" dirty="0"/>
              <a:t> </a:t>
            </a:r>
            <a:r>
              <a:rPr spc="-35" dirty="0"/>
              <a:t>умели</a:t>
            </a:r>
            <a:r>
              <a:rPr spc="-35" dirty="0">
                <a:latin typeface="Trebuchet MS"/>
                <a:cs typeface="Trebuchet MS"/>
              </a:rPr>
              <a:t>,</a:t>
            </a:r>
            <a:r>
              <a:rPr spc="-165" dirty="0">
                <a:latin typeface="Trebuchet MS"/>
                <a:cs typeface="Trebuchet MS"/>
              </a:rPr>
              <a:t> </a:t>
            </a:r>
            <a:r>
              <a:rPr spc="-5" dirty="0"/>
              <a:t>по</a:t>
            </a:r>
            <a:r>
              <a:rPr spc="80" dirty="0"/>
              <a:t> </a:t>
            </a:r>
            <a:r>
              <a:rPr spc="-25" dirty="0"/>
              <a:t>преданию</a:t>
            </a:r>
            <a:r>
              <a:rPr spc="-25" dirty="0">
                <a:latin typeface="Trebuchet MS"/>
                <a:cs typeface="Trebuchet MS"/>
              </a:rPr>
              <a:t>,</a:t>
            </a:r>
            <a:r>
              <a:rPr spc="-140" dirty="0">
                <a:latin typeface="Trebuchet MS"/>
                <a:cs typeface="Trebuchet MS"/>
              </a:rPr>
              <a:t> </a:t>
            </a:r>
            <a:r>
              <a:rPr spc="-25" dirty="0"/>
              <a:t>лепреконы</a:t>
            </a:r>
            <a:r>
              <a:rPr spc="-25" dirty="0">
                <a:latin typeface="Trebuchet MS"/>
                <a:cs typeface="Trebuchet MS"/>
              </a:rPr>
              <a:t>.</a:t>
            </a:r>
            <a:r>
              <a:rPr spc="-140" dirty="0">
                <a:latin typeface="Trebuchet MS"/>
                <a:cs typeface="Trebuchet MS"/>
              </a:rPr>
              <a:t> </a:t>
            </a:r>
            <a:r>
              <a:rPr spc="-35" dirty="0"/>
              <a:t>Так</a:t>
            </a:r>
            <a:r>
              <a:rPr spc="114" dirty="0"/>
              <a:t> </a:t>
            </a:r>
            <a:r>
              <a:rPr spc="-5" dirty="0"/>
              <a:t>произошло</a:t>
            </a:r>
            <a:r>
              <a:rPr spc="110" dirty="0"/>
              <a:t> </a:t>
            </a:r>
            <a:r>
              <a:rPr dirty="0"/>
              <a:t>и</a:t>
            </a:r>
            <a:r>
              <a:rPr spc="70" dirty="0"/>
              <a:t> </a:t>
            </a:r>
            <a:r>
              <a:rPr dirty="0"/>
              <a:t>с</a:t>
            </a:r>
            <a:r>
              <a:rPr spc="90" dirty="0"/>
              <a:t> </a:t>
            </a:r>
            <a:r>
              <a:rPr spc="-5" dirty="0"/>
              <a:t>русским</a:t>
            </a:r>
            <a:r>
              <a:rPr spc="50" dirty="0"/>
              <a:t> </a:t>
            </a:r>
            <a:r>
              <a:rPr spc="-10" dirty="0"/>
              <a:t>фольклором</a:t>
            </a:r>
          </a:p>
          <a:p>
            <a:pPr marL="5555615">
              <a:lnSpc>
                <a:spcPct val="100000"/>
              </a:lnSpc>
            </a:pPr>
            <a:r>
              <a:rPr spc="315" dirty="0">
                <a:latin typeface="Trebuchet MS"/>
                <a:cs typeface="Trebuchet MS"/>
              </a:rPr>
              <a:t>—</a:t>
            </a:r>
            <a:r>
              <a:rPr spc="-30" dirty="0">
                <a:latin typeface="Trebuchet MS"/>
                <a:cs typeface="Trebuchet MS"/>
              </a:rPr>
              <a:t> </a:t>
            </a:r>
            <a:r>
              <a:rPr dirty="0"/>
              <a:t>во</a:t>
            </a:r>
            <a:r>
              <a:rPr spc="75" dirty="0"/>
              <a:t> </a:t>
            </a:r>
            <a:r>
              <a:rPr spc="-5" dirty="0"/>
              <a:t>многих</a:t>
            </a:r>
            <a:r>
              <a:rPr spc="70" dirty="0"/>
              <a:t> </a:t>
            </a:r>
            <a:r>
              <a:rPr spc="-10" dirty="0"/>
              <a:t>сказках</a:t>
            </a:r>
            <a:r>
              <a:rPr spc="125" dirty="0"/>
              <a:t> </a:t>
            </a:r>
            <a:r>
              <a:rPr spc="-15" dirty="0"/>
              <a:t>этот</a:t>
            </a:r>
            <a:r>
              <a:rPr spc="80" dirty="0"/>
              <a:t> </a:t>
            </a:r>
            <a:r>
              <a:rPr spc="-5" dirty="0"/>
              <a:t>волшебный</a:t>
            </a:r>
            <a:r>
              <a:rPr spc="65" dirty="0"/>
              <a:t> </a:t>
            </a:r>
            <a:r>
              <a:rPr spc="-5" dirty="0"/>
              <a:t>атрибут</a:t>
            </a:r>
            <a:r>
              <a:rPr spc="35" dirty="0"/>
              <a:t> </a:t>
            </a:r>
            <a:r>
              <a:rPr spc="-5" dirty="0"/>
              <a:t>помогает</a:t>
            </a:r>
            <a:r>
              <a:rPr spc="85" dirty="0"/>
              <a:t> </a:t>
            </a:r>
            <a:r>
              <a:rPr spc="-10" dirty="0"/>
              <a:t>главному</a:t>
            </a:r>
            <a:r>
              <a:rPr spc="50" dirty="0"/>
              <a:t> </a:t>
            </a:r>
            <a:r>
              <a:rPr spc="-10" dirty="0"/>
              <a:t>герою</a:t>
            </a:r>
            <a:r>
              <a:rPr spc="85" dirty="0"/>
              <a:t> </a:t>
            </a:r>
            <a:r>
              <a:rPr spc="-5" dirty="0"/>
              <a:t>справиться</a:t>
            </a:r>
            <a:r>
              <a:rPr spc="120" dirty="0"/>
              <a:t> </a:t>
            </a:r>
            <a:r>
              <a:rPr dirty="0"/>
              <a:t>с</a:t>
            </a:r>
          </a:p>
          <a:p>
            <a:pPr marL="5555615">
              <a:lnSpc>
                <a:spcPct val="100000"/>
              </a:lnSpc>
            </a:pPr>
            <a:r>
              <a:rPr spc="-5" dirty="0"/>
              <a:t>разными</a:t>
            </a:r>
            <a:r>
              <a:rPr spc="65" dirty="0"/>
              <a:t> </a:t>
            </a:r>
            <a:r>
              <a:rPr spc="-5" dirty="0"/>
              <a:t>испытаниями</a:t>
            </a:r>
            <a:r>
              <a:rPr spc="85" dirty="0"/>
              <a:t> </a:t>
            </a:r>
            <a:r>
              <a:rPr dirty="0"/>
              <a:t>и</a:t>
            </a:r>
            <a:r>
              <a:rPr spc="60" dirty="0"/>
              <a:t> </a:t>
            </a:r>
            <a:r>
              <a:rPr spc="-5" dirty="0"/>
              <a:t>прийти</a:t>
            </a:r>
            <a:r>
              <a:rPr spc="85" dirty="0"/>
              <a:t> </a:t>
            </a:r>
            <a:r>
              <a:rPr dirty="0"/>
              <a:t>к</a:t>
            </a:r>
            <a:r>
              <a:rPr spc="55" dirty="0"/>
              <a:t> </a:t>
            </a:r>
            <a:r>
              <a:rPr spc="-10" dirty="0"/>
              <a:t>счастливому</a:t>
            </a:r>
            <a:r>
              <a:rPr spc="100" dirty="0"/>
              <a:t> </a:t>
            </a:r>
            <a:r>
              <a:rPr spc="-10" dirty="0"/>
              <a:t>концу</a:t>
            </a:r>
            <a:r>
              <a:rPr spc="70" dirty="0"/>
              <a:t> </a:t>
            </a:r>
            <a:r>
              <a:rPr spc="-30" dirty="0"/>
              <a:t>истории</a:t>
            </a:r>
            <a:r>
              <a:rPr spc="-30" dirty="0">
                <a:latin typeface="Trebuchet MS"/>
                <a:cs typeface="Trebuchet MS"/>
              </a:rPr>
              <a:t>.</a:t>
            </a:r>
          </a:p>
          <a:p>
            <a:pPr marL="5555615" marR="146050">
              <a:lnSpc>
                <a:spcPct val="100000"/>
              </a:lnSpc>
            </a:pPr>
            <a:r>
              <a:rPr spc="-5" dirty="0"/>
              <a:t>Можно </a:t>
            </a:r>
            <a:r>
              <a:rPr dirty="0"/>
              <a:t>себе </a:t>
            </a:r>
            <a:r>
              <a:rPr spc="-25" dirty="0"/>
              <a:t>представить</a:t>
            </a:r>
            <a:r>
              <a:rPr spc="-25" dirty="0">
                <a:latin typeface="Trebuchet MS"/>
                <a:cs typeface="Trebuchet MS"/>
              </a:rPr>
              <a:t>, </a:t>
            </a:r>
            <a:r>
              <a:rPr spc="-10" dirty="0"/>
              <a:t>как</a:t>
            </a:r>
            <a:r>
              <a:rPr spc="-5" dirty="0"/>
              <a:t> мечтали </a:t>
            </a:r>
            <a:r>
              <a:rPr spc="-10" dirty="0"/>
              <a:t>люди </a:t>
            </a:r>
            <a:r>
              <a:rPr dirty="0"/>
              <a:t>на </a:t>
            </a:r>
            <a:r>
              <a:rPr spc="-10" dirty="0"/>
              <a:t>протяжении</a:t>
            </a:r>
            <a:r>
              <a:rPr spc="-5" dirty="0"/>
              <a:t> </a:t>
            </a:r>
            <a:r>
              <a:rPr dirty="0"/>
              <a:t>всей </a:t>
            </a:r>
            <a:r>
              <a:rPr spc="-10" dirty="0"/>
              <a:t>истории</a:t>
            </a:r>
            <a:r>
              <a:rPr spc="-5" dirty="0"/>
              <a:t> человечества </a:t>
            </a:r>
            <a:r>
              <a:rPr spc="-260" dirty="0"/>
              <a:t> </a:t>
            </a:r>
            <a:r>
              <a:rPr dirty="0"/>
              <a:t>время</a:t>
            </a:r>
            <a:r>
              <a:rPr spc="70" dirty="0"/>
              <a:t> </a:t>
            </a:r>
            <a:r>
              <a:rPr spc="-5" dirty="0"/>
              <a:t>от</a:t>
            </a:r>
            <a:r>
              <a:rPr spc="55" dirty="0"/>
              <a:t> </a:t>
            </a:r>
            <a:r>
              <a:rPr dirty="0"/>
              <a:t>времени</a:t>
            </a:r>
            <a:r>
              <a:rPr spc="40" dirty="0"/>
              <a:t> </a:t>
            </a:r>
            <a:r>
              <a:rPr spc="-5" dirty="0"/>
              <a:t>становиться</a:t>
            </a:r>
            <a:r>
              <a:rPr spc="120" dirty="0"/>
              <a:t> </a:t>
            </a:r>
            <a:r>
              <a:rPr spc="-20" dirty="0"/>
              <a:t>невидимыми</a:t>
            </a:r>
            <a:r>
              <a:rPr spc="-20" dirty="0">
                <a:latin typeface="Trebuchet MS"/>
                <a:cs typeface="Trebuchet MS"/>
              </a:rPr>
              <a:t>.</a:t>
            </a:r>
            <a:r>
              <a:rPr spc="-145" dirty="0">
                <a:latin typeface="Trebuchet MS"/>
                <a:cs typeface="Trebuchet MS"/>
              </a:rPr>
              <a:t> </a:t>
            </a:r>
            <a:r>
              <a:rPr spc="-5" dirty="0"/>
              <a:t>Необязательно</a:t>
            </a:r>
            <a:r>
              <a:rPr spc="85" dirty="0"/>
              <a:t> </a:t>
            </a:r>
            <a:r>
              <a:rPr dirty="0"/>
              <a:t>с</a:t>
            </a:r>
            <a:r>
              <a:rPr spc="60" dirty="0"/>
              <a:t> </a:t>
            </a:r>
            <a:r>
              <a:rPr spc="-10" dirty="0"/>
              <a:t>нехорошими</a:t>
            </a:r>
          </a:p>
          <a:p>
            <a:pPr marL="5555615">
              <a:lnSpc>
                <a:spcPct val="100000"/>
              </a:lnSpc>
            </a:pPr>
            <a:r>
              <a:rPr spc="-15" dirty="0"/>
              <a:t>намерениями</a:t>
            </a:r>
            <a:r>
              <a:rPr spc="-15" dirty="0">
                <a:latin typeface="Trebuchet MS"/>
                <a:cs typeface="Trebuchet MS"/>
              </a:rPr>
              <a:t>,</a:t>
            </a:r>
            <a:r>
              <a:rPr spc="-165" dirty="0">
                <a:latin typeface="Trebuchet MS"/>
                <a:cs typeface="Trebuchet MS"/>
              </a:rPr>
              <a:t> </a:t>
            </a:r>
            <a:r>
              <a:rPr spc="-10" dirty="0"/>
              <a:t>хотя</a:t>
            </a:r>
            <a:r>
              <a:rPr spc="75" dirty="0"/>
              <a:t> </a:t>
            </a:r>
            <a:r>
              <a:rPr spc="-5" dirty="0"/>
              <a:t>их</a:t>
            </a:r>
            <a:r>
              <a:rPr spc="80" dirty="0"/>
              <a:t> </a:t>
            </a:r>
            <a:r>
              <a:rPr spc="-5" dirty="0"/>
              <a:t>реализацию</a:t>
            </a:r>
            <a:r>
              <a:rPr spc="95" dirty="0"/>
              <a:t> </a:t>
            </a:r>
            <a:r>
              <a:rPr spc="-20" dirty="0"/>
              <a:t>невидимость</a:t>
            </a:r>
            <a:r>
              <a:rPr spc="-20" dirty="0">
                <a:latin typeface="Trebuchet MS"/>
                <a:cs typeface="Trebuchet MS"/>
              </a:rPr>
              <a:t>,</a:t>
            </a:r>
            <a:r>
              <a:rPr spc="-114" dirty="0">
                <a:latin typeface="Trebuchet MS"/>
                <a:cs typeface="Trebuchet MS"/>
              </a:rPr>
              <a:t> </a:t>
            </a:r>
            <a:r>
              <a:rPr spc="-10" dirty="0"/>
              <a:t>конечно</a:t>
            </a:r>
            <a:r>
              <a:rPr spc="95" dirty="0"/>
              <a:t> </a:t>
            </a:r>
            <a:r>
              <a:rPr spc="-75" dirty="0"/>
              <a:t>же</a:t>
            </a:r>
            <a:r>
              <a:rPr spc="-75" dirty="0">
                <a:latin typeface="Trebuchet MS"/>
                <a:cs typeface="Trebuchet MS"/>
              </a:rPr>
              <a:t>,</a:t>
            </a:r>
            <a:r>
              <a:rPr spc="-120" dirty="0">
                <a:latin typeface="Trebuchet MS"/>
                <a:cs typeface="Trebuchet MS"/>
              </a:rPr>
              <a:t> </a:t>
            </a:r>
            <a:r>
              <a:rPr spc="-5" dirty="0"/>
              <a:t>облегчала</a:t>
            </a:r>
            <a:r>
              <a:rPr spc="75" dirty="0"/>
              <a:t> </a:t>
            </a:r>
            <a:r>
              <a:rPr spc="-65" dirty="0"/>
              <a:t>бы</a:t>
            </a:r>
            <a:r>
              <a:rPr spc="-65" dirty="0">
                <a:latin typeface="Trebuchet MS"/>
                <a:cs typeface="Trebuchet MS"/>
              </a:rPr>
              <a:t>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20143" y="2292095"/>
            <a:ext cx="371855" cy="238353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5" dirty="0"/>
              <a:t>2</a:t>
            </a:fld>
            <a:endParaRPr spc="-1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104" y="2754883"/>
            <a:ext cx="229870" cy="134874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Иван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Воронков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5609" y="516712"/>
            <a:ext cx="598995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М</a:t>
            </a:r>
            <a:r>
              <a:rPr spc="5" dirty="0"/>
              <a:t>а</a:t>
            </a:r>
            <a:r>
              <a:rPr spc="-5" dirty="0"/>
              <a:t>гия</a:t>
            </a:r>
            <a:r>
              <a:rPr spc="20" dirty="0">
                <a:latin typeface="Corbel"/>
                <a:cs typeface="Corbel"/>
              </a:rPr>
              <a:t>.</a:t>
            </a:r>
            <a:r>
              <a:rPr spc="-5" dirty="0"/>
              <a:t>Фо</a:t>
            </a:r>
            <a:r>
              <a:rPr spc="-25" dirty="0"/>
              <a:t>к</a:t>
            </a:r>
            <a:r>
              <a:rPr spc="-100" dirty="0"/>
              <a:t>у</a:t>
            </a:r>
            <a:r>
              <a:rPr dirty="0"/>
              <a:t>с</a:t>
            </a:r>
            <a:r>
              <a:rPr spc="20" dirty="0">
                <a:latin typeface="Corbel"/>
                <a:cs typeface="Corbel"/>
              </a:rPr>
              <a:t>.</a:t>
            </a:r>
            <a:r>
              <a:rPr spc="-10" dirty="0"/>
              <a:t>Обм</a:t>
            </a:r>
            <a:r>
              <a:rPr spc="5" dirty="0"/>
              <a:t>а</a:t>
            </a:r>
            <a:r>
              <a:rPr spc="-5" dirty="0"/>
              <a:t>н</a:t>
            </a:r>
            <a:r>
              <a:rPr spc="30" dirty="0">
                <a:latin typeface="Corbel"/>
                <a:cs typeface="Corbel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609" y="2192477"/>
            <a:ext cx="4690110" cy="366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indent="-262255">
              <a:lnSpc>
                <a:spcPts val="1370"/>
              </a:lnSpc>
              <a:spcBef>
                <a:spcPts val="100"/>
              </a:spcBef>
              <a:buFont typeface="Microsoft Sans Serif"/>
              <a:buChar char="•"/>
              <a:tabLst>
                <a:tab pos="274320" algn="l"/>
                <a:tab pos="274955" algn="l"/>
              </a:tabLst>
            </a:pP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Когда</a:t>
            </a:r>
            <a:r>
              <a:rPr sz="12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стала</a:t>
            </a:r>
            <a:r>
              <a:rPr sz="12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популярна</a:t>
            </a:r>
            <a:r>
              <a:rPr sz="12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научная</a:t>
            </a:r>
            <a:r>
              <a:rPr sz="12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фантастика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многие</a:t>
            </a:r>
            <a:r>
              <a:rPr sz="12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люди</a:t>
            </a:r>
            <a:r>
              <a:rPr sz="12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начали</a:t>
            </a:r>
            <a:endParaRPr sz="1200">
              <a:latin typeface="Calibri"/>
              <a:cs typeface="Calibri"/>
            </a:endParaRPr>
          </a:p>
          <a:p>
            <a:pPr marL="274320">
              <a:lnSpc>
                <a:spcPts val="1295"/>
              </a:lnSpc>
            </a:pP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м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ы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ива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ь</a:t>
            </a:r>
            <a:r>
              <a:rPr sz="12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ш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бн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ы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ве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щ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ак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еа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ь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ы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оры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endParaRPr sz="1200">
              <a:latin typeface="Calibri"/>
              <a:cs typeface="Calibri"/>
            </a:endParaRPr>
          </a:p>
          <a:p>
            <a:pPr marL="274320">
              <a:lnSpc>
                <a:spcPts val="1295"/>
              </a:lnSpc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действительно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можно</a:t>
            </a:r>
            <a:r>
              <a:rPr sz="12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изобрести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Сделать</a:t>
            </a:r>
            <a:r>
              <a:rPr sz="12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какой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либо</a:t>
            </a:r>
            <a:r>
              <a:rPr sz="12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объект</a:t>
            </a:r>
            <a:endParaRPr sz="1200">
              <a:latin typeface="Calibri"/>
              <a:cs typeface="Calibri"/>
            </a:endParaRPr>
          </a:p>
          <a:p>
            <a:pPr marL="274320">
              <a:lnSpc>
                <a:spcPts val="1295"/>
              </a:lnSpc>
            </a:pPr>
            <a:r>
              <a:rPr sz="1200" spc="5" dirty="0">
                <a:solidFill>
                  <a:srgbClr val="404040"/>
                </a:solidFill>
                <a:latin typeface="Trebuchet MS"/>
                <a:cs typeface="Trebuchet MS"/>
              </a:rPr>
              <a:t>"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невидимым</a:t>
            </a:r>
            <a:r>
              <a:rPr sz="1200" spc="5" dirty="0">
                <a:solidFill>
                  <a:srgbClr val="404040"/>
                </a:solidFill>
                <a:latin typeface="Trebuchet MS"/>
                <a:cs typeface="Trebuchet MS"/>
              </a:rPr>
              <a:t>"</a:t>
            </a:r>
            <a:r>
              <a:rPr sz="1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можно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несколькими</a:t>
            </a:r>
            <a:r>
              <a:rPr sz="12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способами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Например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endParaRPr sz="1200">
              <a:latin typeface="Trebuchet MS"/>
              <a:cs typeface="Trebuchet MS"/>
            </a:endParaRPr>
          </a:p>
          <a:p>
            <a:pPr marL="274320">
              <a:lnSpc>
                <a:spcPts val="1295"/>
              </a:lnSpc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прикрыть</a:t>
            </a:r>
            <a:r>
              <a:rPr sz="12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объект</a:t>
            </a:r>
            <a:r>
              <a:rPr sz="12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зеркалами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Этим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вариантом</a:t>
            </a:r>
            <a:r>
              <a:rPr sz="12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пользуются</a:t>
            </a:r>
            <a:endParaRPr sz="1200">
              <a:latin typeface="Calibri"/>
              <a:cs typeface="Calibri"/>
            </a:endParaRPr>
          </a:p>
          <a:p>
            <a:pPr marL="274320" marR="5080">
              <a:lnSpc>
                <a:spcPct val="90100"/>
              </a:lnSpc>
              <a:spcBef>
                <a:spcPts val="70"/>
              </a:spcBef>
            </a:pP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фокусники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демонстрирующие номер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"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говорящая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голова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".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Зритель </a:t>
            </a:r>
            <a:r>
              <a:rPr sz="1200" spc="-2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видит 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только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те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предметы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которые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 отражаются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зеркале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тело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фокусника 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"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исчезает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".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Другой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способ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5" dirty="0">
                <a:solidFill>
                  <a:srgbClr val="404040"/>
                </a:solidFill>
                <a:latin typeface="Trebuchet MS"/>
                <a:cs typeface="Trebuchet MS"/>
              </a:rPr>
              <a:t>-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обычная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маскировка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когда 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объект раскрашивают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или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драпируют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под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окружающий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ландшафт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1200" spc="-3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наконец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можно</a:t>
            </a:r>
            <a:r>
              <a:rPr sz="12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покрыть</a:t>
            </a:r>
            <a:r>
              <a:rPr sz="12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объект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том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числе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человека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endParaRPr sz="1200">
              <a:latin typeface="Trebuchet MS"/>
              <a:cs typeface="Trebuchet MS"/>
            </a:endParaRPr>
          </a:p>
          <a:p>
            <a:pPr marL="274320" marR="334645" algn="just">
              <a:lnSpc>
                <a:spcPts val="1300"/>
              </a:lnSpc>
              <a:spcBef>
                <a:spcPts val="20"/>
              </a:spcBef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частицами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коллоидного золота 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или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просто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черной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масляной 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краской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),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которые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«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не отражают </a:t>
            </a:r>
            <a:r>
              <a:rPr sz="1200" spc="-40" dirty="0">
                <a:solidFill>
                  <a:srgbClr val="404040"/>
                </a:solidFill>
                <a:latin typeface="Calibri"/>
                <a:cs typeface="Calibri"/>
              </a:rPr>
              <a:t>свет</a:t>
            </a:r>
            <a:r>
              <a:rPr sz="1200" spc="-40" dirty="0">
                <a:solidFill>
                  <a:srgbClr val="404040"/>
                </a:solidFill>
                <a:latin typeface="Trebuchet MS"/>
                <a:cs typeface="Trebuchet MS"/>
              </a:rPr>
              <a:t>».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Теперь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существование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таких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предметов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зависело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12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научного</a:t>
            </a:r>
            <a:r>
              <a:rPr sz="12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прогресса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который</a:t>
            </a:r>
            <a:endParaRPr sz="1200">
              <a:latin typeface="Calibri"/>
              <a:cs typeface="Calibri"/>
            </a:endParaRPr>
          </a:p>
          <a:p>
            <a:pPr marL="274320">
              <a:lnSpc>
                <a:spcPts val="1200"/>
              </a:lnSpc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позволил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бы</a:t>
            </a:r>
            <a:r>
              <a:rPr sz="12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ученым</a:t>
            </a:r>
            <a:r>
              <a:rPr sz="12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создать</a:t>
            </a:r>
            <a:r>
              <a:rPr sz="12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12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самом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деле</a:t>
            </a:r>
            <a:r>
              <a:rPr sz="12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работающую</a:t>
            </a:r>
            <a:r>
              <a:rPr sz="12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шапку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endParaRPr sz="1200">
              <a:latin typeface="Trebuchet MS"/>
              <a:cs typeface="Trebuchet MS"/>
            </a:endParaRPr>
          </a:p>
          <a:p>
            <a:pPr marL="274320">
              <a:lnSpc>
                <a:spcPts val="1295"/>
              </a:lnSpc>
            </a:pP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евидим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у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чь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й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ва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б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ъ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я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ня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ь</a:t>
            </a:r>
            <a:r>
              <a:rPr sz="12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б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ы</a:t>
            </a:r>
            <a:r>
              <a:rPr sz="12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у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й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ма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г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ией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274320">
              <a:lnSpc>
                <a:spcPts val="1295"/>
              </a:lnSpc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М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ж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аза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ть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э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п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м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я</a:t>
            </a:r>
            <a:r>
              <a:rPr sz="12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г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у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ы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endParaRPr sz="1200">
              <a:latin typeface="Calibri"/>
              <a:cs typeface="Calibri"/>
            </a:endParaRPr>
          </a:p>
          <a:p>
            <a:pPr marL="274320" marR="74930">
              <a:lnSpc>
                <a:spcPct val="90100"/>
              </a:lnSpc>
              <a:spcBef>
                <a:spcPts val="70"/>
              </a:spcBef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всерьез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взялись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12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изобретение</a:t>
            </a:r>
            <a:r>
              <a:rPr sz="12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такой</a:t>
            </a:r>
            <a:r>
              <a:rPr sz="12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404040"/>
                </a:solidFill>
                <a:latin typeface="Calibri"/>
                <a:cs typeface="Calibri"/>
              </a:rPr>
              <a:t>вещи</a:t>
            </a:r>
            <a:r>
              <a:rPr sz="1200" spc="-4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spc="-1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Как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обещает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третий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з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ю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б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ая</a:t>
            </a:r>
            <a:r>
              <a:rPr sz="12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азви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ая</a:t>
            </a:r>
            <a:r>
              <a:rPr sz="12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х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ог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ия</a:t>
            </a:r>
            <a:r>
              <a:rPr sz="12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6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има 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ма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г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з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ю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б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ы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ш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б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ы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ефа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кты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оры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ми</a:t>
            </a:r>
            <a:r>
              <a:rPr sz="12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мы 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встречались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в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сказках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фэнтези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и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других фантастических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жанрах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spc="-3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могут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оказаться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высокотехнологическими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устройствами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созданными</a:t>
            </a:r>
            <a:r>
              <a:rPr sz="12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учеными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50991" y="1206995"/>
            <a:ext cx="5458460" cy="5126355"/>
            <a:chOff x="5650991" y="1206995"/>
            <a:chExt cx="5458460" cy="51263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0991" y="1206995"/>
              <a:ext cx="5458206" cy="51259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2471" y="1618488"/>
              <a:ext cx="4654296" cy="43220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98463" y="1554480"/>
              <a:ext cx="4782820" cy="4450080"/>
            </a:xfrm>
            <a:custGeom>
              <a:avLst/>
              <a:gdLst/>
              <a:ahLst/>
              <a:cxnLst/>
              <a:rect l="l" t="t" r="r" b="b"/>
              <a:pathLst>
                <a:path w="4782820" h="4450080">
                  <a:moveTo>
                    <a:pt x="0" y="4450080"/>
                  </a:moveTo>
                  <a:lnTo>
                    <a:pt x="4782312" y="4450080"/>
                  </a:lnTo>
                  <a:lnTo>
                    <a:pt x="4782312" y="0"/>
                  </a:lnTo>
                  <a:lnTo>
                    <a:pt x="0" y="0"/>
                  </a:lnTo>
                  <a:lnTo>
                    <a:pt x="0" y="4450080"/>
                  </a:lnTo>
                  <a:close/>
                </a:path>
              </a:pathLst>
            </a:custGeom>
            <a:ln w="1280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86616" y="1798320"/>
            <a:ext cx="405383" cy="238353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5" dirty="0"/>
              <a:t>3</a:t>
            </a:fld>
            <a:endParaRPr spc="-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104" y="2754883"/>
            <a:ext cx="229870" cy="134874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Иван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Воронков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От</a:t>
            </a:r>
            <a:r>
              <a:rPr spc="95" dirty="0"/>
              <a:t> </a:t>
            </a:r>
            <a:r>
              <a:rPr spc="-5" dirty="0"/>
              <a:t>магии</a:t>
            </a:r>
            <a:r>
              <a:rPr spc="130" dirty="0"/>
              <a:t> </a:t>
            </a:r>
            <a:r>
              <a:rPr spc="-5" dirty="0"/>
              <a:t>к</a:t>
            </a:r>
            <a:r>
              <a:rPr spc="120" dirty="0"/>
              <a:t> </a:t>
            </a:r>
            <a:r>
              <a:rPr spc="-5" dirty="0"/>
              <a:t>высоким</a:t>
            </a:r>
            <a:r>
              <a:rPr spc="120" dirty="0"/>
              <a:t> </a:t>
            </a:r>
            <a:r>
              <a:rPr spc="-20" dirty="0"/>
              <a:t>технологиям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578" y="792860"/>
            <a:ext cx="6314440" cy="5313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Наступившее</a:t>
            </a:r>
            <a:r>
              <a:rPr sz="1200" b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195" dirty="0">
                <a:solidFill>
                  <a:srgbClr val="404040"/>
                </a:solidFill>
                <a:latin typeface="Trebuchet MS"/>
                <a:cs typeface="Trebuchet MS"/>
              </a:rPr>
              <a:t>XXI</a:t>
            </a:r>
            <a:r>
              <a:rPr sz="12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столетие</a:t>
            </a:r>
            <a:r>
              <a:rPr sz="120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внесло</a:t>
            </a:r>
            <a:r>
              <a:rPr sz="12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свои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коррективы</a:t>
            </a:r>
            <a:r>
              <a:rPr sz="12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реальные</a:t>
            </a:r>
            <a:r>
              <a:rPr sz="12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разработки</a:t>
            </a:r>
            <a:r>
              <a:rPr sz="12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ученых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70"/>
              </a:spcBef>
            </a:pP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инженеров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b="1" spc="-1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Причина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по</a:t>
            </a:r>
            <a:r>
              <a:rPr sz="12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которой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мы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видим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тот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или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иной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объект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заключается</a:t>
            </a:r>
            <a:r>
              <a:rPr sz="1200" b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рассеянии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световых </a:t>
            </a:r>
            <a:r>
              <a:rPr sz="1200" b="1" spc="-35" dirty="0">
                <a:solidFill>
                  <a:srgbClr val="404040"/>
                </a:solidFill>
                <a:latin typeface="Calibri"/>
                <a:cs typeface="Calibri"/>
              </a:rPr>
              <a:t>волн</a:t>
            </a:r>
            <a:r>
              <a:rPr sz="1200" b="1" spc="-35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отражающихся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источника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света на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предмет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а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затем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человеческий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404040"/>
                </a:solidFill>
                <a:latin typeface="Calibri"/>
                <a:cs typeface="Calibri"/>
              </a:rPr>
              <a:t>глаз</a:t>
            </a:r>
            <a:r>
              <a:rPr sz="1200" b="1" spc="-40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12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b="1" spc="-3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у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ы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ш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п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особ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сд</a:t>
            </a:r>
            <a:r>
              <a:rPr sz="1200" b="1" spc="-3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ь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д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ы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10" dirty="0">
                <a:solidFill>
                  <a:srgbClr val="404040"/>
                </a:solidFill>
                <a:latin typeface="Calibri"/>
                <a:cs typeface="Calibri"/>
              </a:rPr>
              <a:t>б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ъе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ы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иди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мым</a:t>
            </a:r>
            <a:r>
              <a:rPr sz="1200" b="1" spc="1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-12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п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ри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м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дов</a:t>
            </a: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ь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 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странным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образом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155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заставляя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световые</a:t>
            </a:r>
            <a:r>
              <a:rPr sz="1200" b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волны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проходить</a:t>
            </a:r>
            <a:r>
              <a:rPr sz="12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сквозь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непрозрачные</a:t>
            </a:r>
            <a:r>
              <a:rPr sz="1200" b="1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материалы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b="1" spc="-3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как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будто</a:t>
            </a:r>
            <a:r>
              <a:rPr sz="12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их</a:t>
            </a:r>
            <a:r>
              <a:rPr sz="12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там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вообще</a:t>
            </a:r>
            <a:r>
              <a:rPr sz="120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было</a:t>
            </a:r>
            <a:r>
              <a:rPr sz="1200" b="1" spc="-2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b="1" spc="-1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Следовательно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у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нас</a:t>
            </a:r>
            <a:r>
              <a:rPr sz="12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может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быть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три</a:t>
            </a:r>
            <a:r>
              <a:rPr sz="1200" b="1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возможных</a:t>
            </a:r>
            <a:r>
              <a:rPr sz="120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подхода </a:t>
            </a:r>
            <a:r>
              <a:rPr sz="1200" b="1" spc="-2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к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невидимости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Первый </a:t>
            </a:r>
            <a:r>
              <a:rPr sz="1200" b="1" spc="315" dirty="0">
                <a:solidFill>
                  <a:srgbClr val="404040"/>
                </a:solidFill>
                <a:latin typeface="Trebuchet MS"/>
                <a:cs typeface="Trebuchet MS"/>
              </a:rPr>
              <a:t>—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это идеальная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прозрачность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когда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объект сам по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себе почти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не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искажает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пути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лучей </a:t>
            </a: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света</a:t>
            </a:r>
            <a:r>
              <a:rPr sz="1200" b="1" spc="-25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Второй </a:t>
            </a:r>
            <a:r>
              <a:rPr sz="1200" b="1" spc="315" dirty="0">
                <a:solidFill>
                  <a:srgbClr val="404040"/>
                </a:solidFill>
                <a:latin typeface="Trebuchet MS"/>
                <a:cs typeface="Trebuchet MS"/>
              </a:rPr>
              <a:t>—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камуфляж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когда </a:t>
            </a:r>
            <a:r>
              <a:rPr sz="1200" b="1" spc="-30" dirty="0">
                <a:solidFill>
                  <a:srgbClr val="404040"/>
                </a:solidFill>
                <a:latin typeface="Calibri"/>
                <a:cs typeface="Calibri"/>
              </a:rPr>
              <a:t>лучи</a:t>
            </a:r>
            <a:r>
              <a:rPr sz="1200" b="1" spc="-30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рассеянные на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объекте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совпадают</a:t>
            </a:r>
            <a:r>
              <a:rPr sz="1200" b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теми</a:t>
            </a:r>
            <a:r>
              <a:rPr sz="1200" b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лучами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которые</a:t>
            </a:r>
            <a:r>
              <a:rPr sz="120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мы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ожидали</a:t>
            </a:r>
            <a:r>
              <a:rPr sz="12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бы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увидеть</a:t>
            </a:r>
            <a:r>
              <a:rPr sz="1200" b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отсутствие</a:t>
            </a:r>
            <a:r>
              <a:rPr sz="12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предмета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b="1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Третий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225"/>
              </a:lnSpc>
            </a:pPr>
            <a:r>
              <a:rPr sz="1200" b="1" spc="320" dirty="0">
                <a:solidFill>
                  <a:srgbClr val="404040"/>
                </a:solidFill>
                <a:latin typeface="Trebuchet MS"/>
                <a:cs typeface="Trebuchet MS"/>
              </a:rPr>
              <a:t>—</a:t>
            </a:r>
            <a:r>
              <a:rPr sz="12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когда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некое</a:t>
            </a:r>
            <a:r>
              <a:rPr sz="12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устройство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например</a:t>
            </a:r>
            <a:r>
              <a:rPr sz="12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наша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шапка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невидимка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20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сама</a:t>
            </a:r>
            <a:r>
              <a:rPr sz="1200" b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преобразовывает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ход</a:t>
            </a:r>
            <a:endParaRPr sz="1200" dirty="0">
              <a:latin typeface="Calibri"/>
              <a:cs typeface="Calibri"/>
            </a:endParaRPr>
          </a:p>
          <a:p>
            <a:pPr marL="12700" marR="129539">
              <a:lnSpc>
                <a:spcPts val="1300"/>
              </a:lnSpc>
              <a:spcBef>
                <a:spcPts val="90"/>
              </a:spcBef>
            </a:pP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лучей</a:t>
            </a:r>
            <a:r>
              <a:rPr sz="12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света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404040"/>
                </a:solidFill>
                <a:latin typeface="Calibri"/>
                <a:cs typeface="Calibri"/>
              </a:rPr>
              <a:t>так</a:t>
            </a:r>
            <a:r>
              <a:rPr sz="1200" b="1" spc="-3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чтобы</a:t>
            </a:r>
            <a:r>
              <a:rPr sz="12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оно</a:t>
            </a:r>
            <a:r>
              <a:rPr sz="12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казалось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12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измененным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b="1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Впервые</a:t>
            </a:r>
            <a:r>
              <a:rPr sz="120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реализовать</a:t>
            </a:r>
            <a:r>
              <a:rPr sz="1200" b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шапку</a:t>
            </a:r>
            <a:r>
              <a:rPr sz="1200" b="1" spc="-5" dirty="0">
                <a:solidFill>
                  <a:srgbClr val="404040"/>
                </a:solidFill>
                <a:latin typeface="Trebuchet MS"/>
                <a:cs typeface="Trebuchet MS"/>
              </a:rPr>
              <a:t>-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невидимку из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метаматериала</a:t>
            </a:r>
            <a:r>
              <a:rPr sz="1200" b="1" spc="-10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работающую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микроволновом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диапазоне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удалось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1200" b="1" spc="-35" dirty="0">
                <a:solidFill>
                  <a:srgbClr val="404040"/>
                </a:solidFill>
                <a:latin typeface="Trebuchet MS"/>
                <a:cs typeface="Trebuchet MS"/>
              </a:rPr>
              <a:t>2006 </a:t>
            </a:r>
            <a:r>
              <a:rPr sz="12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г</a:t>
            </a: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-30" dirty="0">
                <a:solidFill>
                  <a:srgbClr val="404040"/>
                </a:solidFill>
                <a:latin typeface="Calibri"/>
                <a:cs typeface="Calibri"/>
              </a:rPr>
              <a:t>д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у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фи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з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м</a:t>
            </a:r>
            <a:r>
              <a:rPr sz="1200" b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60" dirty="0">
                <a:solidFill>
                  <a:srgbClr val="404040"/>
                </a:solidFill>
                <a:latin typeface="Calibri"/>
                <a:cs typeface="Calibri"/>
              </a:rPr>
              <a:t>У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Дью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b="1" spc="1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b="1" spc="-12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b="1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п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b="1" spc="-3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дс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ав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яе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б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ой</a:t>
            </a:r>
            <a:r>
              <a:rPr sz="12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аб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ор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д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я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ож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нн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ы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х 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цилиндров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1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каждый</a:t>
            </a:r>
            <a:r>
              <a:rPr sz="1200" b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12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которых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состоит</a:t>
            </a:r>
            <a:r>
              <a:rPr sz="12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12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одинаковых</a:t>
            </a:r>
            <a:r>
              <a:rPr sz="12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ячеек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антенн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b="1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1200" b="1" spc="-1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различных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195"/>
              </a:lnSpc>
            </a:pP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радиусов</a:t>
            </a:r>
            <a:r>
              <a:rPr sz="1200" b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кривизны</a:t>
            </a:r>
            <a:r>
              <a:rPr sz="12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цилиндров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возникал</a:t>
            </a:r>
            <a:r>
              <a:rPr sz="12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градиент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коэффициента</a:t>
            </a:r>
            <a:r>
              <a:rPr sz="1200" b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преломления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который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endParaRPr sz="1200" dirty="0">
              <a:latin typeface="Calibri"/>
              <a:cs typeface="Calibri"/>
            </a:endParaRPr>
          </a:p>
          <a:p>
            <a:pPr marL="12700" marR="75565">
              <a:lnSpc>
                <a:spcPct val="90000"/>
              </a:lnSpc>
              <a:spcBef>
                <a:spcPts val="75"/>
              </a:spcBef>
            </a:pP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заставлял</a:t>
            </a:r>
            <a:r>
              <a:rPr sz="120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свет</a:t>
            </a:r>
            <a:r>
              <a:rPr sz="1200" b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огибать</a:t>
            </a:r>
            <a:r>
              <a:rPr sz="1200" b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скрытый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центре</a:t>
            </a:r>
            <a:r>
              <a:rPr sz="12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предмет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b="1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Позднее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1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404040"/>
                </a:solidFill>
                <a:latin typeface="Trebuchet MS"/>
                <a:cs typeface="Trebuchet MS"/>
              </a:rPr>
              <a:t>2011</a:t>
            </a:r>
            <a:r>
              <a:rPr sz="12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35" dirty="0">
                <a:solidFill>
                  <a:srgbClr val="404040"/>
                </a:solidFill>
                <a:latin typeface="Calibri"/>
                <a:cs typeface="Calibri"/>
              </a:rPr>
              <a:t>году</a:t>
            </a:r>
            <a:r>
              <a:rPr sz="1200" b="1" spc="-3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группа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физиков</a:t>
            </a:r>
            <a:r>
              <a:rPr sz="12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из 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США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 и </a:t>
            </a: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Германии</a:t>
            </a:r>
            <a:r>
              <a:rPr sz="1200" b="1" spc="-25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при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участии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исследователей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из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Калифорнийского университета добилась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создания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Trebuchet MS"/>
                <a:cs typeface="Trebuchet MS"/>
              </a:rPr>
              <a:t>«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шапки</a:t>
            </a:r>
            <a:r>
              <a:rPr sz="1200" b="1" spc="-5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невидимки</a:t>
            </a:r>
            <a:r>
              <a:rPr sz="1200" b="1" spc="-5" dirty="0">
                <a:solidFill>
                  <a:srgbClr val="404040"/>
                </a:solidFill>
                <a:latin typeface="Trebuchet MS"/>
                <a:cs typeface="Trebuchet MS"/>
              </a:rPr>
              <a:t>»</a:t>
            </a:r>
            <a:r>
              <a:rPr sz="1200" b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во</a:t>
            </a:r>
            <a:r>
              <a:rPr sz="12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всем</a:t>
            </a:r>
            <a:r>
              <a:rPr sz="1200" b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видимом</a:t>
            </a:r>
            <a:r>
              <a:rPr sz="12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диапазоне</a:t>
            </a:r>
            <a:r>
              <a:rPr sz="120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315" dirty="0">
                <a:solidFill>
                  <a:srgbClr val="404040"/>
                </a:solidFill>
                <a:latin typeface="Trebuchet MS"/>
                <a:cs typeface="Trebuchet MS"/>
              </a:rPr>
              <a:t>—</a:t>
            </a:r>
            <a:r>
              <a:rPr sz="12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12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красного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до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синего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света</a:t>
            </a:r>
            <a:r>
              <a:rPr sz="1200" b="1" spc="-25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1200" b="1" spc="-3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Успешным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оказался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подход</a:t>
            </a:r>
            <a:r>
              <a:rPr sz="12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периодически</a:t>
            </a:r>
            <a:r>
              <a:rPr sz="1200" b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расположенными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порами</a:t>
            </a:r>
            <a:r>
              <a:rPr sz="1200" b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нитриде</a:t>
            </a:r>
            <a:r>
              <a:rPr sz="120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кремния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12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Новые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материалы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2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способные</a:t>
            </a:r>
            <a:r>
              <a:rPr sz="1200" b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модифицировать</a:t>
            </a:r>
            <a:r>
              <a:rPr sz="12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лучи</a:t>
            </a:r>
            <a:r>
              <a:rPr sz="12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света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другие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виды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излучения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вокруг </a:t>
            </a:r>
            <a:r>
              <a:rPr sz="1200" b="1" spc="-2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того</a:t>
            </a:r>
            <a:r>
              <a:rPr sz="120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или</a:t>
            </a:r>
            <a:r>
              <a:rPr sz="12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иного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объекта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могут</a:t>
            </a:r>
            <a:r>
              <a:rPr sz="12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сделать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этот</a:t>
            </a:r>
            <a:r>
              <a:rPr sz="12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объект</a:t>
            </a:r>
            <a:r>
              <a:rPr sz="12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буквальном</a:t>
            </a:r>
            <a:r>
              <a:rPr sz="12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смысле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невидимым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b="1" spc="-20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225"/>
              </a:lnSpc>
            </a:pP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такому</a:t>
            </a:r>
            <a:r>
              <a:rPr sz="1200" b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выводу</a:t>
            </a:r>
            <a:r>
              <a:rPr sz="120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пришла</a:t>
            </a:r>
            <a:r>
              <a:rPr sz="12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группа</a:t>
            </a:r>
            <a:r>
              <a:rPr sz="120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британских</a:t>
            </a:r>
            <a:r>
              <a:rPr sz="12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ученых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b="1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Две</a:t>
            </a:r>
            <a:r>
              <a:rPr sz="12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команды</a:t>
            </a:r>
            <a:r>
              <a:rPr sz="12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ученых</a:t>
            </a:r>
            <a:r>
              <a:rPr sz="120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разработали</a:t>
            </a:r>
            <a:endParaRPr sz="1200" dirty="0">
              <a:latin typeface="Calibri"/>
              <a:cs typeface="Calibri"/>
            </a:endParaRPr>
          </a:p>
          <a:p>
            <a:pPr marL="12700" marR="6350">
              <a:lnSpc>
                <a:spcPct val="90100"/>
              </a:lnSpc>
              <a:spcBef>
                <a:spcPts val="70"/>
              </a:spcBef>
            </a:pP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теории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которые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говорят о </a:t>
            </a:r>
            <a:r>
              <a:rPr sz="1200" b="1" spc="-35" dirty="0">
                <a:solidFill>
                  <a:srgbClr val="404040"/>
                </a:solidFill>
                <a:latin typeface="Calibri"/>
                <a:cs typeface="Calibri"/>
              </a:rPr>
              <a:t>том</a:t>
            </a:r>
            <a:r>
              <a:rPr sz="1200" b="1" spc="-35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что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есть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возможность создать так называемый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04040"/>
                </a:solidFill>
                <a:latin typeface="Trebuchet MS"/>
                <a:cs typeface="Trebuchet MS"/>
              </a:rPr>
              <a:t>"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метаматериал</a:t>
            </a:r>
            <a:r>
              <a:rPr sz="1200" b="1" spc="5" dirty="0">
                <a:solidFill>
                  <a:srgbClr val="404040"/>
                </a:solidFill>
                <a:latin typeface="Trebuchet MS"/>
                <a:cs typeface="Trebuchet MS"/>
              </a:rPr>
              <a:t>",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который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сможет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скрывать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объекты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от видимого </a:t>
            </a: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света</a:t>
            </a:r>
            <a:r>
              <a:rPr sz="1200" b="1" spc="-25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инфракрасного 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зл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у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ия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з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м</a:t>
            </a: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ж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ж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зл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у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ия</a:t>
            </a:r>
            <a:r>
              <a:rPr sz="1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1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-12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b="1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10" dirty="0">
                <a:solidFill>
                  <a:srgbClr val="404040"/>
                </a:solidFill>
                <a:latin typeface="Calibri"/>
                <a:cs typeface="Calibri"/>
              </a:rPr>
              <a:t>б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нн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ы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ра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з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ра</a:t>
            </a:r>
            <a:r>
              <a:rPr sz="1200" b="1" spc="10" dirty="0">
                <a:solidFill>
                  <a:srgbClr val="404040"/>
                </a:solidFill>
                <a:latin typeface="Calibri"/>
                <a:cs typeface="Calibri"/>
              </a:rPr>
              <a:t>б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п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ес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их 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метаматериалов</a:t>
            </a:r>
            <a:r>
              <a:rPr sz="1200" b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ведутся</a:t>
            </a:r>
            <a:r>
              <a:rPr sz="1200" b="1" spc="-2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1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частности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НИТУ</a:t>
            </a:r>
            <a:r>
              <a:rPr sz="12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«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МИСиС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».</a:t>
            </a:r>
            <a:r>
              <a:rPr sz="1200" b="1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Направление</a:t>
            </a:r>
            <a:r>
              <a:rPr sz="1200" b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метаматерилов</a:t>
            </a:r>
            <a:r>
              <a:rPr sz="12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НИТУ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225"/>
              </a:lnSpc>
            </a:pPr>
            <a:r>
              <a:rPr sz="1200" b="1" spc="15" dirty="0">
                <a:solidFill>
                  <a:srgbClr val="404040"/>
                </a:solidFill>
                <a:latin typeface="Trebuchet MS"/>
                <a:cs typeface="Trebuchet MS"/>
              </a:rPr>
              <a:t>«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М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b="1" spc="10" dirty="0">
                <a:solidFill>
                  <a:srgbClr val="404040"/>
                </a:solidFill>
                <a:latin typeface="Trebuchet MS"/>
                <a:cs typeface="Trebuchet MS"/>
              </a:rPr>
              <a:t>»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з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ва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ся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аб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ор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ор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15" dirty="0">
                <a:solidFill>
                  <a:srgbClr val="404040"/>
                </a:solidFill>
                <a:latin typeface="Trebuchet MS"/>
                <a:cs typeface="Trebuchet MS"/>
              </a:rPr>
              <a:t>«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х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про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дя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щ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ие</a:t>
            </a:r>
            <a:r>
              <a:rPr sz="120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м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ама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ри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b="1" spc="15" dirty="0">
                <a:solidFill>
                  <a:srgbClr val="404040"/>
                </a:solidFill>
                <a:latin typeface="Calibri"/>
                <a:cs typeface="Calibri"/>
              </a:rPr>
              <a:t>ы</a:t>
            </a:r>
            <a:r>
              <a:rPr sz="1200" b="1" spc="-10" dirty="0">
                <a:solidFill>
                  <a:srgbClr val="404040"/>
                </a:solidFill>
                <a:latin typeface="Trebuchet MS"/>
                <a:cs typeface="Trebuchet MS"/>
              </a:rPr>
              <a:t>»</a:t>
            </a:r>
            <a:r>
              <a:rPr sz="1200" b="1" spc="-114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b="1" spc="-2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ва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я</a:t>
            </a:r>
            <a:endParaRPr sz="1200" dirty="0">
              <a:latin typeface="Calibri"/>
              <a:cs typeface="Calibri"/>
            </a:endParaRPr>
          </a:p>
          <a:p>
            <a:pPr marL="12700" marR="59055">
              <a:lnSpc>
                <a:spcPts val="1300"/>
              </a:lnSpc>
              <a:spcBef>
                <a:spcPts val="90"/>
              </a:spcBef>
            </a:pP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разработка</a:t>
            </a:r>
            <a:r>
              <a:rPr sz="12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отличается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таких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технологий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как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04040"/>
                </a:solidFill>
                <a:latin typeface="Calibri"/>
                <a:cs typeface="Calibri"/>
              </a:rPr>
              <a:t>стелс</a:t>
            </a:r>
            <a:r>
              <a:rPr sz="1200" b="1" spc="-3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так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как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новинка</a:t>
            </a:r>
            <a:r>
              <a:rPr sz="12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намного</a:t>
            </a:r>
            <a:r>
              <a:rPr sz="1200" b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эффективнее </a:t>
            </a:r>
            <a:r>
              <a:rPr sz="1200" b="1" spc="-2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может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скрывать</a:t>
            </a:r>
            <a:r>
              <a:rPr sz="12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12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только</a:t>
            </a:r>
            <a:r>
              <a:rPr sz="12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крупные</a:t>
            </a:r>
            <a:r>
              <a:rPr sz="12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военные</a:t>
            </a:r>
            <a:r>
              <a:rPr sz="12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объекты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1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такие</a:t>
            </a:r>
            <a:r>
              <a:rPr sz="120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как</a:t>
            </a:r>
            <a:r>
              <a:rPr sz="12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самолеты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1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но</a:t>
            </a:r>
            <a:r>
              <a:rPr sz="12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объекты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м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ь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ше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г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ра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з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м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ра</a:t>
            </a:r>
            <a:r>
              <a:rPr sz="1200" b="1" spc="-12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b="1" spc="-1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404040"/>
                </a:solidFill>
                <a:latin typeface="Trebuchet MS"/>
                <a:cs typeface="Trebuchet MS"/>
              </a:rPr>
              <a:t>201</a:t>
            </a:r>
            <a:r>
              <a:rPr sz="1200" b="1" spc="-45" dirty="0">
                <a:solidFill>
                  <a:srgbClr val="404040"/>
                </a:solidFill>
                <a:latin typeface="Trebuchet MS"/>
                <a:cs typeface="Trebuchet MS"/>
              </a:rPr>
              <a:t>9 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г</a:t>
            </a: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-30" dirty="0">
                <a:solidFill>
                  <a:srgbClr val="404040"/>
                </a:solidFill>
                <a:latin typeface="Calibri"/>
                <a:cs typeface="Calibri"/>
              </a:rPr>
              <a:t>д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у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дс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я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б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ио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ех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г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ес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я</a:t>
            </a:r>
            <a:r>
              <a:rPr sz="1200" b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b="1" spc="10" dirty="0">
                <a:solidFill>
                  <a:srgbClr val="404040"/>
                </a:solidFill>
                <a:latin typeface="Calibri"/>
                <a:cs typeface="Calibri"/>
              </a:rPr>
              <a:t>м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па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ия</a:t>
            </a:r>
            <a:r>
              <a:rPr sz="1200" b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180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1200" b="1" spc="-45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200" b="1" spc="-5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200" b="1" spc="-2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200" b="1" spc="15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200" b="1" spc="-2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200" b="1" spc="-25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195"/>
              </a:lnSpc>
            </a:pP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разработала</a:t>
            </a:r>
            <a:r>
              <a:rPr sz="120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запатентовала</a:t>
            </a:r>
            <a:r>
              <a:rPr sz="1200" b="1" spc="-5" dirty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r>
              <a:rPr sz="1200" b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материал</a:t>
            </a:r>
            <a:r>
              <a:rPr sz="12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под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названием</a:t>
            </a:r>
            <a:r>
              <a:rPr sz="12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«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квантовая</a:t>
            </a:r>
            <a:r>
              <a:rPr sz="12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невидимость</a:t>
            </a:r>
            <a:r>
              <a:rPr sz="1200" b="1" spc="-10" dirty="0">
                <a:solidFill>
                  <a:srgbClr val="404040"/>
                </a:solidFill>
                <a:latin typeface="Trebuchet MS"/>
                <a:cs typeface="Trebuchet MS"/>
              </a:rPr>
              <a:t>».</a:t>
            </a:r>
            <a:r>
              <a:rPr sz="1200" b="1" spc="-1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45" dirty="0">
                <a:solidFill>
                  <a:srgbClr val="404040"/>
                </a:solidFill>
                <a:latin typeface="Calibri"/>
                <a:cs typeface="Calibri"/>
              </a:rPr>
              <a:t>Так</a:t>
            </a:r>
            <a:r>
              <a:rPr sz="1200" b="1" spc="-4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если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надеть</a:t>
            </a:r>
            <a:r>
              <a:rPr sz="12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этот</a:t>
            </a:r>
            <a:r>
              <a:rPr sz="12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материал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b="1" spc="-20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то</a:t>
            </a:r>
            <a:r>
              <a:rPr sz="12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вы</a:t>
            </a:r>
            <a:r>
              <a:rPr sz="12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b="1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правда</a:t>
            </a:r>
            <a:r>
              <a:rPr sz="1200" b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станете</a:t>
            </a:r>
            <a:r>
              <a:rPr sz="120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человеком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невидимкой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!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3888" y="1527047"/>
            <a:ext cx="5062728" cy="41513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86616" y="1914144"/>
            <a:ext cx="405383" cy="238353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5" dirty="0"/>
              <a:t>4</a:t>
            </a:fld>
            <a:endParaRPr spc="-1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104" y="2754883"/>
            <a:ext cx="229870" cy="134874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Иван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Воронков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5609" y="516712"/>
            <a:ext cx="8122284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И</a:t>
            </a:r>
            <a:r>
              <a:rPr spc="114" dirty="0"/>
              <a:t> </a:t>
            </a:r>
            <a:r>
              <a:rPr spc="-5" dirty="0"/>
              <a:t>всё</a:t>
            </a:r>
            <a:r>
              <a:rPr spc="114" dirty="0"/>
              <a:t> </a:t>
            </a:r>
            <a:r>
              <a:rPr spc="-10" dirty="0"/>
              <a:t>таки</a:t>
            </a:r>
            <a:r>
              <a:rPr spc="145" dirty="0"/>
              <a:t> </a:t>
            </a:r>
            <a:r>
              <a:rPr spc="-15" dirty="0"/>
              <a:t>она</a:t>
            </a:r>
            <a:r>
              <a:rPr spc="150" dirty="0"/>
              <a:t> </a:t>
            </a:r>
            <a:r>
              <a:rPr spc="-10" dirty="0"/>
              <a:t>существует</a:t>
            </a:r>
            <a:r>
              <a:rPr spc="-10" dirty="0">
                <a:latin typeface="Corbel"/>
                <a:cs typeface="Corbel"/>
              </a:rPr>
              <a:t>!?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7761" y="1796922"/>
            <a:ext cx="5205095" cy="432498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74320" marR="266065" indent="-262255">
              <a:lnSpc>
                <a:spcPts val="1300"/>
              </a:lnSpc>
              <a:spcBef>
                <a:spcPts val="260"/>
              </a:spcBef>
              <a:buFont typeface="Microsoft Sans Serif"/>
              <a:buChar char="•"/>
              <a:tabLst>
                <a:tab pos="274320" algn="l"/>
                <a:tab pos="274955" algn="l"/>
              </a:tabLst>
            </a:pP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Шапка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невидимка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недавно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перестала</a:t>
            </a:r>
            <a:r>
              <a:rPr sz="12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быть</a:t>
            </a:r>
            <a:r>
              <a:rPr sz="12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исключительно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сказочным </a:t>
            </a:r>
            <a:r>
              <a:rPr sz="1200" spc="-2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предметом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Ее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изобрел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запатентовал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преподаватель 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Ульяновского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государственного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университета Олег 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Гадомский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Правда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шапка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сильно </a:t>
            </a:r>
            <a:r>
              <a:rPr sz="1200" spc="-2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отличается</a:t>
            </a:r>
            <a:r>
              <a:rPr sz="12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12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настоящей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самом</a:t>
            </a:r>
            <a:r>
              <a:rPr sz="12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деле</a:t>
            </a:r>
            <a:r>
              <a:rPr sz="12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это</a:t>
            </a:r>
            <a:r>
              <a:rPr sz="12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12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головной</a:t>
            </a:r>
            <a:r>
              <a:rPr sz="12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404040"/>
                </a:solidFill>
                <a:latin typeface="Calibri"/>
                <a:cs typeface="Calibri"/>
              </a:rPr>
              <a:t>убор</a:t>
            </a:r>
            <a:r>
              <a:rPr sz="1200" spc="-4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endParaRPr sz="1200">
              <a:latin typeface="Calibri"/>
              <a:cs typeface="Calibri"/>
            </a:endParaRPr>
          </a:p>
          <a:p>
            <a:pPr marL="274320">
              <a:lnSpc>
                <a:spcPts val="1195"/>
              </a:lnSpc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специальный</a:t>
            </a:r>
            <a:r>
              <a:rPr sz="12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раствор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помощью</a:t>
            </a:r>
            <a:r>
              <a:rPr sz="12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которого</a:t>
            </a:r>
            <a:r>
              <a:rPr sz="12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предметы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действительно</a:t>
            </a:r>
            <a:endParaRPr sz="1200">
              <a:latin typeface="Calibri"/>
              <a:cs typeface="Calibri"/>
            </a:endParaRPr>
          </a:p>
          <a:p>
            <a:pPr marL="274320" marR="590550" algn="just">
              <a:lnSpc>
                <a:spcPts val="1300"/>
              </a:lnSpc>
              <a:spcBef>
                <a:spcPts val="85"/>
              </a:spcBef>
            </a:pP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удается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делать 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невидимыми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Это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первое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мире запатентованное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и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з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б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ие</a:t>
            </a:r>
            <a:r>
              <a:rPr sz="12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г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г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о </a:t>
            </a:r>
            <a:r>
              <a:rPr sz="1200" spc="-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ш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б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ва</a:t>
            </a:r>
            <a:r>
              <a:rPr sz="12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у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рыт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ие  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Гадомского</a:t>
            </a:r>
            <a:r>
              <a:rPr sz="12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основано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исключительно</a:t>
            </a:r>
            <a:r>
              <a:rPr sz="12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12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законах</a:t>
            </a:r>
            <a:r>
              <a:rPr sz="12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физики</a:t>
            </a:r>
            <a:r>
              <a:rPr sz="12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5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endParaRPr sz="1200">
              <a:latin typeface="Calibri"/>
              <a:cs typeface="Calibri"/>
            </a:endParaRPr>
          </a:p>
          <a:p>
            <a:pPr marL="274320">
              <a:lnSpc>
                <a:spcPts val="1200"/>
              </a:lnSpc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п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б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аз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ва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ии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ас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ы</a:t>
            </a:r>
            <a:r>
              <a:rPr sz="12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п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ес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г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о </a:t>
            </a:r>
            <a:r>
              <a:rPr sz="1200" spc="-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з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у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я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з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б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ие</a:t>
            </a:r>
            <a:r>
              <a:rPr sz="12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я</a:t>
            </a:r>
            <a:endParaRPr sz="1200">
              <a:latin typeface="Calibri"/>
              <a:cs typeface="Calibri"/>
            </a:endParaRPr>
          </a:p>
          <a:p>
            <a:pPr marL="274320" marR="127635">
              <a:lnSpc>
                <a:spcPts val="1300"/>
              </a:lnSpc>
              <a:spcBef>
                <a:spcPts val="9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условно назвал 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"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шапка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невидимка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", </a:t>
            </a:r>
            <a:r>
              <a:rPr sz="1200" spc="-55" dirty="0">
                <a:solidFill>
                  <a:srgbClr val="404040"/>
                </a:solidFill>
                <a:latin typeface="Trebuchet MS"/>
                <a:cs typeface="Trebuchet MS"/>
              </a:rPr>
              <a:t>-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говорит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Гадомский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1200" spc="-55" dirty="0">
                <a:solidFill>
                  <a:srgbClr val="404040"/>
                </a:solidFill>
                <a:latin typeface="Trebuchet MS"/>
                <a:cs typeface="Trebuchet MS"/>
              </a:rPr>
              <a:t>-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Суть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его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состоит</a:t>
            </a:r>
            <a:r>
              <a:rPr sz="12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5" dirty="0">
                <a:solidFill>
                  <a:srgbClr val="404040"/>
                </a:solidFill>
                <a:latin typeface="Calibri"/>
                <a:cs typeface="Calibri"/>
              </a:rPr>
              <a:t>том</a:t>
            </a:r>
            <a:r>
              <a:rPr sz="1200" spc="-5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что</a:t>
            </a:r>
            <a:r>
              <a:rPr sz="12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12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создании</a:t>
            </a:r>
            <a:r>
              <a:rPr sz="12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сверхтонкого</a:t>
            </a:r>
            <a:r>
              <a:rPr sz="12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слоя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микроскопических </a:t>
            </a:r>
            <a:r>
              <a:rPr sz="1200" spc="-2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коллоидных</a:t>
            </a:r>
            <a:r>
              <a:rPr sz="12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золотых</a:t>
            </a:r>
            <a:r>
              <a:rPr sz="12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частиц</a:t>
            </a:r>
            <a:r>
              <a:rPr sz="12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находящийся</a:t>
            </a:r>
            <a:r>
              <a:rPr sz="12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ним</a:t>
            </a:r>
            <a:r>
              <a:rPr sz="12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предмет</a:t>
            </a:r>
            <a:r>
              <a:rPr sz="12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становится</a:t>
            </a:r>
            <a:endParaRPr sz="1200">
              <a:latin typeface="Calibri"/>
              <a:cs typeface="Calibri"/>
            </a:endParaRPr>
          </a:p>
          <a:p>
            <a:pPr marL="274320">
              <a:lnSpc>
                <a:spcPts val="1200"/>
              </a:lnSpc>
            </a:pP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евидим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ы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м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все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1200" spc="-6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з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г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э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ас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ицы</a:t>
            </a:r>
            <a:r>
              <a:rPr sz="12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б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адают</a:t>
            </a:r>
            <a:r>
              <a:rPr sz="12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п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бн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ь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ю </a:t>
            </a:r>
            <a:r>
              <a:rPr sz="1200" spc="-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endParaRPr sz="1200">
              <a:latin typeface="Calibri"/>
              <a:cs typeface="Calibri"/>
            </a:endParaRPr>
          </a:p>
          <a:p>
            <a:pPr marL="274320">
              <a:lnSpc>
                <a:spcPts val="1295"/>
              </a:lnSpc>
            </a:pP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отр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ж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ь</a:t>
            </a:r>
            <a:r>
              <a:rPr sz="12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ве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з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ают</a:t>
            </a:r>
            <a:r>
              <a:rPr sz="12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ве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щ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ь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п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рыт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у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ю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э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им</a:t>
            </a:r>
            <a:r>
              <a:rPr sz="12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ас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оро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м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endParaRPr sz="1200">
              <a:latin typeface="Calibri"/>
              <a:cs typeface="Calibri"/>
            </a:endParaRPr>
          </a:p>
          <a:p>
            <a:pPr marL="274320" marR="5080">
              <a:lnSpc>
                <a:spcPct val="90000"/>
              </a:lnSpc>
              <a:spcBef>
                <a:spcPts val="70"/>
              </a:spcBef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воспринимаемой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для </a:t>
            </a:r>
            <a:r>
              <a:rPr sz="1200" spc="-40" dirty="0">
                <a:solidFill>
                  <a:srgbClr val="404040"/>
                </a:solidFill>
                <a:latin typeface="Calibri"/>
                <a:cs typeface="Calibri"/>
              </a:rPr>
              <a:t>глаза</a:t>
            </a:r>
            <a:r>
              <a:rPr sz="1200" spc="-40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Можно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покрыть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объект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том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числе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человека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spc="-3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частицами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коллоидного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золота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или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просто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черной масляной 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краской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), 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которые</a:t>
            </a:r>
            <a:r>
              <a:rPr sz="12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404040"/>
                </a:solidFill>
                <a:latin typeface="Trebuchet MS"/>
                <a:cs typeface="Trebuchet MS"/>
              </a:rPr>
              <a:t>"</a:t>
            </a:r>
            <a:r>
              <a:rPr sz="1200" spc="15" dirty="0">
                <a:solidFill>
                  <a:srgbClr val="404040"/>
                </a:solidFill>
                <a:latin typeface="Calibri"/>
                <a:cs typeface="Calibri"/>
              </a:rPr>
              <a:t>не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отражают</a:t>
            </a:r>
            <a:r>
              <a:rPr sz="12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свет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"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терминологии Олега 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Гадомского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После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такой</a:t>
            </a:r>
            <a:r>
              <a:rPr sz="12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обработки</a:t>
            </a:r>
            <a:r>
              <a:rPr sz="12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человек</a:t>
            </a:r>
            <a:r>
              <a:rPr sz="12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действительно</a:t>
            </a:r>
            <a:r>
              <a:rPr sz="12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становится</a:t>
            </a:r>
            <a:r>
              <a:rPr sz="12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"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невидимым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",</a:t>
            </a:r>
            <a:endParaRPr sz="1200">
              <a:latin typeface="Trebuchet MS"/>
              <a:cs typeface="Trebuchet MS"/>
            </a:endParaRPr>
          </a:p>
          <a:p>
            <a:pPr marL="274320">
              <a:lnSpc>
                <a:spcPts val="1225"/>
              </a:lnSpc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превращаясь</a:t>
            </a:r>
            <a:r>
              <a:rPr sz="12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бесформенную</a:t>
            </a:r>
            <a:r>
              <a:rPr sz="12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темную</a:t>
            </a:r>
            <a:r>
              <a:rPr sz="12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массу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200" spc="-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Коллоидное</a:t>
            </a:r>
            <a:r>
              <a:rPr sz="12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золото</a:t>
            </a:r>
            <a:endParaRPr sz="1200">
              <a:latin typeface="Calibri"/>
              <a:cs typeface="Calibri"/>
            </a:endParaRPr>
          </a:p>
          <a:p>
            <a:pPr marL="274320">
              <a:lnSpc>
                <a:spcPts val="1295"/>
              </a:lnSpc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образуется</a:t>
            </a:r>
            <a:r>
              <a:rPr sz="12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12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подводном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разряде</a:t>
            </a:r>
            <a:r>
              <a:rPr sz="12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между</a:t>
            </a:r>
            <a:r>
              <a:rPr sz="12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золотыми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электродами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274320">
              <a:lnSpc>
                <a:spcPts val="1295"/>
              </a:lnSpc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Раствор</a:t>
            </a:r>
            <a:r>
              <a:rPr sz="12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имеет</a:t>
            </a:r>
            <a:r>
              <a:rPr sz="12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красный</a:t>
            </a:r>
            <a:r>
              <a:rPr sz="12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404040"/>
                </a:solidFill>
                <a:latin typeface="Calibri"/>
                <a:cs typeface="Calibri"/>
              </a:rPr>
              <a:t>цвет</a:t>
            </a:r>
            <a:r>
              <a:rPr sz="1200" spc="-4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содержит</a:t>
            </a:r>
            <a:r>
              <a:rPr sz="12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мало</a:t>
            </a:r>
            <a:r>
              <a:rPr sz="12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золота</a:t>
            </a:r>
            <a:r>
              <a:rPr sz="12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стоит</a:t>
            </a:r>
            <a:r>
              <a:rPr sz="12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недорого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274320" marR="59690">
              <a:lnSpc>
                <a:spcPct val="90000"/>
              </a:lnSpc>
              <a:spcBef>
                <a:spcPts val="75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П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404040"/>
                </a:solidFill>
                <a:latin typeface="Calibri"/>
                <a:cs typeface="Calibri"/>
              </a:rPr>
              <a:t>у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ь</a:t>
            </a:r>
            <a:r>
              <a:rPr sz="12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здат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ь</a:t>
            </a:r>
            <a:r>
              <a:rPr sz="12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п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ь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ю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б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ий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аппа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оры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й </a:t>
            </a:r>
            <a:r>
              <a:rPr sz="1200" spc="-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д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ал  бы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человека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невидимым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но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разработки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этом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направлении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длятся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уже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не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одно 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десятилетие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Научный прогресс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не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стоит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на 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месте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 мы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уверены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200" spc="-3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вс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ор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у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ч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ы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п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дс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ав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я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щ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ес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ь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з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б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р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ий</a:t>
            </a:r>
            <a:r>
              <a:rPr sz="1200" spc="-1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оры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 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смогут</a:t>
            </a:r>
            <a:r>
              <a:rPr sz="12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сделать</a:t>
            </a:r>
            <a:r>
              <a:rPr sz="12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человека</a:t>
            </a:r>
            <a:r>
              <a:rPr sz="12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невидимым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0696" y="2194560"/>
            <a:ext cx="4114800" cy="30662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10088" y="2560320"/>
            <a:ext cx="960120" cy="27005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86616" y="1737360"/>
            <a:ext cx="405383" cy="238658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5" dirty="0"/>
              <a:t>5</a:t>
            </a:fld>
            <a:endParaRPr spc="-1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1183</Words>
  <Application>Microsoft Office PowerPoint</Application>
  <PresentationFormat>Широкоэкранный</PresentationFormat>
  <Paragraphs>62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Cambria</vt:lpstr>
      <vt:lpstr>Corbel</vt:lpstr>
      <vt:lpstr>Microsoft Sans Serif</vt:lpstr>
      <vt:lpstr>Trebuchet MS</vt:lpstr>
      <vt:lpstr>Office Theme</vt:lpstr>
      <vt:lpstr>«Шапка невидимка-Мы  рождены, чтоб  сказку сделать  былью».</vt:lpstr>
      <vt:lpstr>Миф о шапке  невидимке</vt:lpstr>
      <vt:lpstr>Магия.Фокус.Обман.</vt:lpstr>
      <vt:lpstr>От магии к высоким технологиям</vt:lpstr>
      <vt:lpstr>И всё таки она существует!?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«Шапка невидимка-Мы  рождены, чтоб  сказку сделать  былью».</dc:title>
  <cp:lastModifiedBy>Ирина Темная</cp:lastModifiedBy>
  <cp:revision>2</cp:revision>
  <dcterms:created xsi:type="dcterms:W3CDTF">2023-05-10T08:10:17Z</dcterms:created>
  <dcterms:modified xsi:type="dcterms:W3CDTF">2023-05-10T09:30:11Z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2023-05-10T00:00:00Z</vt:filetime>
  </property>
</Properties>
</file>