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9" r:id="rId4"/>
    <p:sldId id="264" r:id="rId5"/>
    <p:sldId id="260" r:id="rId6"/>
    <p:sldId id="263" r:id="rId7"/>
    <p:sldId id="266" r:id="rId8"/>
    <p:sldId id="267" r:id="rId9"/>
    <p:sldId id="261" r:id="rId10"/>
    <p:sldId id="262" r:id="rId11"/>
    <p:sldId id="269" r:id="rId12"/>
    <p:sldId id="268" r:id="rId13"/>
    <p:sldId id="270" r:id="rId14"/>
    <p:sldId id="271" r:id="rId15"/>
    <p:sldId id="276" r:id="rId16"/>
    <p:sldId id="273" r:id="rId17"/>
    <p:sldId id="272" r:id="rId18"/>
    <p:sldId id="274" r:id="rId19"/>
    <p:sldId id="265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11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25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970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7595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71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421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03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803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2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9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21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824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761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22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77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13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905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662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ratov.kp.ru/online/news/4952073/" TargetMode="External"/><Relationship Id="rId7" Type="http://schemas.openxmlformats.org/officeDocument/2006/relationships/image" Target="../media/image15.jpeg"/><Relationship Id="rId2" Type="http://schemas.openxmlformats.org/officeDocument/2006/relationships/hyperlink" Target="https://www.interfax-russia.ru/volga/main/zhiteley-povolzhya-obuchayut-takticheskoy-medicine-i-okazaniyu-pervoy-medpomoshch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balmed.media?w=wall-145803451_4368" TargetMode="External"/><Relationship Id="rId5" Type="http://schemas.openxmlformats.org/officeDocument/2006/relationships/hyperlink" Target="https://vk.com/balmed.media?w=wall-145803451_3725" TargetMode="External"/><Relationship Id="rId4" Type="http://schemas.openxmlformats.org/officeDocument/2006/relationships/hyperlink" Target="https://vk.com/balmed.media?w=wall-145803451_351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almed.media?w=wall-145803451_5034" TargetMode="External"/><Relationship Id="rId7" Type="http://schemas.openxmlformats.org/officeDocument/2006/relationships/image" Target="../media/image16.jpeg"/><Relationship Id="rId2" Type="http://schemas.openxmlformats.org/officeDocument/2006/relationships/hyperlink" Target="https://vk.com/balmed.media?w=wall-145803451_467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balmed.media?w=wall-145803451_5132" TargetMode="External"/><Relationship Id="rId5" Type="http://schemas.openxmlformats.org/officeDocument/2006/relationships/hyperlink" Target="https://vk.com/balmed.media?w=wall-145803451_5085" TargetMode="External"/><Relationship Id="rId4" Type="http://schemas.openxmlformats.org/officeDocument/2006/relationships/hyperlink" Target="https://vk.com/balmed.media?w=wall-145803451_506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almed.media?w=wall-145803451_5262" TargetMode="External"/><Relationship Id="rId2" Type="http://schemas.openxmlformats.org/officeDocument/2006/relationships/hyperlink" Target="https://vk.com/balmed.media?w=wall-145803451_526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hyperlink" Target="https://vk.com/balmed.media?w=wall-145803451_5263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23A26-4513-4EEC-B8FD-3D309143B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934" y="2200340"/>
            <a:ext cx="11802533" cy="1972733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br>
              <a:rPr lang="ru-RU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«Тактическая медицина»</a:t>
            </a:r>
            <a:endParaRPr lang="ru-RU" sz="6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44864F-D63E-4715-B756-58F4FB157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90" y="519115"/>
            <a:ext cx="1453619" cy="145361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C8F522A-E1A3-4E20-BF44-05059B6C9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115" y="431140"/>
            <a:ext cx="1629569" cy="162956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44D1DA-E94B-4597-AD35-3DEAE92F00BC}"/>
              </a:ext>
            </a:extLst>
          </p:cNvPr>
          <p:cNvSpPr txBox="1"/>
          <p:nvPr/>
        </p:nvSpPr>
        <p:spPr>
          <a:xfrm>
            <a:off x="2650995" y="815755"/>
            <a:ext cx="7619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АВТОНОМНОЕ ПРОФЕССИОНАЛЬНОЕ ОБРАЗОВАТЕЛЬНОЕ УЧРЕЖДЕНИЕ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САРАТОВСКОЙ ОБЛАСТИ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«БАЛАКОВСКИЙ МЕДИЦИНСКИЙ КОЛЛЕДЖ»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913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2EE81-5099-4169-B7EA-8F9BA57C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33" y="1456266"/>
            <a:ext cx="11980333" cy="7978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можно пройти курс по тактической медицине?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E6014750-4C7B-4B7F-886F-42938140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91" y="2025476"/>
            <a:ext cx="3236938" cy="457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3">
            <a:extLst>
              <a:ext uri="{FF2B5EF4-FFF2-40B4-BE49-F238E27FC236}">
                <a16:creationId xmlns:a16="http://schemas.microsoft.com/office/drawing/2014/main" id="{72226397-AEBD-45B1-B7F2-7FA57E76F1CC}"/>
              </a:ext>
            </a:extLst>
          </p:cNvPr>
          <p:cNvSpPr txBox="1">
            <a:spLocks/>
          </p:cNvSpPr>
          <p:nvPr/>
        </p:nvSpPr>
        <p:spPr>
          <a:xfrm>
            <a:off x="493484" y="2254076"/>
            <a:ext cx="7805470" cy="4193725"/>
          </a:xfrm>
          <a:prstGeom prst="rect">
            <a:avLst/>
          </a:prstGeom>
        </p:spPr>
        <p:txBody>
          <a:bodyPr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грамотности в рамках оказания первой помощи при травматических повреждениях: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остановки артериального кровотечения (в том числе и без подручных средств)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десмургии (перевязка труднодоступных мест)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купирование болевого синдрома (гражданскими анальгетиками)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оптимальная организация домашней аптечки, походной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грамотный выбор дополнений к комплектации автомобильной аптечки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иммобилизации, эвакуации пострадавшего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подготовка заинтересованных граждан мобилизационного возраста.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52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2EE81-5099-4169-B7EA-8F9BA57C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7" y="999066"/>
            <a:ext cx="11980333" cy="79781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мероприятия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B8FDC5E-389A-41FC-A7CD-AE42A16C9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449677"/>
              </p:ext>
            </p:extLst>
          </p:nvPr>
        </p:nvGraphicFramePr>
        <p:xfrm>
          <a:off x="436561" y="1953588"/>
          <a:ext cx="6937905" cy="1903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9790">
                  <a:extLst>
                    <a:ext uri="{9D8B030D-6E8A-4147-A177-3AD203B41FA5}">
                      <a16:colId xmlns:a16="http://schemas.microsoft.com/office/drawing/2014/main" val="137439058"/>
                    </a:ext>
                  </a:extLst>
                </a:gridCol>
                <a:gridCol w="2309718">
                  <a:extLst>
                    <a:ext uri="{9D8B030D-6E8A-4147-A177-3AD203B41FA5}">
                      <a16:colId xmlns:a16="http://schemas.microsoft.com/office/drawing/2014/main" val="1894398513"/>
                    </a:ext>
                  </a:extLst>
                </a:gridCol>
                <a:gridCol w="4168397">
                  <a:extLst>
                    <a:ext uri="{9D8B030D-6E8A-4147-A177-3AD203B41FA5}">
                      <a16:colId xmlns:a16="http://schemas.microsoft.com/office/drawing/2014/main" val="1506956934"/>
                    </a:ext>
                  </a:extLst>
                </a:gridCol>
              </a:tblGrid>
              <a:tr h="106743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Жителей Поволжья обучают тактической медицине и оказанию первой медпомощи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u="sng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https://www.interfax-russia.ru/volga/main/zhiteley-povolzhya-obuchayut-takticheskoy-medicine-i-okazaniyu-pervoy-medpomoshchi</a:t>
                      </a:r>
                      <a:endParaRPr lang="ru-RU" sz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249272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Балакове организовали допризывные курсы подготовки к СВО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u="sng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https://www.saratov.kp.ru/online/news/4952073/</a:t>
                      </a:r>
                      <a:endParaRPr lang="ru-RU" sz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2887027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E3E8EC8-7237-4A88-B7BA-6DD7A7A47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081017"/>
              </p:ext>
            </p:extLst>
          </p:nvPr>
        </p:nvGraphicFramePr>
        <p:xfrm>
          <a:off x="436561" y="3859085"/>
          <a:ext cx="6937905" cy="27110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9326">
                  <a:extLst>
                    <a:ext uri="{9D8B030D-6E8A-4147-A177-3AD203B41FA5}">
                      <a16:colId xmlns:a16="http://schemas.microsoft.com/office/drawing/2014/main" val="1267460407"/>
                    </a:ext>
                  </a:extLst>
                </a:gridCol>
                <a:gridCol w="2257154">
                  <a:extLst>
                    <a:ext uri="{9D8B030D-6E8A-4147-A177-3AD203B41FA5}">
                      <a16:colId xmlns:a16="http://schemas.microsoft.com/office/drawing/2014/main" val="3475047980"/>
                    </a:ext>
                  </a:extLst>
                </a:gridCol>
                <a:gridCol w="4073536">
                  <a:extLst>
                    <a:ext uri="{9D8B030D-6E8A-4147-A177-3AD203B41FA5}">
                      <a16:colId xmlns:a16="http://schemas.microsoft.com/office/drawing/2014/main" val="773522644"/>
                    </a:ext>
                  </a:extLst>
                </a:gridCol>
                <a:gridCol w="157889">
                  <a:extLst>
                    <a:ext uri="{9D8B030D-6E8A-4147-A177-3AD203B41FA5}">
                      <a16:colId xmlns:a16="http://schemas.microsoft.com/office/drawing/2014/main" val="37443820"/>
                    </a:ext>
                  </a:extLst>
                </a:gridCol>
              </a:tblGrid>
              <a:tr h="262861">
                <a:tc gridSpan="4"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Публикации в социальной сети «ВКонтакте» в объединенной группе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035672"/>
                  </a:ext>
                </a:extLst>
              </a:tr>
              <a:tr h="91994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Жителей Поволжья обучают тактической медицине и оказанию первой медпомощи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u="sng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https://vk.com/balmed.media?w=wall-145803451_3510</a:t>
                      </a:r>
                      <a:endParaRPr lang="ru-RU" sz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5622559"/>
                  </a:ext>
                </a:extLst>
              </a:tr>
              <a:tr h="76411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Тяжело в учении...Легко на экзаменах...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u="sng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https://vk.com/balmed.media?w=wall-145803451_3725</a:t>
                      </a:r>
                      <a:endParaRPr lang="ru-RU" sz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8610084"/>
                  </a:ext>
                </a:extLst>
              </a:tr>
              <a:tr h="76411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по тактической медицине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u="sng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https://vk.com/balmed.media?w=wall-145803451_4368</a:t>
                      </a:r>
                      <a:endParaRPr lang="ru-RU" sz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98155996"/>
                  </a:ext>
                </a:extLst>
              </a:tr>
            </a:tbl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D83204A2-98E3-437F-997A-E0C615A89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175" y="1953588"/>
            <a:ext cx="3103692" cy="466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726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6C70BC6-5613-4598-8220-7C50B445AB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1131051"/>
              </p:ext>
            </p:extLst>
          </p:nvPr>
        </p:nvGraphicFramePr>
        <p:xfrm>
          <a:off x="314411" y="1625600"/>
          <a:ext cx="7551120" cy="4800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0428">
                  <a:extLst>
                    <a:ext uri="{9D8B030D-6E8A-4147-A177-3AD203B41FA5}">
                      <a16:colId xmlns:a16="http://schemas.microsoft.com/office/drawing/2014/main" val="3531750588"/>
                    </a:ext>
                  </a:extLst>
                </a:gridCol>
                <a:gridCol w="2513866">
                  <a:extLst>
                    <a:ext uri="{9D8B030D-6E8A-4147-A177-3AD203B41FA5}">
                      <a16:colId xmlns:a16="http://schemas.microsoft.com/office/drawing/2014/main" val="2851363264"/>
                    </a:ext>
                  </a:extLst>
                </a:gridCol>
                <a:gridCol w="4536826">
                  <a:extLst>
                    <a:ext uri="{9D8B030D-6E8A-4147-A177-3AD203B41FA5}">
                      <a16:colId xmlns:a16="http://schemas.microsoft.com/office/drawing/2014/main" val="3917806787"/>
                    </a:ext>
                  </a:extLst>
                </a:gridCol>
              </a:tblGrid>
              <a:tr h="841208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по тактической медицине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u="sng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https://vk.com/balmed.media?w=wall-145803451_4673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extLst>
                  <a:ext uri="{0D108BD9-81ED-4DB2-BD59-A6C34878D82A}">
                    <a16:rowId xmlns:a16="http://schemas.microsoft.com/office/drawing/2014/main" val="383791421"/>
                  </a:ext>
                </a:extLst>
              </a:tr>
              <a:tr h="841208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Первое занятие по тактической медицине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u="sng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https://vk.com/balmed.media?w=wall-145803451_5034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extLst>
                  <a:ext uri="{0D108BD9-81ED-4DB2-BD59-A6C34878D82A}">
                    <a16:rowId xmlns:a16="http://schemas.microsoft.com/office/drawing/2014/main" val="2207642751"/>
                  </a:ext>
                </a:extLst>
              </a:tr>
              <a:tr h="64073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Второе занятие по тактической медицине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u="sng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https://vk.com/balmed.media?w=wall-145803451_5066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extLst>
                  <a:ext uri="{0D108BD9-81ED-4DB2-BD59-A6C34878D82A}">
                    <a16:rowId xmlns:a16="http://schemas.microsoft.com/office/drawing/2014/main" val="1734415394"/>
                  </a:ext>
                </a:extLst>
              </a:tr>
              <a:tr h="64073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Третье занятие по тактической медицине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u="sng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https://vk.com/balmed.media?w=wall-145803451_5085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extLst>
                  <a:ext uri="{0D108BD9-81ED-4DB2-BD59-A6C34878D82A}">
                    <a16:rowId xmlns:a16="http://schemas.microsoft.com/office/drawing/2014/main" val="2738256890"/>
                  </a:ext>
                </a:extLst>
              </a:tr>
              <a:tr h="841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Четвертое занятие по тактической медицине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u="sng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https://vk.com/balmed.media?w=wall-145803451_5132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extLst>
                  <a:ext uri="{0D108BD9-81ED-4DB2-BD59-A6C34878D82A}">
                    <a16:rowId xmlns:a16="http://schemas.microsoft.com/office/drawing/2014/main" val="3160499104"/>
                  </a:ext>
                </a:extLst>
              </a:tr>
              <a:tr h="4977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Пятое занятие по тактической медицине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https://vk.com/balmed.media?w=wall-145803451_5155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extLst>
                  <a:ext uri="{0D108BD9-81ED-4DB2-BD59-A6C34878D82A}">
                    <a16:rowId xmlns:a16="http://schemas.microsoft.com/office/drawing/2014/main" val="4041936213"/>
                  </a:ext>
                </a:extLst>
              </a:tr>
              <a:tr h="4977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Шестое занятие по тактической медицине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https://vk.com/balmed.media?w=wall-145803451_5175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43" marR="40143" marT="0" marB="0"/>
                </a:tc>
                <a:extLst>
                  <a:ext uri="{0D108BD9-81ED-4DB2-BD59-A6C34878D82A}">
                    <a16:rowId xmlns:a16="http://schemas.microsoft.com/office/drawing/2014/main" val="340476505"/>
                  </a:ext>
                </a:extLst>
              </a:tr>
            </a:tbl>
          </a:graphicData>
        </a:graphic>
      </p:graphicFrame>
      <p:pic>
        <p:nvPicPr>
          <p:cNvPr id="12292" name="Picture 4">
            <a:extLst>
              <a:ext uri="{FF2B5EF4-FFF2-40B4-BE49-F238E27FC236}">
                <a16:creationId xmlns:a16="http://schemas.microsoft.com/office/drawing/2014/main" id="{B535126B-8748-4E67-9188-14187A393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589" y="1247522"/>
            <a:ext cx="3641811" cy="547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41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51DED56-7B81-417D-9414-0018D5B65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511878"/>
              </p:ext>
            </p:extLst>
          </p:nvPr>
        </p:nvGraphicFramePr>
        <p:xfrm>
          <a:off x="228600" y="199226"/>
          <a:ext cx="8017932" cy="65013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1364">
                  <a:extLst>
                    <a:ext uri="{9D8B030D-6E8A-4147-A177-3AD203B41FA5}">
                      <a16:colId xmlns:a16="http://schemas.microsoft.com/office/drawing/2014/main" val="3662713283"/>
                    </a:ext>
                  </a:extLst>
                </a:gridCol>
                <a:gridCol w="2669274">
                  <a:extLst>
                    <a:ext uri="{9D8B030D-6E8A-4147-A177-3AD203B41FA5}">
                      <a16:colId xmlns:a16="http://schemas.microsoft.com/office/drawing/2014/main" val="1137441441"/>
                    </a:ext>
                  </a:extLst>
                </a:gridCol>
                <a:gridCol w="4817294">
                  <a:extLst>
                    <a:ext uri="{9D8B030D-6E8A-4147-A177-3AD203B41FA5}">
                      <a16:colId xmlns:a16="http://schemas.microsoft.com/office/drawing/2014/main" val="1692127186"/>
                    </a:ext>
                  </a:extLst>
                </a:gridCol>
              </a:tblGrid>
              <a:tr h="123442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87" marR="251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октября 2023 года на площадке Балаковского инженерно-технологического института – филиала Национального исследовательского ядерного университета МИФИ состоялся XI Всероссийский Фестиваль «Nauka 0+». Мастер-класс по тактической медицине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87" marR="25187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https://vk.com/balmed.media?w=wall-145803451_5209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87" marR="25187" marT="0" marB="0"/>
                </a:tc>
                <a:extLst>
                  <a:ext uri="{0D108BD9-81ED-4DB2-BD59-A6C34878D82A}">
                    <a16:rowId xmlns:a16="http://schemas.microsoft.com/office/drawing/2014/main" val="3591203305"/>
                  </a:ext>
                </a:extLst>
              </a:tr>
              <a:tr h="10275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87" marR="251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и 5 ноября 2023 года в СОШ №4 студенты Балаковского медицинского колледжа, волонтёры по Тактической медицине провели занятия по оказанию самопомощи при возникновении артериального кровотечения.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87" marR="25187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https://vk.com/balmed.media?w=wall-145803451_5220</a:t>
                      </a:r>
                      <a:endParaRPr lang="ru-RU" sz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87" marR="25187" marT="0" marB="0"/>
                </a:tc>
                <a:extLst>
                  <a:ext uri="{0D108BD9-81ED-4DB2-BD59-A6C34878D82A}">
                    <a16:rowId xmlns:a16="http://schemas.microsoft.com/office/drawing/2014/main" val="3117869755"/>
                  </a:ext>
                </a:extLst>
              </a:tr>
              <a:tr h="1999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87" marR="251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Седьмое занятие по тактической медицине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87" marR="25187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https://vk.com/balmed.media?w=wall-145803451_5228</a:t>
                      </a:r>
                      <a:endParaRPr lang="ru-RU" sz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87" marR="25187" marT="0" marB="0"/>
                </a:tc>
                <a:extLst>
                  <a:ext uri="{0D108BD9-81ED-4DB2-BD59-A6C34878D82A}">
                    <a16:rowId xmlns:a16="http://schemas.microsoft.com/office/drawing/2014/main" val="1965127618"/>
                  </a:ext>
                </a:extLst>
              </a:tr>
              <a:tr h="8207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87" marR="251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Информационное видео, выполненное волонтёрами по Тактической медицине.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87" marR="25187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200" u="sng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https://vk.com/balmed.media?w=wall-145803451_5261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200" u="sng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https://vk.com/balmed.media?w=wall-145803451_5262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200" u="sng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https://vk.com/balmed.media?w=wall-145803451_5263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87" marR="25187" marT="0" marB="0"/>
                </a:tc>
                <a:extLst>
                  <a:ext uri="{0D108BD9-81ED-4DB2-BD59-A6C34878D82A}">
                    <a16:rowId xmlns:a16="http://schemas.microsoft.com/office/drawing/2014/main" val="3448563219"/>
                  </a:ext>
                </a:extLst>
              </a:tr>
              <a:tr h="16827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87" marR="251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23.11.2023 года в школе № 4 и Гимназии №1 состоялась торжественная церемония посвящения в юнармейцы обучающихся МАОУ СОШ № 4 и МАОУ Гимназия №1.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мероприятии волонтёры медицинского колледжа г.Балаково, показали свой мастер класс по оказанию первой врачебной помощи в условиях боя в так называемой «жёлтой зоне».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87" marR="25187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https://vk.com/balmed.media?w=wall-145803451_5289</a:t>
                      </a:r>
                      <a:endParaRPr lang="ru-RU" sz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87" marR="25187" marT="0" marB="0"/>
                </a:tc>
                <a:extLst>
                  <a:ext uri="{0D108BD9-81ED-4DB2-BD59-A6C34878D82A}">
                    <a16:rowId xmlns:a16="http://schemas.microsoft.com/office/drawing/2014/main" val="1197298194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7B170092-921D-41B3-85D9-376C8E7C6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1507187"/>
            <a:ext cx="3771900" cy="239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71E4758-9B5C-415F-AF7D-BB30A5F76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4151139"/>
            <a:ext cx="3771900" cy="250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129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A837F28-B578-4B88-AF79-4F96D02211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7221979"/>
              </p:ext>
            </p:extLst>
          </p:nvPr>
        </p:nvGraphicFramePr>
        <p:xfrm>
          <a:off x="343957" y="1903494"/>
          <a:ext cx="6696076" cy="38804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3763">
                  <a:extLst>
                    <a:ext uri="{9D8B030D-6E8A-4147-A177-3AD203B41FA5}">
                      <a16:colId xmlns:a16="http://schemas.microsoft.com/office/drawing/2014/main" val="3706673778"/>
                    </a:ext>
                  </a:extLst>
                </a:gridCol>
                <a:gridCol w="2229210">
                  <a:extLst>
                    <a:ext uri="{9D8B030D-6E8A-4147-A177-3AD203B41FA5}">
                      <a16:colId xmlns:a16="http://schemas.microsoft.com/office/drawing/2014/main" val="249700678"/>
                    </a:ext>
                  </a:extLst>
                </a:gridCol>
                <a:gridCol w="4023103">
                  <a:extLst>
                    <a:ext uri="{9D8B030D-6E8A-4147-A177-3AD203B41FA5}">
                      <a16:colId xmlns:a16="http://schemas.microsoft.com/office/drawing/2014/main" val="1469010516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Восьмое занятие по тактической медицине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https://vk.com/balmed.media?w=wall-145803451_5305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65201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Девятое занятие по тактической медицине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https://vk.com/balmed.media?w=wall-145803451_5328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1427033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по тактической медицине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15.12.2023 года на базе информационного центра Балаковской АЭС был проведён мастер - класс по тактической медицине для сотрудников Балаковской атомной станции.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https://vk.com/balmed.media?w=wall-145803451_6009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553975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Благодарность волонтёрам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https://vk.com/balmed.media?w=wall-145803451_6056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6170262"/>
                  </a:ext>
                </a:extLst>
              </a:tr>
              <a:tr h="3833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Десятое занятие по тактической медицине</a:t>
                      </a:r>
                      <a:endParaRPr lang="ru-RU" sz="12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https://vk.com/balmed.media?w=wall-145803451_6086</a:t>
                      </a:r>
                      <a:endParaRPr lang="ru-RU" sz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4616853"/>
                  </a:ext>
                </a:extLst>
              </a:tr>
            </a:tbl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D3DCC65A-BBAD-48EA-8C66-B1B37073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287" y="389467"/>
            <a:ext cx="3871156" cy="628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031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97F2F-5766-4949-AABE-8BCF70BC6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414B70-35A4-44F2-9339-0FC7774D9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712983-93E0-4B12-987D-F4E09F822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6" y="167998"/>
            <a:ext cx="11937999" cy="37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03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C5CE774-E75F-4B1F-9AFF-9539E2B2C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775" y="2194560"/>
            <a:ext cx="6426357" cy="4426373"/>
          </a:xfrm>
        </p:spPr>
        <p:txBody>
          <a:bodyPr>
            <a:normAutofit/>
          </a:bodyPr>
          <a:lstStyle/>
          <a:p>
            <a:r>
              <a:rPr lang="ru-RU" sz="20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28 октября 2023 года на площадке Балаковского инженерно-технологического института – филиала Национального исследовательского ядерного университета МИФИ состоялся XI Всероссийский Фестиваль «</a:t>
            </a:r>
            <a:r>
              <a:rPr lang="ru-RU" sz="2000" b="0" i="0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Nauka</a:t>
            </a:r>
            <a:r>
              <a:rPr lang="ru-RU" sz="20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0+». Мы представили наш колледж несколькими проектами, одним из которых был проект по Тактической медицине, которым заинтересовались многие.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67E59EF-1B76-4FB6-9B30-321AF9FD545D}"/>
              </a:ext>
            </a:extLst>
          </p:cNvPr>
          <p:cNvSpPr txBox="1">
            <a:spLocks/>
          </p:cNvSpPr>
          <p:nvPr/>
        </p:nvSpPr>
        <p:spPr>
          <a:xfrm>
            <a:off x="2298620" y="922868"/>
            <a:ext cx="7594759" cy="795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02CB9AF-1A92-4168-8718-DF8F09B83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351" y="1778001"/>
            <a:ext cx="5139874" cy="296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720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C5CE774-E75F-4B1F-9AFF-9539E2B2C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775" y="2194560"/>
            <a:ext cx="6426357" cy="4426373"/>
          </a:xfrm>
        </p:spPr>
        <p:txBody>
          <a:bodyPr>
            <a:normAutofit fontScale="92500"/>
          </a:bodyPr>
          <a:lstStyle/>
          <a:p>
            <a:r>
              <a:rPr lang="ru-RU" sz="24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ВОЛОНТЕРАМ</a:t>
            </a:r>
            <a:b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19.12.2023г. директор информационного центра АЭС Шевченко Дмитрий Сергеевич выразил благодарность волонтерам по Тактической медицине и наградил их памятными подарками.</a:t>
            </a:r>
            <a:b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Напомним, что 15.12.2023 года на базе информационного центра Балаковской АЭС был проведён мастер - класс по тактической медицине для сотрудников атомной станции.</a:t>
            </a:r>
            <a:br>
              <a:rPr lang="ru-RU" sz="24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мастер-класса очень понравилось мероприятие, которое еще раз подтвердило важность Тактической медицины в современном обществе.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67E59EF-1B76-4FB6-9B30-321AF9FD545D}"/>
              </a:ext>
            </a:extLst>
          </p:cNvPr>
          <p:cNvSpPr txBox="1">
            <a:spLocks/>
          </p:cNvSpPr>
          <p:nvPr/>
        </p:nvSpPr>
        <p:spPr>
          <a:xfrm>
            <a:off x="2378974" y="965201"/>
            <a:ext cx="7594759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398EA4-570D-4135-A2EB-AD55C0084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625" y="2474848"/>
            <a:ext cx="4927600" cy="302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202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C5CE774-E75F-4B1F-9AFF-9539E2B2C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775" y="2194560"/>
            <a:ext cx="7747158" cy="4426373"/>
          </a:xfrm>
        </p:spPr>
        <p:txBody>
          <a:bodyPr>
            <a:normAutofit fontScale="92500" lnSpcReduction="20000"/>
          </a:bodyPr>
          <a:lstStyle/>
          <a:p>
            <a: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23.11.2023 года в школе № 4 и Гимназии №1 состоялась торжественная церемония посвящения в юнармейцы обучающихся МАОУ СОШ № 4 и МАОУ Гимназия №1.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мероприятии волонтёры медицинского колледжа </a:t>
            </a:r>
            <a:r>
              <a:rPr lang="ru-RU" sz="1600" b="0" i="0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г.Балаково</a:t>
            </a:r>
            <a: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показали свой мастер класс по оказанию первой врачебной помощи в условиях боя в так называемой «жёлтой зоне».</a:t>
            </a:r>
            <a:b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по просьбе директора МАОУ СОШ № 4, волонтёры Балаковского медицинского колледжа провели более шести специальных занятий среди школьников седьмого, десятого и одиннадцатых классов по «Тактической медицине».</a:t>
            </a:r>
            <a:b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 новые знания и умения, инициативная группа школьников под руководством студентов 1 и 3 курса Балаковского медицинского колледжа, смогла подготовить и продемонстрировать на посвящении в </a:t>
            </a:r>
            <a:r>
              <a:rPr lang="ru-RU" sz="1600" b="0" i="0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юнармию</a:t>
            </a:r>
            <a: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свой мастер класс по оказанию самопомощи и взаимопомощи в «красной зоне» под огнём условного противника.</a:t>
            </a:r>
            <a:b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ними также приняли участие </a:t>
            </a:r>
            <a:r>
              <a:rPr lang="ru-RU" sz="1600" b="0" i="0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страйкболисты</a:t>
            </a:r>
            <a: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из клуба «9 Ярдов», с позывными Номад, Остап, Куст, Нежный. Эта часть программы подчеркнула важность медицинских знаний и навыков в обеспечении безопасности и заботы о товарищах, что соответствует целям и задачам «</a:t>
            </a:r>
            <a:r>
              <a:rPr lang="ru-RU" sz="1600" b="0" i="0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Юнармии</a:t>
            </a:r>
            <a: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завершению выступлений, каждому юнармейцу в этот день выпала честь принести торжественную клятву: всегда быть верным своему Отечеству, соблюдать устав «ЮНАРМИИ», следовать традициям доблести, отваги и товарищеской взаимовыручки, защищать слабых, стремиться к победам в учебе и спорте, чтить память героев.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67E59EF-1B76-4FB6-9B30-321AF9FD545D}"/>
              </a:ext>
            </a:extLst>
          </p:cNvPr>
          <p:cNvSpPr txBox="1">
            <a:spLocks/>
          </p:cNvSpPr>
          <p:nvPr/>
        </p:nvSpPr>
        <p:spPr>
          <a:xfrm>
            <a:off x="2726108" y="778935"/>
            <a:ext cx="7594759" cy="719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76BB7B-4BE8-453C-B2BC-0C7243829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800" y="1502461"/>
            <a:ext cx="3462867" cy="511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7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C5CE774-E75F-4B1F-9AFF-9539E2B2C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775" y="2194560"/>
            <a:ext cx="6426357" cy="4426373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 января 2024 года под девизом "Твое будущее в твоих руках!" прошла Ярмарка учебных мест для учащихся девятых классов и выпускников общеобразовательных учреждений из </a:t>
            </a:r>
            <a:r>
              <a:rPr lang="ru-RU" sz="1400" b="0" i="0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4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Духовницкое. Организатором Ярмарки учебных мест выступили ГКУ СО «Центр занятости населения Саратовской области» по Духовницкому району.</a:t>
            </a:r>
            <a:br>
              <a:rPr lang="ru-RU" sz="14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проведения ярмарки – сориентировать молодёжь на получение профессионального образования, помочь выпускникам школ определиться с выбором будущей профессии.</a:t>
            </a:r>
            <a:br>
              <a:rPr lang="ru-RU" sz="14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выбора будущей профессии является приоритетным для старшеклассников. Каждый молодой человек в этом возрасте задумывается над тем, кем быть и главное для старшеклассников – не растеряться и сделать правильный выбор.</a:t>
            </a:r>
          </a:p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– медики нашего колледжа, представители проекта «Тактическая медицина», продемонстрировали учащимся школ, а также их родственникам, навыки оказания само-  и взаимопомощи. Которые вызвали у школьников большой интерес.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1CF40AD-178D-47A8-A775-3A5A2BB08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499" y="321733"/>
            <a:ext cx="4782726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67E59EF-1B76-4FB6-9B30-321AF9FD545D}"/>
              </a:ext>
            </a:extLst>
          </p:cNvPr>
          <p:cNvSpPr txBox="1">
            <a:spLocks/>
          </p:cNvSpPr>
          <p:nvPr/>
        </p:nvSpPr>
        <p:spPr>
          <a:xfrm>
            <a:off x="270774" y="1041401"/>
            <a:ext cx="7594759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</a:t>
            </a:r>
          </a:p>
        </p:txBody>
      </p:sp>
    </p:spTree>
    <p:extLst>
      <p:ext uri="{BB962C8B-B14F-4D97-AF65-F5344CB8AC3E}">
        <p14:creationId xmlns:p14="http://schemas.microsoft.com/office/powerpoint/2010/main" val="3877723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2EE81-5099-4169-B7EA-8F9BA57C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33" y="639315"/>
            <a:ext cx="11980333" cy="129302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Самопомощь</a:t>
            </a:r>
            <a:br>
              <a:rPr lang="ru-RU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— навык, равный цене жизни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B5F862-E81A-4C3A-AB76-4BAF356AF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99733"/>
            <a:ext cx="8322733" cy="4572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 грамотно оказанной первой медицинской помощи и самопомощи в результате несчастного случая, ДТП, после аварий, катастроф или террористических актов — спасенные жизни, отсутствие инвалидизации.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Остановка кровотечения, проведение сердечно-легочной реанимации, наложение повязки или жгута, эвакуация пострадавшего "на себе" в безопасную зону — такие навыки в экстренной ситуации ценятся на вес золота. 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Запрос общества на получение базовых знаний по медицине в последнее время резко возрос, а центров для удовлетворение запросов недостаточно.</a:t>
            </a:r>
          </a:p>
          <a:p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EE290D6-0B79-4484-A2CB-B79560B41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658" y="1932343"/>
            <a:ext cx="2816755" cy="483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683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2BD64E-69C0-4A3C-B2FB-4C91CE2A0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08" y="1570491"/>
            <a:ext cx="3608725" cy="50038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106751-99E8-4CCF-8F80-C61CD1C83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316" y="1474459"/>
            <a:ext cx="3710952" cy="50998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4C75BB-A1B7-4EE4-9DA1-6DE45CE29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419167" y="1125397"/>
            <a:ext cx="2599608" cy="357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82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2EE81-5099-4169-B7EA-8F9BA57C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33" y="1227666"/>
            <a:ext cx="11980333" cy="79781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Что такое тактическая медицина 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B5F862-E81A-4C3A-AB76-4BAF356AF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353733"/>
            <a:ext cx="8322733" cy="4318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Тактическая медицина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– составная часть (раздел) «военно-медицинской подготовки», целью которого является обучение военнослужащих оказанию первой помощи раненым на поле боя.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Тактическая медицина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совокупность мероприятий, которые реализуются непосредственно на поле боя и нацелены на сохранение жизни и заблаговременное устранение тяжёлых осложнений у военнослужащих, получивших ранения и травмы в ходе боевых действий.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180B7AF-0C9A-4C42-901F-AC553CDA6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733" y="1976619"/>
            <a:ext cx="3236762" cy="457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945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CE1AA0-69DD-40DD-ADB7-92740D38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533" y="1029655"/>
            <a:ext cx="8610600" cy="86687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F40C20-70A5-471B-9D00-43C2876C9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63" y="1896533"/>
            <a:ext cx="5641346" cy="4729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создание педагогической, методологической и материальной базы для обучения Тактической медицины в ГАПОУ СО «Балаковский медицинский колледж», которая поможет процессу организации профессиональной подготовки, повышения профессиональных навыков доврачебной помощи в рамках военно-полевой медицины.</a:t>
            </a: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4D9486DB-B37F-4832-A64A-19BC01B27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75932"/>
            <a:ext cx="5641346" cy="364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610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2EE81-5099-4169-B7EA-8F9BA57C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33" y="1227666"/>
            <a:ext cx="11980333" cy="7978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внедрения тактической медицины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B5F862-E81A-4C3A-AB76-4BAF356AF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067" y="2353733"/>
            <a:ext cx="7840133" cy="4318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ТМ разработана государственными органами разных стран для снижения предотвратимых смертей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ТМ повышает устойчивость госпитальной системы, являясь её составной частью. Экономит ресурсы медицинских работников на этапе до врачебной помощи.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алгоритма применяемая в ТМ ускоряет процесс качественного обучения, максимального количества сотрудников, самопомощи и взаимопомощи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приемам ТМ придаст сотрудникам большую морально-психологическую устойчивость, позволит обеспечить качественно новый уровень оказания первой помощи и самопомощи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A7C15BB-876A-41D9-B45D-FA82E7A57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395" y="2106627"/>
            <a:ext cx="3542771" cy="213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84C36DA-DABB-4589-BEE8-2C5058567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394" y="4385734"/>
            <a:ext cx="3542771" cy="235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811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9092F-F159-4DB1-B043-F80D64EC0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901532"/>
            <a:ext cx="10176933" cy="1293028"/>
          </a:xfrm>
        </p:spPr>
        <p:txBody>
          <a:bodyPr/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этот проект важен?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49A2BC-3997-4C3E-BF36-E0A0EAD38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68" y="2194560"/>
            <a:ext cx="6460066" cy="4494107"/>
          </a:xfrm>
        </p:spPr>
        <p:txBody>
          <a:bodyPr/>
          <a:lstStyle/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районе на сегодняшний день отсутствует доступное место для граждан города Балаково, где можно пройти курсы по «Тактической медицине» и приобрести бесплатно (или за деньги) навыки которые помогут остаться в живых в случае внезапной травматизации — при получении обратимых </a:t>
            </a:r>
            <a:r>
              <a:rPr lang="ru-RU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жизнеугрожающих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ранений в опасных условиях.</a:t>
            </a:r>
          </a:p>
          <a:p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EE6E276-45B0-4A92-A49A-F1AD7AC05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42" y="2662848"/>
            <a:ext cx="4681889" cy="311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084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9092F-F159-4DB1-B043-F80D64EC0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867" y="1197865"/>
            <a:ext cx="10176933" cy="1293028"/>
          </a:xfrm>
        </p:spPr>
        <p:txBody>
          <a:bodyPr>
            <a:norm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Краткосрочные/долгосрочные цели и задачи проекта</a:t>
            </a:r>
            <a:endParaRPr lang="ru-RU" sz="36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49A2BC-3997-4C3E-BF36-E0A0EAD38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1" y="2363893"/>
            <a:ext cx="7586132" cy="4494107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Краткосрочные задачи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Повышение квалификации педагогов, волонтёров, студентов ГАПОУ СО «Балаковский медицинский колледж» в вопросах тактической медицины.</a:t>
            </a:r>
          </a:p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Долгосрочные задачи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—обучение граждан мобилизационного возраста (жителей </a:t>
            </a:r>
            <a:r>
              <a:rPr lang="ru-RU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г.Балаково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работников предприятий, сотрудников силовых структур и др.) навыкам тактической медицины.</a:t>
            </a:r>
          </a:p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Краткосрочные цели проекта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создание педагогической, методологической и материальной базы для обучения Тактической ме-</a:t>
            </a:r>
            <a:r>
              <a:rPr lang="ru-RU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дицины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ГАПОУ СО «Балаковский медицинский колледж».</a:t>
            </a:r>
          </a:p>
          <a:p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04CE66E-F0B8-4F11-AE92-D8266B0CE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884" y="2558626"/>
            <a:ext cx="2416227" cy="410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888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9092F-F159-4DB1-B043-F80D64EC0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867" y="1197865"/>
            <a:ext cx="10176933" cy="1293028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Сроки и этапы реализации программы</a:t>
            </a:r>
            <a:endParaRPr lang="ru-RU" sz="3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49A2BC-3997-4C3E-BF36-E0A0EAD38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2667000"/>
            <a:ext cx="6129867" cy="4191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 — реализуется с октября 2022 г. С  перспективой на долгосрочную реализацию проекта (бессрочно).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21A93E-2DB9-4058-903B-39E778E8C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927" y="2769119"/>
            <a:ext cx="4998095" cy="343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36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71F45-35A6-4891-952B-E9515935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AAA375-5DF2-4215-890C-2BE4BC10A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194560"/>
            <a:ext cx="7797800" cy="4341707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 профессиональную подготовку специалистов — выпускников Медицинского колледжа, сделает доступным приобретение качественных навыков заинтересованным гражданам г. Балаково мобилизационного возраста, позволит проходить обучение работникам силовых структур с получением сертификата в случае успешно выполненного зачёта.</a:t>
            </a:r>
          </a:p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нашего колледжа имеющие медицинское образование и прошедшие обучение ТМ, являются потенциальными инструкторами, кроме того оставаясь работать в регионе и области их навыки обеспечат большую устойчивость госпитальной системы при внезапной массовой травматизации граждан города.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BC2FDA2-C8BD-4FDB-8D81-653A1786E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57" y="1815397"/>
            <a:ext cx="3179443" cy="478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510492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Другая 3">
      <a:dk1>
        <a:srgbClr val="FFFFFF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444D26"/>
      </a:accent5>
      <a:accent6>
        <a:srgbClr val="809EC2"/>
      </a:accent6>
      <a:hlink>
        <a:srgbClr val="444D26"/>
      </a:hlink>
      <a:folHlink>
        <a:srgbClr val="7F6F6F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64</TotalTime>
  <Words>1697</Words>
  <Application>Microsoft Office PowerPoint</Application>
  <PresentationFormat>Широкоэкранный</PresentationFormat>
  <Paragraphs>130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Wingdings</vt:lpstr>
      <vt:lpstr>След самолета</vt:lpstr>
      <vt:lpstr>ПРОЕКТ «Тактическая медицина»</vt:lpstr>
      <vt:lpstr>Самопомощь  — навык, равный цене жизни</vt:lpstr>
      <vt:lpstr> Что такое тактическая медицина ?</vt:lpstr>
      <vt:lpstr>Цель Проекта</vt:lpstr>
      <vt:lpstr>Причины внедрения тактической медицины</vt:lpstr>
      <vt:lpstr>Почему этот проект важен?</vt:lpstr>
      <vt:lpstr>Краткосрочные/долгосрочные цели и задачи проекта</vt:lpstr>
      <vt:lpstr>Сроки и этапы реализации программы</vt:lpstr>
      <vt:lpstr>Особенности проекта</vt:lpstr>
      <vt:lpstr>Для чего можно пройти курс по тактической медицине?</vt:lpstr>
      <vt:lpstr>Ссылки на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Тактическая медицина</dc:title>
  <dc:creator>Mad W0r1d</dc:creator>
  <cp:lastModifiedBy>Mad W0r1d</cp:lastModifiedBy>
  <cp:revision>11</cp:revision>
  <dcterms:created xsi:type="dcterms:W3CDTF">2024-02-12T06:43:08Z</dcterms:created>
  <dcterms:modified xsi:type="dcterms:W3CDTF">2024-05-15T07:14:08Z</dcterms:modified>
</cp:coreProperties>
</file>