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embedTrueTypeFonts="1" saveSubsetFonts="1">
  <p:sldMasterIdLst>
    <p:sldMasterId id="2147483693" r:id="rId25"/>
  </p:sldMasterIdLst>
  <p:sldIdLst>
    <p:sldId id="256" r:id="rId27"/>
    <p:sldId id="258" r:id="rId28"/>
    <p:sldId id="261" r:id="rId29"/>
    <p:sldId id="262" r:id="rId30"/>
    <p:sldId id="266" r:id="rId31"/>
    <p:sldId id="274" r:id="rId32"/>
    <p:sldId id="273" r:id="rId33"/>
    <p:sldId id="265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0">
          <p15:clr>
            <a:srgbClr val="A4A3A4"/>
          </p15:clr>
        </p15:guide>
        <p15:guide id="2" pos="2877" userDrawn="0">
          <p15:clr>
            <a:srgbClr val="A4A3A4"/>
          </p15:clr>
        </p15:guide>
      </p15:sldGuideLst>
    </p:ext>
  </p:extLst>
  <p:embeddedFontLst>
    <p:embeddedFont>
      <p:font typeface="Aileron Regular Bold" panose="020B0604020202020204" pitchFamily="-2048" charset="0">
        <p:regular r:id="rId11"/>
      </p:font>
    </p:embeddedFont>
    <p:embeddedFont>
      <p:font typeface="Calibri" panose="020F0502020204030204" pitchFamily="34" charset="0">
        <p:regular r:id="rId9"/>
        <p:bold r:id="rId4"/>
        <p:italic r:id="rId1"/>
        <p:boldItalic r:id="rId13"/>
      </p:font>
    </p:embeddedFont>
    <p:embeddedFont>
      <p:font typeface="Open Sans" panose="020B0606030504020204" pitchFamily="34" charset="0">
        <p:regular r:id="rId10"/>
        <p:bold r:id="rId7"/>
        <p:italic r:id="rId5"/>
        <p:boldItalic r:id="rId2"/>
      </p:font>
    </p:embeddedFont>
    <p:embeddedFont>
      <p:font typeface="Open Sans Bold" panose="020B0806030504020204" pitchFamily="0" charset="0">
        <p:regular r:id="rId12"/>
      </p:font>
    </p:embeddedFont>
    <p:embeddedFont>
      <p:font typeface="Roboto" panose="02000000000000000000" pitchFamily="2" charset="0">
        <p:regular r:id="rId8"/>
      </p:font>
    </p:embeddedFont>
    <p:embeddedFont>
      <p:font typeface="Roboto Condensed" panose="02000000000000000000" pitchFamily="2" charset="0">
        <p:regular r:id="rId3"/>
      </p:font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3155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15620" autoAdjust="0"/>
    <p:restoredTop sz="94622" autoAdjust="0"/>
  </p:normalViewPr>
  <p:slideViewPr>
    <p:cSldViewPr snapToGrid="1" snapToObjects="1">
      <p:cViewPr varScale="1">
        <p:scale>
          <a:sx n="74" d="100"/>
          <a:sy n="74" d="100"/>
        </p:scale>
        <p:origin x="570" y="72"/>
      </p:cViewPr>
      <p:guideLst>
        <p:guide orient="horz" pos="2157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font" Target="fonts/font4.fntdata"></Relationship><Relationship Id="rId2" Type="http://schemas.openxmlformats.org/officeDocument/2006/relationships/font" Target="fonts/font9.fntdata"></Relationship><Relationship Id="rId3" Type="http://schemas.openxmlformats.org/officeDocument/2006/relationships/font" Target="fonts/font12.fntdata"></Relationship><Relationship Id="rId4" Type="http://schemas.openxmlformats.org/officeDocument/2006/relationships/font" Target="fonts/font3.fntdata"></Relationship><Relationship Id="rId5" Type="http://schemas.openxmlformats.org/officeDocument/2006/relationships/font" Target="fonts/font8.fntdata"></Relationship><Relationship Id="rId6" Type="http://schemas.openxmlformats.org/officeDocument/2006/relationships/tableStyles" Target="tableStyles.xml"></Relationship><Relationship Id="rId7" Type="http://schemas.openxmlformats.org/officeDocument/2006/relationships/font" Target="fonts/font7.fntdata"></Relationship><Relationship Id="rId8" Type="http://schemas.openxmlformats.org/officeDocument/2006/relationships/font" Target="fonts/font11.fntdata"></Relationship><Relationship Id="rId9" Type="http://schemas.openxmlformats.org/officeDocument/2006/relationships/font" Target="fonts/font2.fntdata"></Relationship><Relationship Id="rId10" Type="http://schemas.openxmlformats.org/officeDocument/2006/relationships/font" Target="fonts/font6.fntdata"></Relationship><Relationship Id="rId11" Type="http://schemas.openxmlformats.org/officeDocument/2006/relationships/font" Target="fonts/font1.fntdata"></Relationship><Relationship Id="rId12" Type="http://schemas.openxmlformats.org/officeDocument/2006/relationships/font" Target="fonts/font10.fntdata"></Relationship><Relationship Id="rId13" Type="http://schemas.openxmlformats.org/officeDocument/2006/relationships/font" Target="fonts/font5.fntdata"></Relationship><Relationship Id="rId25" Type="http://schemas.openxmlformats.org/officeDocument/2006/relationships/slideMaster" Target="slideMasters/slideMaster1.xml"></Relationship><Relationship Id="rId26" Type="http://schemas.openxmlformats.org/officeDocument/2006/relationships/theme" Target="theme/theme1.xml"></Relationship><Relationship Id="rId27" Type="http://schemas.openxmlformats.org/officeDocument/2006/relationships/slide" Target="slides/slide1.xml"></Relationship><Relationship Id="rId28" Type="http://schemas.openxmlformats.org/officeDocument/2006/relationships/slide" Target="slides/slide2.xml"></Relationship><Relationship Id="rId29" Type="http://schemas.openxmlformats.org/officeDocument/2006/relationships/slide" Target="slides/slide3.xml"></Relationship><Relationship Id="rId30" Type="http://schemas.openxmlformats.org/officeDocument/2006/relationships/slide" Target="slides/slide4.xml"></Relationship><Relationship Id="rId31" Type="http://schemas.openxmlformats.org/officeDocument/2006/relationships/slide" Target="slides/slide5.xml"></Relationship><Relationship Id="rId32" Type="http://schemas.openxmlformats.org/officeDocument/2006/relationships/slide" Target="slides/slide6.xml"></Relationship><Relationship Id="rId33" Type="http://schemas.openxmlformats.org/officeDocument/2006/relationships/slide" Target="slides/slide7.xml"></Relationship><Relationship Id="rId34" Type="http://schemas.openxmlformats.org/officeDocument/2006/relationships/slide" Target="slides/slide8.xml"></Relationship><Relationship Id="rId35" Type="http://schemas.openxmlformats.org/officeDocument/2006/relationships/viewProps" Target="viewProps.xml"></Relationship><Relationship Id="rId36" Type="http://schemas.openxmlformats.org/officeDocument/2006/relationships/presProps" Target="presProps.xml"></Relationship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3" Type="http://schemas.openxmlformats.org/officeDocument/2006/relationships/image" Target="../media/fImage17789010241.jpeg"></Relationship><Relationship Id="rId4" Type="http://schemas.openxmlformats.org/officeDocument/2006/relationships/slideLayout" Target="../slideLayouts/slideLayout7.xml"></Relationship></Relationships>
</file>

<file path=ppt/slides/_rels/slide2.xml.rels><?xml version="1.0" encoding="UTF-8"?>
<Relationships xmlns="http://schemas.openxmlformats.org/package/2006/relationships"><Relationship Id="rId3" Type="http://schemas.openxmlformats.org/officeDocument/2006/relationships/image" Target="../media/image3.png"></Relationship><Relationship Id="rId4" Type="http://schemas.openxmlformats.org/officeDocument/2006/relationships/image" Target="../media/fImage31273410441.jpeg"></Relationship><Relationship Id="rId5" Type="http://schemas.openxmlformats.org/officeDocument/2006/relationships/image" Target="../media/fImage13935721068467.jpeg"></Relationship><Relationship Id="rId6" Type="http://schemas.openxmlformats.org/officeDocument/2006/relationships/image" Target="../media/fImage2260071096334.jpeg"></Relationship><Relationship Id="rId7" Type="http://schemas.openxmlformats.org/officeDocument/2006/relationships/slideLayout" Target="../slideLayouts/slideLayout7.xml"></Relationship></Relationships>
</file>

<file path=ppt/slides/_rels/slide3.xml.rels><?xml version="1.0" encoding="UTF-8"?>
<Relationships xmlns="http://schemas.openxmlformats.org/package/2006/relationships"><Relationship Id="rId5" Type="http://schemas.openxmlformats.org/officeDocument/2006/relationships/hyperlink" Target="https://www.list-org.com/search?type=name&amp;val=%D0%9E%D0%97%D0%95%D0%A0%D0%A1%D0%9A%D0%9E%D0%95%20%20%D0%A0%D0%90%D0%99%D0%9E%D0%9D%D0%9D%D0%9E%D0%95%20%D0%9F%D0%9E%D0%A2%D0%A0%D0%95%D0%91%D0%98%D0%A2%D0%95%D0%9B%D0%AC%D0%A1%D0%9A%D0%9E%D0%95%20%D0%9E%D0%91%D0%A9%D0%95%D0%A1%D0%A2%D0%92%D0%9E" TargetMode="External"></Relationship><Relationship Id="rId6" Type="http://schemas.openxmlformats.org/officeDocument/2006/relationships/image" Target="../media/fImage3942631048467.jpeg"></Relationship><Relationship Id="rId7" Type="http://schemas.openxmlformats.org/officeDocument/2006/relationships/image" Target="../media/fImage129401076334.jpeg"></Relationship><Relationship Id="rId8" Type="http://schemas.openxmlformats.org/officeDocument/2006/relationships/image" Target="../media/fImage4227981106500.jpeg"></Relationship><Relationship Id="rId9" Type="http://schemas.openxmlformats.org/officeDocument/2006/relationships/slideLayout" Target="../slideLayouts/slideLayout7.xml"></Relationship></Relationships>
</file>

<file path=ppt/slides/_rels/slide4.xml.rels><?xml version="1.0" encoding="UTF-8"?>
<Relationships xmlns="http://schemas.openxmlformats.org/package/2006/relationships"><Relationship Id="rId5" Type="http://schemas.openxmlformats.org/officeDocument/2006/relationships/image" Target="../media/fImage1659491169169.jpeg"></Relationship><Relationship Id="rId6" Type="http://schemas.openxmlformats.org/officeDocument/2006/relationships/image" Target="../media/fImage5030641195724.jpeg"></Relationship><Relationship Id="rId7" Type="http://schemas.openxmlformats.org/officeDocument/2006/relationships/image" Target="../media/fImage3508261221478.jpeg"></Relationship><Relationship Id="rId8" Type="http://schemas.openxmlformats.org/officeDocument/2006/relationships/slideLayout" Target="../slideLayouts/slideLayout7.xml"></Relationship></Relationships>
</file>

<file path=ppt/slides/_rels/slide5.xml.rels><?xml version="1.0" encoding="UTF-8"?>
<Relationships xmlns="http://schemas.openxmlformats.org/package/2006/relationships"><Relationship Id="rId3" Type="http://schemas.openxmlformats.org/officeDocument/2006/relationships/image" Target="../media/fImage3724921149358.jpeg"></Relationship><Relationship Id="rId4" Type="http://schemas.openxmlformats.org/officeDocument/2006/relationships/slideLayout" Target="../slideLayouts/slideLayout7.xml"></Relationship></Relationships>
</file>

<file path=ppt/slides/_rels/slide6.xml.rels><?xml version="1.0" encoding="UTF-8"?>
<Relationships xmlns="http://schemas.openxmlformats.org/package/2006/relationships"><Relationship Id="rId4" Type="http://schemas.openxmlformats.org/officeDocument/2006/relationships/image" Target="../media/fImage3932381256962.jpeg"></Relationship><Relationship Id="rId5" Type="http://schemas.openxmlformats.org/officeDocument/2006/relationships/image" Target="../media/fImage13693881304464.jpeg"></Relationship><Relationship Id="rId6" Type="http://schemas.openxmlformats.org/officeDocument/2006/relationships/slideLayout" Target="../slideLayouts/slideLayout7.xml"></Relationship></Relationships>
</file>

<file path=ppt/slides/_rels/slide7.xml.rels><?xml version="1.0" encoding="UTF-8"?>
<Relationships xmlns="http://schemas.openxmlformats.org/package/2006/relationships"><Relationship Id="rId5" Type="http://schemas.openxmlformats.org/officeDocument/2006/relationships/image" Target="../media/fImage3530251385705.jpeg"></Relationship><Relationship Id="rId6" Type="http://schemas.openxmlformats.org/officeDocument/2006/relationships/image" Target="../media/fImage3027271418145.jpeg"></Relationship><Relationship Id="rId7" Type="http://schemas.openxmlformats.org/officeDocument/2006/relationships/image" Target="../media/fImage9872971443281.jpeg"></Relationship><Relationship Id="rId8" Type="http://schemas.openxmlformats.org/officeDocument/2006/relationships/image" Target="../media/fImage444711916500.jpeg"></Relationship><Relationship Id="rId9" Type="http://schemas.openxmlformats.org/officeDocument/2006/relationships/image" Target="../media/fImage217353949169.jpeg"></Relationship><Relationship Id="rId10" Type="http://schemas.openxmlformats.org/officeDocument/2006/relationships/image" Target="../media/fImage2581531005724.jpeg"></Relationship><Relationship Id="rId11" Type="http://schemas.openxmlformats.org/officeDocument/2006/relationships/slideLayout" Target="../slideLayouts/slideLayout7.xml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image" Target="../media/image16.png"></Relationship><Relationship Id="rId6" Type="http://schemas.openxmlformats.org/officeDocument/2006/relationships/image" Target="../media/image20.png"></Relationship><Relationship Id="rId5" Type="http://schemas.openxmlformats.org/officeDocument/2006/relationships/image" Target="../media/image19.png"></Relationship><Relationship Id="rId4" Type="http://schemas.openxmlformats.org/officeDocument/2006/relationships/image" Target="../media/image18.png"></Relationship><Relationship Id="rId7" Type="http://schemas.openxmlformats.org/officeDocument/2006/relationships/hyperlink" Target="https://instagram.com/_dobrovolec_?utm_medium=copy_link" TargetMode="External"></Relationship><Relationship Id="rId8" Type="http://schemas.openxmlformats.org/officeDocument/2006/relationships/image" Target="../media/fImage41855671141478.png"></Relationship><Relationship Id="rId9" Type="http://schemas.openxmlformats.org/officeDocument/2006/relationships/slideLayout" Target="../slideLayouts/slideLayout7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2045" y="3017520"/>
            <a:ext cx="85915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400" u="none" spc="72">
                <a:solidFill>
                  <a:srgbClr val="FFFFFF"/>
                </a:solidFill>
                <a:latin typeface="Aileron Regular Bold"/>
              </a:rPr>
              <a:t>15%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22045" y="4780915"/>
            <a:ext cx="85915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400" u="none" spc="72">
                <a:solidFill>
                  <a:srgbClr val="FFFFFF"/>
                </a:solidFill>
                <a:latin typeface="Aileron Regular Bold"/>
              </a:rPr>
              <a:t>20%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27295" y="3729355"/>
            <a:ext cx="14793595" cy="3647440"/>
            <a:chOff x="5027295" y="3729355"/>
            <a:chExt cx="14793595" cy="3647440"/>
          </a:xfrm>
        </p:grpSpPr>
        <p:sp>
          <p:nvSpPr>
            <p:cNvPr id="6" name="TextBox 6"/>
            <p:cNvSpPr txBox="1">
              <a:spLocks/>
            </p:cNvSpPr>
            <p:nvPr/>
          </p:nvSpPr>
          <p:spPr>
            <a:xfrm rot="0">
              <a:off x="5777865" y="6938010"/>
              <a:ext cx="13293090" cy="439420"/>
            </a:xfrm>
            <a:prstGeom prst="rect"/>
          </p:spPr>
          <p:txBody>
            <a:bodyPr wrap="square" lIns="0" tIns="0" rIns="0" bIns="0" numCol="1" vert="horz" anchor="t">
              <a:spAutoFit/>
            </a:bodyPr>
            <a:lstStyle/>
            <a:p>
              <a:pPr marL="0" indent="0" algn="ctr" latinLnBrk="0">
                <a:lnSpc>
                  <a:spcPts val="3640"/>
                </a:lnSpc>
                <a:buFontTx/>
                <a:buNone/>
              </a:pPr>
              <a:endParaRPr lang="ko-KR" altLang="en-US"/>
            </a:p>
          </p:txBody>
        </p:sp>
        <p:sp>
          <p:nvSpPr>
            <p:cNvPr id="7" name="TextBox 7"/>
            <p:cNvSpPr txBox="1">
              <a:spLocks/>
            </p:cNvSpPr>
            <p:nvPr/>
          </p:nvSpPr>
          <p:spPr>
            <a:xfrm rot="0">
              <a:off x="5027295" y="3729355"/>
              <a:ext cx="14794230" cy="3193415"/>
            </a:xfrm>
            <a:prstGeom prst="rect"/>
          </p:spPr>
          <p:txBody>
            <a:bodyPr wrap="square" lIns="0" tIns="0" rIns="0" bIns="0" numCol="1" vert="horz" anchor="t">
              <a:spAutoFit/>
            </a:bodyPr>
            <a:lstStyle/>
            <a:p>
              <a:pPr marL="0" indent="0" algn="ctr" latinLnBrk="0">
                <a:lnSpc>
                  <a:spcPts val="6288"/>
                </a:lnSpc>
                <a:buFontTx/>
                <a:buNone/>
              </a:pP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ДОБРОВОЛЬЧЕСКИЙ ШТАБ</a:t>
              </a:r>
              <a:endParaRPr lang="ko-KR" altLang="en-US" sz="4800">
                <a:solidFill>
                  <a:srgbClr val="191919"/>
                </a:solidFill>
                <a:latin typeface="Open Sans Bold" charset="0"/>
              </a:endParaRPr>
            </a:p>
            <a:p>
              <a:pPr marL="0" indent="0" algn="ctr" latinLnBrk="0">
                <a:lnSpc>
                  <a:spcPts val="6288"/>
                </a:lnSpc>
                <a:buFontTx/>
                <a:buNone/>
              </a:pP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ОЗЕРСКОГО</a:t>
              </a:r>
              <a:endParaRPr lang="ko-KR" altLang="en-US" sz="4800">
                <a:solidFill>
                  <a:srgbClr val="191919"/>
                </a:solidFill>
                <a:latin typeface="Open Sans Bold" charset="0"/>
              </a:endParaRPr>
            </a:p>
            <a:p>
              <a:pPr marL="0" indent="0" algn="ctr" latinLnBrk="0">
                <a:lnSpc>
                  <a:spcPts val="6288"/>
                </a:lnSpc>
                <a:buFontTx/>
                <a:buNone/>
              </a:pP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 </a:t>
              </a: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МУНИЦИПАЛЬНОГО</a:t>
              </a: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 ОКРУГА</a:t>
              </a:r>
              <a:endParaRPr lang="ko-KR" altLang="en-US" sz="4800">
                <a:solidFill>
                  <a:srgbClr val="191919"/>
                </a:solidFill>
                <a:latin typeface="Open Sans Bold" charset="0"/>
              </a:endParaRPr>
            </a:p>
            <a:p>
              <a:pPr marL="0" indent="0" algn="ctr" latinLnBrk="0">
                <a:lnSpc>
                  <a:spcPts val="6288"/>
                </a:lnSpc>
                <a:buFontTx/>
                <a:buNone/>
              </a:pPr>
              <a:r>
                <a:rPr lang="ru-RU" sz="4800" spc="140">
                  <a:solidFill>
                    <a:schemeClr val="tx1"/>
                  </a:solidFill>
                  <a:latin typeface="Open Sans Bold" charset="0"/>
                </a:rPr>
                <a:t>"ПУЛЬС"</a:t>
              </a:r>
              <a:endParaRPr lang="ko-KR" altLang="en-US" sz="4800">
                <a:solidFill>
                  <a:schemeClr val="tx1"/>
                </a:solidFill>
                <a:latin typeface="Open Sans Bold" charset="0"/>
              </a:endParaRPr>
            </a:p>
          </p:txBody>
        </p:sp>
      </p:grpSp>
      <p:pic>
        <p:nvPicPr>
          <p:cNvPr id="8" name="Рисунок 1" descr="C:/Users/Alina/AppData/Roaming/PolarisOffice/ETemp/7228_19488912/fImage1778901024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727075" y="1931035"/>
            <a:ext cx="7415530" cy="6022975"/>
          </a:xfrm>
          <a:prstGeom prst="ellipse"/>
          <a:noFill/>
          <a:ln w="0" cap="flat" cmpd="sng">
            <a:prstDash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7520" y="800735"/>
            <a:ext cx="14793595" cy="1250950"/>
            <a:chOff x="1747520" y="800735"/>
            <a:chExt cx="14793595" cy="1250950"/>
          </a:xfrm>
        </p:grpSpPr>
        <p:sp>
          <p:nvSpPr>
            <p:cNvPr id="4" name="TextBox 4"/>
            <p:cNvSpPr txBox="1">
              <a:spLocks/>
            </p:cNvSpPr>
            <p:nvPr/>
          </p:nvSpPr>
          <p:spPr>
            <a:xfrm rot="0">
              <a:off x="2497455" y="1612900"/>
              <a:ext cx="13293090" cy="439420"/>
            </a:xfrm>
            <a:prstGeom prst="rect"/>
          </p:spPr>
          <p:txBody>
            <a:bodyPr wrap="square" lIns="0" tIns="0" rIns="0" bIns="0" numCol="1" vert="horz" anchor="t">
              <a:spAutoFit/>
            </a:bodyPr>
            <a:lstStyle/>
            <a:p>
              <a:pPr marL="0" indent="0" algn="ctr" latinLnBrk="0">
                <a:lnSpc>
                  <a:spcPts val="3640"/>
                </a:lnSpc>
                <a:buFontTx/>
                <a:buNone/>
              </a:pPr>
              <a:endParaRPr lang="ko-KR" altLang="en-US"/>
            </a:p>
          </p:txBody>
        </p:sp>
        <p:sp>
          <p:nvSpPr>
            <p:cNvPr id="5" name="TextBox 5"/>
            <p:cNvSpPr txBox="1">
              <a:spLocks/>
            </p:cNvSpPr>
            <p:nvPr/>
          </p:nvSpPr>
          <p:spPr>
            <a:xfrm rot="0">
              <a:off x="1747520" y="800735"/>
              <a:ext cx="14794230" cy="798830"/>
            </a:xfrm>
            <a:prstGeom prst="rect"/>
          </p:spPr>
          <p:txBody>
            <a:bodyPr wrap="square" lIns="0" tIns="0" rIns="0" bIns="0" numCol="1" vert="horz" anchor="t">
              <a:spAutoFit/>
            </a:bodyPr>
            <a:lstStyle/>
            <a:p>
              <a:pPr marL="0" indent="0" algn="ctr" latinLnBrk="0">
                <a:lnSpc>
                  <a:spcPts val="6288"/>
                </a:lnSpc>
                <a:spcBef>
                  <a:spcPct val="0"/>
                </a:spcBef>
                <a:buFontTx/>
                <a:buNone/>
              </a:pPr>
              <a:r>
                <a:rPr lang="en-US" sz="4800" spc="140">
                  <a:solidFill>
                    <a:srgbClr val="191919"/>
                  </a:solidFill>
                  <a:latin typeface="Open Sans Bold" charset="0"/>
                </a:rPr>
                <a:t>НАШ </a:t>
              </a: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ДОБРО</a:t>
              </a:r>
              <a:r>
                <a:rPr lang="ru-RU" sz="4800" spc="140">
                  <a:solidFill>
                    <a:srgbClr val="191919"/>
                  </a:solidFill>
                  <a:latin typeface="Open Sans Bold" charset="0"/>
                </a:rPr>
                <a:t>ШТАБ</a:t>
              </a:r>
              <a:endParaRPr lang="ko-KR" altLang="en-US" sz="4800">
                <a:solidFill>
                  <a:srgbClr val="191919"/>
                </a:solidFill>
                <a:latin typeface="Open Sans Bold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23990" y="1808480"/>
            <a:ext cx="10796270" cy="131635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5880"/>
              </a:lnSpc>
              <a:buFontTx/>
              <a:buNone/>
            </a:pP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создан в 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сентябре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 20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22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 года</a:t>
            </a:r>
            <a:endParaRPr lang="ko-KR" altLang="en-US" sz="4200">
              <a:solidFill>
                <a:srgbClr val="000000"/>
              </a:solidFill>
              <a:latin typeface="Open Sans" charset="0"/>
            </a:endParaRPr>
          </a:p>
          <a:p>
            <a:pPr marL="0" indent="0" algn="ctr" latinLnBrk="0">
              <a:lnSpc>
                <a:spcPts val="4480"/>
              </a:lnSpc>
              <a:buFontTx/>
              <a:buNone/>
            </a:pPr>
            <a:endParaRPr lang="ko-KR" altLang="en-US" sz="4200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84315" y="2866390"/>
            <a:ext cx="10179050" cy="273367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algn="just" latinLnBrk="0">
              <a:lnSpc>
                <a:spcPts val="5880"/>
              </a:lnSpc>
              <a:buFontTx/>
              <a:buNone/>
            </a:pP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действует на базе МАУ ДО ЦРТД и Ю г.Озерска</a:t>
            </a:r>
            <a:endParaRPr lang="ko-KR" altLang="en-US" sz="4200">
              <a:solidFill>
                <a:srgbClr val="000000"/>
              </a:solidFill>
              <a:latin typeface="Open Sans" charset="0"/>
            </a:endParaRPr>
          </a:p>
          <a:p>
            <a:pPr marL="0" indent="0" algn="just" latinLnBrk="0">
              <a:lnSpc>
                <a:spcPts val="5543"/>
              </a:lnSpc>
              <a:buFontTx/>
              <a:buNone/>
            </a:pPr>
            <a:endParaRPr lang="ko-KR" altLang="en-US" sz="4200">
              <a:solidFill>
                <a:srgbClr val="000000"/>
              </a:solidFill>
              <a:latin typeface="Open Sans" charset="0"/>
            </a:endParaRPr>
          </a:p>
          <a:p>
            <a:pPr marL="0" indent="0" algn="ctr" latinLnBrk="0">
              <a:lnSpc>
                <a:spcPts val="4223"/>
              </a:lnSpc>
              <a:buFontTx/>
              <a:buNone/>
            </a:pPr>
            <a:endParaRPr lang="ko-KR" altLang="en-US" sz="4200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38800" y="1997075"/>
            <a:ext cx="748030" cy="5988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9280" y="3107055"/>
            <a:ext cx="748030" cy="5988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771515" y="6657340"/>
            <a:ext cx="748665" cy="599440"/>
          </a:xfrm>
          <a:prstGeom prst="rect"/>
          <a:noFill/>
        </p:spPr>
      </p:pic>
      <p:sp>
        <p:nvSpPr>
          <p:cNvPr id="14" name="TextBox 14"/>
          <p:cNvSpPr txBox="1"/>
          <p:nvPr/>
        </p:nvSpPr>
        <p:spPr>
          <a:xfrm>
            <a:off x="6631305" y="6054725"/>
            <a:ext cx="10179050" cy="228663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algn="just" latinLnBrk="0">
              <a:lnSpc>
                <a:spcPts val="4500"/>
              </a:lnSpc>
              <a:buFontTx/>
              <a:buNone/>
            </a:pPr>
            <a:endParaRPr lang="ko-KR" altLang="en-US" sz="4200">
              <a:solidFill>
                <a:srgbClr val="000000"/>
              </a:solidFill>
              <a:latin typeface="Open Sans" charset="0"/>
            </a:endParaRPr>
          </a:p>
          <a:p>
            <a:pPr marL="0" indent="0" algn="just" latinLnBrk="0">
              <a:lnSpc>
                <a:spcPts val="4500"/>
              </a:lnSpc>
              <a:buFontTx/>
              <a:buNone/>
            </a:pP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является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 </a:t>
            </a: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муниципальным оператором по выдаче личной книжки волонтера</a:t>
            </a:r>
            <a:endParaRPr lang="ko-KR" altLang="en-US" sz="4200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38800" y="8674100"/>
            <a:ext cx="748030" cy="598805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771515" y="4845685"/>
            <a:ext cx="748665" cy="599440"/>
          </a:xfrm>
          <a:prstGeom prst="rect"/>
          <a:noFill/>
        </p:spPr>
      </p:pic>
      <p:sp>
        <p:nvSpPr>
          <p:cNvPr id="17" name="TextBox 7"/>
          <p:cNvSpPr txBox="1">
            <a:spLocks/>
          </p:cNvSpPr>
          <p:nvPr/>
        </p:nvSpPr>
        <p:spPr>
          <a:xfrm rot="0">
            <a:off x="6639560" y="4125595"/>
            <a:ext cx="10153650" cy="22866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algn="just" latinLnBrk="0">
              <a:lnSpc>
                <a:spcPts val="4500"/>
              </a:lnSpc>
              <a:buFontTx/>
              <a:buNone/>
            </a:pPr>
            <a:endParaRPr lang="ko-KR" altLang="en-US" sz="4200">
              <a:solidFill>
                <a:srgbClr val="000000"/>
              </a:solidFill>
              <a:latin typeface="Open Sans" charset="0"/>
            </a:endParaRPr>
          </a:p>
          <a:p>
            <a:pPr marL="0" indent="0" algn="just" latinLnBrk="0">
              <a:lnSpc>
                <a:spcPts val="4500"/>
              </a:lnSpc>
              <a:buFontTx/>
              <a:buNone/>
            </a:pP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входит в число муниципальных добровольческих центров Калининградской области</a:t>
            </a:r>
            <a:endParaRPr lang="ko-KR" altLang="en-US" sz="4200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D8665EB4-88A3-4CD6-A394-E3FF84C87D51}"/>
              </a:ext>
            </a:extLst>
          </p:cNvPr>
          <p:cNvSpPr txBox="1"/>
          <p:nvPr/>
        </p:nvSpPr>
        <p:spPr>
          <a:xfrm>
            <a:off x="6586220" y="8478520"/>
            <a:ext cx="10179050" cy="114363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algn="just" latinLnBrk="0">
              <a:lnSpc>
                <a:spcPts val="4500"/>
              </a:lnSpc>
              <a:buFontTx/>
              <a:buNone/>
            </a:pPr>
            <a:r>
              <a:rPr lang="ru-RU" sz="4200" spc="130">
                <a:solidFill>
                  <a:srgbClr val="000000"/>
                </a:solidFill>
                <a:latin typeface="Open Sans" charset="0"/>
              </a:rPr>
              <a:t>место притяжения молодёжи Озерского муниципального округа</a:t>
            </a:r>
            <a:endParaRPr lang="ko-KR" altLang="en-US" sz="4200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19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2"/>
          <a:stretch>
            <a:fillRect/>
          </a:stretch>
        </p:blipFill>
        <p:spPr>
          <a:xfrm rot="0">
            <a:off x="441325" y="0"/>
            <a:ext cx="5006975" cy="4375785"/>
          </a:xfrm>
          <a:prstGeom prst="rect"/>
          <a:noFill/>
        </p:spPr>
      </p:pic>
      <p:pic>
        <p:nvPicPr>
          <p:cNvPr id="20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56870" y="4375150"/>
            <a:ext cx="2938780" cy="3207385"/>
          </a:xfrm>
          <a:prstGeom prst="ellipse"/>
          <a:noFill/>
          <a:ln w="0" cap="flat" cmpd="sng">
            <a:prstDash/>
          </a:ln>
        </p:spPr>
      </p:pic>
      <p:pic>
        <p:nvPicPr>
          <p:cNvPr id="21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943860" y="6270625"/>
            <a:ext cx="2849880" cy="3236595"/>
          </a:xfrm>
          <a:prstGeom prst="ellipse"/>
          <a:noFill/>
          <a:ln w="0" cap="flat" cmpd="sng">
            <a:prstDash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85800" y="347345"/>
            <a:ext cx="17311370" cy="76263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latinLnBrk="0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sz="4800" spc="140">
                <a:solidFill>
                  <a:srgbClr val="191919"/>
                </a:solidFill>
                <a:latin typeface="Open Sans Bold" charset="0"/>
              </a:rPr>
              <a:t>НАШИ ПАРТНЕРЫ</a:t>
            </a:r>
            <a:r>
              <a:rPr lang="ru-RU" sz="4800" spc="140">
                <a:solidFill>
                  <a:srgbClr val="191919"/>
                </a:solidFill>
                <a:latin typeface="Open Sans Bold" charset="0"/>
              </a:rPr>
              <a:t> </a:t>
            </a:r>
            <a:endParaRPr lang="ko-KR" altLang="en-US" sz="4800">
              <a:solidFill>
                <a:srgbClr val="191919"/>
              </a:solidFill>
              <a:latin typeface="Open Sans Bold" charset="0"/>
            </a:endParaRPr>
          </a:p>
          <a:p>
            <a:pPr marL="0" indent="0" algn="ctr" latinLnBrk="0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ru-RU" sz="4800" spc="140">
                <a:solidFill>
                  <a:srgbClr val="191919"/>
                </a:solidFill>
                <a:latin typeface="Open Sans Bold" charset="0"/>
              </a:rPr>
              <a:t> </a:t>
            </a:r>
            <a:endParaRPr lang="ko-KR" altLang="en-US" sz="2800">
              <a:solidFill>
                <a:srgbClr val="FF0000"/>
              </a:solidFill>
              <a:latin typeface="Open Sans Bold" charset="0"/>
            </a:endParaRPr>
          </a:p>
        </p:txBody>
      </p:sp>
      <p:sp>
        <p:nvSpPr>
          <p:cNvPr id="9" name="TextBox 9"/>
          <p:cNvSpPr txBox="1">
            <a:spLocks/>
          </p:cNvSpPr>
          <p:nvPr/>
        </p:nvSpPr>
        <p:spPr>
          <a:xfrm>
            <a:off x="504825" y="1365885"/>
            <a:ext cx="6672580" cy="22358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rtl="0" algn="l" defTabSz="914400" eaLnBrk="1" latinLnBrk="0" hangingPunct="1">
              <a:buFontTx/>
              <a:buNone/>
            </a:pPr>
            <a:r>
              <a:rPr lang="en-US" sz="1600" spc="100">
                <a:solidFill>
                  <a:srgbClr val="1C6A5F"/>
                </a:solidFill>
                <a:latin typeface="Open Sans Bold" charset="0"/>
              </a:rPr>
              <a:t>Органы власти:</a:t>
            </a:r>
            <a:endParaRPr lang="ko-KR" altLang="en-US" sz="1600">
              <a:solidFill>
                <a:srgbClr val="1C6A5F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Отдел социальной защиты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Отдел образования,культуры,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FontTx/>
              <a:buNone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туризма,спорта и молодежной политики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FontTx/>
              <a:buNone/>
            </a:pPr>
            <a:endParaRPr lang="ko-KR" altLang="en-US" sz="2800">
              <a:solidFill>
                <a:srgbClr val="000000"/>
              </a:solidFill>
              <a:latin typeface="Open Sans Bold" charset="0"/>
            </a:endParaRPr>
          </a:p>
        </p:txBody>
      </p:sp>
      <p:sp>
        <p:nvSpPr>
          <p:cNvPr id="10" name="TextBox 10"/>
          <p:cNvSpPr txBox="1">
            <a:spLocks/>
          </p:cNvSpPr>
          <p:nvPr/>
        </p:nvSpPr>
        <p:spPr>
          <a:xfrm rot="0">
            <a:off x="7439025" y="1365885"/>
            <a:ext cx="6979285" cy="355282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4480"/>
              </a:lnSpc>
              <a:buFontTx/>
              <a:buNone/>
            </a:pPr>
            <a:r>
              <a:rPr lang="en-US" sz="1600" spc="100">
                <a:solidFill>
                  <a:srgbClr val="1C6A5F"/>
                </a:solidFill>
                <a:latin typeface="Open Sans Bold" charset="0"/>
              </a:rPr>
              <a:t>Учреждения:</a:t>
            </a:r>
            <a:endParaRPr lang="ko-KR" altLang="en-US" sz="1600">
              <a:solidFill>
                <a:srgbClr val="1C6A5F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МБУ СО "Озерский комплексный центр социального обслуживания населения"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Д</a:t>
            </a:r>
            <a:r>
              <a:rPr lang="en-US" sz="1600" spc="80">
                <a:solidFill>
                  <a:srgbClr val="000000"/>
                </a:solidFill>
                <a:latin typeface="Open Sans Bold" charset="0"/>
              </a:rPr>
              <a:t>етский технопарк "Кванториум"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МБУ "Культурно-досуговый центр"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Озерское Районное Потребительское Общество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ООО "ЭКОТУРИЗМ"</a:t>
            </a:r>
            <a:endParaRPr lang="ko-KR" altLang="en-US" sz="2795">
              <a:solidFill>
                <a:srgbClr val="000000"/>
              </a:solidFill>
              <a:latin typeface="Open Sans Bold" charset="0"/>
            </a:endParaRPr>
          </a:p>
        </p:txBody>
      </p:sp>
      <p:sp>
        <p:nvSpPr>
          <p:cNvPr id="11" name="TextBox 11"/>
          <p:cNvSpPr txBox="1">
            <a:spLocks/>
          </p:cNvSpPr>
          <p:nvPr/>
        </p:nvSpPr>
        <p:spPr>
          <a:xfrm rot="0">
            <a:off x="504825" y="5454015"/>
            <a:ext cx="6934200" cy="248158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rtl="0" algn="l" defTabSz="914400" eaLnBrk="1" latinLnBrk="0" hangingPunct="1">
              <a:buFontTx/>
              <a:buNone/>
            </a:pPr>
            <a:r>
              <a:rPr lang="en-US" sz="1800" spc="100">
                <a:solidFill>
                  <a:srgbClr val="1C6A5F"/>
                </a:solidFill>
                <a:latin typeface="Open Sans Bold" charset="0"/>
              </a:rPr>
              <a:t>НКО:</a:t>
            </a:r>
            <a:endParaRPr lang="ko-KR" altLang="en-US" sz="1800">
              <a:solidFill>
                <a:srgbClr val="1C6A5F"/>
              </a:solidFill>
              <a:latin typeface="Open Sans Bold" charset="0"/>
            </a:endParaRPr>
          </a:p>
          <a:p>
            <a:pPr marL="0" indent="0" latinLnBrk="0">
              <a:lnSpc>
                <a:spcPts val="4480"/>
              </a:lnSpc>
              <a:buFontTx/>
              <a:buNone/>
            </a:pPr>
            <a:r>
              <a:rPr lang="ru-RU" sz="1800" spc="80">
                <a:solidFill>
                  <a:srgbClr val="000000"/>
                </a:solidFill>
                <a:latin typeface="Open Sans Bold" charset="0"/>
              </a:rPr>
              <a:t>Фонд «Центр поддержки малого предпринимательства Озёрского района»</a:t>
            </a:r>
            <a:endParaRPr lang="ko-KR" altLang="en-US" sz="1800">
              <a:solidFill>
                <a:srgbClr val="000000"/>
              </a:solidFill>
              <a:latin typeface="Open Sans Bold" charset="0"/>
            </a:endParaRPr>
          </a:p>
          <a:p>
            <a:pPr marL="0" indent="0" latinLnBrk="0">
              <a:lnSpc>
                <a:spcPts val="4480"/>
              </a:lnSpc>
              <a:buFontTx/>
              <a:buNone/>
            </a:pPr>
            <a:r>
              <a:rPr lang="ru-RU" sz="1800" spc="80">
                <a:solidFill>
                  <a:srgbClr val="000000"/>
                </a:solidFill>
                <a:latin typeface="Open Sans Bold" charset="0"/>
              </a:rPr>
              <a:t>КРОО МВИК "им.князя Александра Невского"</a:t>
            </a:r>
            <a:endParaRPr lang="ko-KR" altLang="en-US" sz="18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endParaRPr lang="ko-KR" altLang="en-US" sz="2795">
              <a:solidFill>
                <a:srgbClr val="000000"/>
              </a:solidFill>
              <a:latin typeface="Open Sans Bold" charset="0"/>
            </a:endParaRPr>
          </a:p>
        </p:txBody>
      </p:sp>
      <p:pic>
        <p:nvPicPr>
          <p:cNvPr id="12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4445615" y="346075"/>
            <a:ext cx="3556000" cy="2658745"/>
          </a:xfrm>
          <a:prstGeom prst="ellipse"/>
          <a:noFill/>
          <a:ln w="0" cap="flat" cmpd="sng">
            <a:prstDash/>
          </a:ln>
        </p:spPr>
      </p:pic>
      <p:pic>
        <p:nvPicPr>
          <p:cNvPr id="13" name="Рисунок 5" descr="C:/Users/Alina/AppData/Roaming/PolarisOffice/ETemp/10944_21368728/fImage129401076334.jpe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14555470" y="3230245"/>
            <a:ext cx="3446145" cy="3434715"/>
          </a:xfrm>
          <a:prstGeom prst="ellipse"/>
          <a:noFill/>
          <a:ln w="0" cap="flat" cmpd="sng">
            <a:prstDash/>
          </a:ln>
        </p:spPr>
      </p:pic>
      <p:pic>
        <p:nvPicPr>
          <p:cNvPr id="14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4650720" y="7176770"/>
            <a:ext cx="3350260" cy="2861945"/>
          </a:xfrm>
          <a:prstGeom prst="ellipse"/>
          <a:noFill/>
          <a:ln w="0" cap="flat" cmpd="sng">
            <a:prstDash/>
          </a:ln>
        </p:spPr>
      </p:pic>
      <p:sp>
        <p:nvSpPr>
          <p:cNvPr id="15" name="Текстовое поле 17"/>
          <p:cNvSpPr txBox="1">
            <a:spLocks/>
          </p:cNvSpPr>
          <p:nvPr/>
        </p:nvSpPr>
        <p:spPr>
          <a:xfrm rot="0">
            <a:off x="7665085" y="4918075"/>
            <a:ext cx="6342380" cy="554164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4480"/>
              </a:lnSpc>
              <a:buFontTx/>
              <a:buNone/>
            </a:pPr>
            <a:r>
              <a:rPr lang="en-US" sz="1600" spc="100">
                <a:solidFill>
                  <a:srgbClr val="1C6A5F"/>
                </a:solidFill>
                <a:latin typeface="Open Sans Bold" charset="0"/>
              </a:rPr>
              <a:t>Волонтерские объединения:</a:t>
            </a:r>
            <a:endParaRPr lang="ko-KR" altLang="en-US" sz="1600">
              <a:solidFill>
                <a:srgbClr val="1C6A5F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"Волонтёры"- МАОУ Новостроевская средняя школа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"Чистые сердца"-ГБУ КО ПОО "КАТиП"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Союз добрых дел- МАОУ Озерская СШ им.Д.Тарасова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Добрые сердца -Ушаково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Росток-Гавриловская средняя школа им.Г.Крысанова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80">
                <a:solidFill>
                  <a:srgbClr val="000000"/>
                </a:solidFill>
                <a:latin typeface="Open Sans Bold" charset="0"/>
              </a:rPr>
              <a:t>Доброволец -МАУДО Центр развития творчества детей и юношества г.Озерска"</a:t>
            </a: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  <a:p>
            <a:pPr marL="604520" indent="-302260" latinLnBrk="0" lvl="1">
              <a:lnSpc>
                <a:spcPts val="3919"/>
              </a:lnSpc>
              <a:buClr>
                <a:srgbClr val="000000"/>
              </a:buClr>
              <a:buFont typeface="Arial"/>
              <a:buChar char="•"/>
            </a:pP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/>
          </p:cNvSpPr>
          <p:nvPr/>
        </p:nvSpPr>
        <p:spPr>
          <a:xfrm rot="0">
            <a:off x="383540" y="1063625"/>
            <a:ext cx="13123545" cy="85350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Популяризация добровольчества в</a:t>
            </a:r>
            <a:r>
              <a:rPr lang="ru-RU" sz="2000" spc="100">
                <a:solidFill>
                  <a:srgbClr val="000000"/>
                </a:solidFill>
                <a:latin typeface="Open Sans Bold" charset="0"/>
              </a:rPr>
              <a:t> Озерском муниципальном округе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Организация взаимодействия НКО, органов власти, учреждений в сфере добровольчества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100">
                <a:solidFill>
                  <a:srgbClr val="000000"/>
                </a:solidFill>
                <a:latin typeface="Open Sans Bold" charset="0"/>
              </a:rPr>
              <a:t>И</a:t>
            </a: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нформационная, консультативная, просветительская, досуговая и иная поддержка пациентов медицинских организаций по месту их нахождения;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100">
                <a:solidFill>
                  <a:srgbClr val="000000"/>
                </a:solidFill>
                <a:latin typeface="Open Sans Bold" charset="0"/>
              </a:rPr>
              <a:t>С</a:t>
            </a: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одействие в формировании здорового образа жизни населения, профилактике возникновения и распространения заболеваний;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100">
                <a:solidFill>
                  <a:srgbClr val="000000"/>
                </a:solidFill>
                <a:latin typeface="Open Sans Bold" charset="0"/>
              </a:rPr>
              <a:t>С</a:t>
            </a: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одействие в оказании помощи в организациях социального обслуживания (домах-интернатах (пансионатах) для престарелых и инвалидов, психоневрологических интернатах, в том числе детских, центрах социального обслуживания населения, центрах социальной адаптации и других);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100">
                <a:solidFill>
                  <a:srgbClr val="000000"/>
                </a:solidFill>
                <a:latin typeface="Open Sans Bold" charset="0"/>
              </a:rPr>
              <a:t>У</a:t>
            </a: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частие в организации и (или) проведении физкультурных и спортивных мероприятий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Содействие восстановлению природных экосистем, очистке природной среды от мусора, в том числе в организации раздельного сбора отходов;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100">
                <a:solidFill>
                  <a:srgbClr val="000000"/>
                </a:solidFill>
                <a:latin typeface="Open Sans Bold" charset="0"/>
              </a:rPr>
              <a:t>Информационная поддержка, работа с DOBRO.RU</a:t>
            </a:r>
            <a:endParaRPr lang="ko-KR" altLang="en-US" sz="2000">
              <a:solidFill>
                <a:srgbClr val="000000"/>
              </a:solidFill>
              <a:latin typeface="Open Sans Bold" charset="0"/>
            </a:endParaRPr>
          </a:p>
          <a:p>
            <a:pPr marL="690880" indent="-345440" algn="just" latinLnBrk="0" lvl="1">
              <a:lnSpc>
                <a:spcPts val="4480"/>
              </a:lnSpc>
              <a:buClr>
                <a:srgbClr val="315547"/>
              </a:buClr>
              <a:buFont typeface="Arial"/>
              <a:buChar char="•"/>
            </a:pPr>
            <a:endParaRPr lang="ko-KR" altLang="en-US" sz="1600">
              <a:solidFill>
                <a:srgbClr val="000000"/>
              </a:solidFill>
              <a:latin typeface="Open Sans Bold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7265" y="379095"/>
            <a:ext cx="1731073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en-US" sz="4800" spc="144">
                <a:solidFill>
                  <a:srgbClr val="191919"/>
                </a:solidFill>
                <a:latin typeface="Open Sans Bold"/>
              </a:rPr>
              <a:t>ОСНОВНЫЕ НАПРАВЛЕНИЯ ДЕЯТЕЛЬНОСТИ</a:t>
            </a:r>
          </a:p>
        </p:txBody>
      </p:sp>
      <p:pic>
        <p:nvPicPr>
          <p:cNvPr id="10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3578205" y="1216025"/>
            <a:ext cx="3481070" cy="2551430"/>
          </a:xfrm>
          <a:prstGeom prst="ellipse"/>
          <a:noFill/>
          <a:ln w="0" cap="flat" cmpd="sng">
            <a:prstDash/>
          </a:ln>
        </p:spPr>
      </p:pic>
      <p:pic>
        <p:nvPicPr>
          <p:cNvPr id="11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4150340" y="3874770"/>
            <a:ext cx="2992755" cy="3123565"/>
          </a:xfrm>
          <a:prstGeom prst="ellipse"/>
          <a:noFill/>
          <a:ln w="0" cap="flat" cmpd="sng">
            <a:prstDash/>
          </a:ln>
        </p:spPr>
      </p:pic>
      <p:pic>
        <p:nvPicPr>
          <p:cNvPr id="12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4543405" y="7212330"/>
            <a:ext cx="2778125" cy="3073400"/>
          </a:xfrm>
          <a:prstGeom prst="ellipse"/>
          <a:noFill/>
          <a:ln w="0" cap="flat" cmpd="sng">
            <a:prstDash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77265" y="379095"/>
            <a:ext cx="1731073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ru-RU" sz="4800" spc="144" dirty="0">
                <a:solidFill>
                  <a:srgbClr val="191919"/>
                </a:solidFill>
                <a:latin typeface="Open Sans Bold"/>
              </a:rPr>
              <a:t>НАШ ШТАБ ОРГАНИЗУЕТ</a:t>
            </a:r>
            <a:endParaRPr lang="en-US" sz="4800" spc="144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4" name="TextBox 4"/>
          <p:cNvSpPr txBox="1">
            <a:spLocks/>
          </p:cNvSpPr>
          <p:nvPr/>
        </p:nvSpPr>
        <p:spPr>
          <a:xfrm rot="0">
            <a:off x="7625715" y="1276350"/>
            <a:ext cx="9519285" cy="32010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en-US" sz="2800" spc="60">
                <a:solidFill>
                  <a:srgbClr val="1C6A5F"/>
                </a:solidFill>
                <a:latin typeface="Open Sans Bold" charset="0"/>
              </a:rPr>
              <a:t>Добровольческие акции: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 "Добро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Уроки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", 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"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Весенняя неделя добра", "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Марафон добрых дел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", 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"Осенняя неделя добра","Эстафета добрых дел"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"Добровольцы - детям"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,Акция взаимопомощи #МыВместе, Всероссийская экологическая акция «Сделаем», Добровольческая акция «Волонтеры </a:t>
            </a:r>
            <a:r>
              <a:rPr sz="2800">
                <a:solidFill>
                  <a:srgbClr val="000000"/>
                </a:solidFill>
                <a:latin typeface="Segoe UI" charset="0"/>
                <a:ea typeface="Segoe UI" charset="0"/>
              </a:rPr>
              <a:t>переписи»</a:t>
            </a:r>
            <a:endParaRPr lang="ko-KR" altLang="en-US" sz="2800">
              <a:solidFill>
                <a:srgbClr val="191919"/>
              </a:solidFill>
              <a:latin typeface="Open Sans Bold" charset="0"/>
            </a:endParaRPr>
          </a:p>
        </p:txBody>
      </p:sp>
      <p:sp>
        <p:nvSpPr>
          <p:cNvPr id="5" name="TextBox 5"/>
          <p:cNvSpPr txBox="1">
            <a:spLocks/>
          </p:cNvSpPr>
          <p:nvPr/>
        </p:nvSpPr>
        <p:spPr>
          <a:xfrm rot="0">
            <a:off x="7653020" y="6762750"/>
            <a:ext cx="9397365" cy="10674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en-US" sz="2800" spc="60">
                <a:solidFill>
                  <a:srgbClr val="1C6A5F"/>
                </a:solidFill>
                <a:latin typeface="Open Sans Bold" charset="0"/>
              </a:rPr>
              <a:t>Проекты: </a:t>
            </a:r>
            <a:r>
              <a:rPr lang="en-US" sz="2800" spc="60">
                <a:solidFill>
                  <a:srgbClr val="000000"/>
                </a:solidFill>
                <a:latin typeface="Open Sans Bold" charset="0"/>
              </a:rPr>
              <a:t>"ДоброКласс", "ДоброШкола"</a:t>
            </a:r>
            <a:r>
              <a:rPr lang="ru-RU" sz="2800" spc="60">
                <a:solidFill>
                  <a:srgbClr val="000000"/>
                </a:solidFill>
                <a:latin typeface="Open Sans Bold" charset="0"/>
              </a:rPr>
              <a:t> Курс на добро" "МЫВМЕСТЕ"</a:t>
            </a:r>
            <a:endParaRPr lang="ko-KR" altLang="en-US" sz="2800">
              <a:solidFill>
                <a:srgbClr val="000000"/>
              </a:solidFill>
              <a:latin typeface="Open Sans Bold" charset="0"/>
            </a:endParaRPr>
          </a:p>
        </p:txBody>
      </p:sp>
      <p:sp>
        <p:nvSpPr>
          <p:cNvPr id="7" name="TextBox 7"/>
          <p:cNvSpPr txBox="1">
            <a:spLocks/>
          </p:cNvSpPr>
          <p:nvPr/>
        </p:nvSpPr>
        <p:spPr>
          <a:xfrm rot="0">
            <a:off x="7625715" y="7591425"/>
            <a:ext cx="9519920" cy="213487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algn="l" latinLnBrk="0">
              <a:lnSpc>
                <a:spcPts val="4200"/>
              </a:lnSpc>
              <a:buFontTx/>
              <a:buNone/>
            </a:pPr>
            <a:r>
              <a:rPr lang="en-US" sz="2800" spc="60">
                <a:solidFill>
                  <a:srgbClr val="1C6A5F"/>
                </a:solidFill>
                <a:latin typeface="Open Sans Bold" charset="0"/>
              </a:rPr>
              <a:t>Волонтерский корпус на событиях:</a:t>
            </a: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 </a:t>
            </a: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Молодежная премия общественного признания "ВДвижении",</a:t>
            </a:r>
            <a:endParaRPr lang="ko-KR" altLang="en-US" sz="2800">
              <a:solidFill>
                <a:srgbClr val="191919"/>
              </a:solidFill>
              <a:latin typeface="Open Sans Bold" charset="0"/>
            </a:endParaRPr>
          </a:p>
          <a:p>
            <a:pPr marL="0" indent="0" algn="l" latinLnBrk="0">
              <a:lnSpc>
                <a:spcPts val="4200"/>
              </a:lnSpc>
              <a:buFontTx/>
              <a:buNone/>
            </a:pPr>
            <a:r>
              <a:rPr lang="ru-RU" sz="2800" spc="60">
                <a:solidFill>
                  <a:srgbClr val="191919"/>
                </a:solidFill>
                <a:latin typeface="Open Sans Bold" charset="0"/>
              </a:rPr>
              <a:t>Доброволец года , Школа добровольческих тим-лидеров</a:t>
            </a:r>
            <a:endParaRPr lang="ko-KR" altLang="en-US" sz="2800">
              <a:solidFill>
                <a:srgbClr val="191919"/>
              </a:solidFill>
              <a:latin typeface="Open Sans Bold" charset="0"/>
            </a:endParaRPr>
          </a:p>
        </p:txBody>
      </p:sp>
      <p:sp>
        <p:nvSpPr>
          <p:cNvPr id="8" name="TextBox 8"/>
          <p:cNvSpPr txBox="1">
            <a:spLocks/>
          </p:cNvSpPr>
          <p:nvPr/>
        </p:nvSpPr>
        <p:spPr>
          <a:xfrm>
            <a:off x="7629525" y="3942715"/>
            <a:ext cx="10074275" cy="320103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ru-RU" sz="2800" spc="60">
                <a:solidFill>
                  <a:srgbClr val="1C6A5F"/>
                </a:solidFill>
                <a:latin typeface="Open Sans Bold" charset="0"/>
              </a:rPr>
              <a:t> </a:t>
            </a:r>
            <a:endParaRPr lang="ko-KR" altLang="en-US" sz="2800">
              <a:solidFill>
                <a:srgbClr val="1C6A5F"/>
              </a:solidFill>
              <a:latin typeface="Open Sans Bold" charset="0"/>
            </a:endParaRPr>
          </a:p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en-US" sz="2800" spc="60">
                <a:solidFill>
                  <a:srgbClr val="1C6A5F"/>
                </a:solidFill>
                <a:latin typeface="Open Sans Bold" charset="0"/>
              </a:rPr>
              <a:t>Мероприятия и акции по тематике</a:t>
            </a:r>
            <a:r>
              <a:rPr lang="en-US" sz="2800" spc="60">
                <a:solidFill>
                  <a:srgbClr val="922730"/>
                </a:solidFill>
                <a:latin typeface="Open Sans Bold" charset="0"/>
              </a:rPr>
              <a:t>:</a:t>
            </a:r>
            <a:endParaRPr lang="ko-KR" altLang="en-US" sz="2800">
              <a:solidFill>
                <a:srgbClr val="922730"/>
              </a:solidFill>
              <a:latin typeface="Open Sans Bold" charset="0"/>
            </a:endParaRPr>
          </a:p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en-US" sz="2800" spc="60">
                <a:solidFill>
                  <a:srgbClr val="191919"/>
                </a:solidFill>
                <a:latin typeface="Open Sans Bold" charset="0"/>
              </a:rPr>
              <a:t>"Всероссийский экологический субботник "Зеленая Россия" Патриотическая акция "День неизвестного солдата" "СТОП ВИЧ/СПИД"</a:t>
            </a:r>
            <a:endParaRPr lang="ko-KR" altLang="en-US" sz="2800">
              <a:solidFill>
                <a:srgbClr val="191919"/>
              </a:solidFill>
              <a:latin typeface="Open Sans Bold" charset="0"/>
            </a:endParaRPr>
          </a:p>
          <a:p>
            <a:pPr marL="0" indent="0" latinLnBrk="0">
              <a:lnSpc>
                <a:spcPts val="4200"/>
              </a:lnSpc>
              <a:buFontTx/>
              <a:buNone/>
            </a:pPr>
            <a:r>
              <a:rPr lang="ru-RU" altLang="en-US" sz="2800">
                <a:solidFill>
                  <a:srgbClr val="191919"/>
                </a:solidFill>
                <a:latin typeface="Open Sans Bold" charset="0"/>
              </a:rPr>
              <a:t> </a:t>
            </a:r>
            <a:endParaRPr lang="ko-KR" altLang="en-US" sz="2800">
              <a:solidFill>
                <a:srgbClr val="191919"/>
              </a:solidFill>
              <a:latin typeface="Open Sans Bold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714375" y="2062480"/>
            <a:ext cx="5997575" cy="448310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77265" y="379095"/>
            <a:ext cx="1731073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ru-RU" sz="4800" spc="144" dirty="0">
                <a:solidFill>
                  <a:srgbClr val="191919"/>
                </a:solidFill>
                <a:latin typeface="Open Sans Bold"/>
              </a:rPr>
              <a:t>В 2021 году</a:t>
            </a:r>
            <a:endParaRPr lang="en-US" sz="4800" spc="144" dirty="0">
              <a:solidFill>
                <a:srgbClr val="191919"/>
              </a:solidFill>
              <a:latin typeface="Open Sans Bold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A3E34EA-6217-4E2F-8ACA-E58E26921AA2}"/>
              </a:ext>
            </a:extLst>
          </p:cNvPr>
          <p:cNvCxnSpPr>
            <a:cxnSpLocks/>
          </p:cNvCxnSpPr>
          <p:nvPr/>
        </p:nvCxnSpPr>
        <p:spPr>
          <a:xfrm>
            <a:off x="7467600" y="1638300"/>
            <a:ext cx="0" cy="7368540"/>
          </a:xfrm>
          <a:prstGeom prst="line">
            <a:avLst/>
          </a:prstGeom>
          <a:ln w="38100">
            <a:solidFill>
              <a:srgbClr val="049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6EC283B4-B02E-4701-A1EA-67CC7D979630}"/>
              </a:ext>
            </a:extLst>
          </p:cNvPr>
          <p:cNvSpPr txBox="1"/>
          <p:nvPr/>
        </p:nvSpPr>
        <p:spPr>
          <a:xfrm>
            <a:off x="7696200" y="1790700"/>
            <a:ext cx="9036685" cy="426720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endParaRPr lang="ko-KR" altLang="en-US" sz="2400">
              <a:solidFill>
                <a:srgbClr val="000000"/>
              </a:solidFill>
              <a:latin typeface="Roboto" charset="0"/>
            </a:endParaRPr>
          </a:p>
        </p:txBody>
      </p:sp>
      <p:sp>
        <p:nvSpPr>
          <p:cNvPr id="14" name="TextBox 8"/>
          <p:cNvSpPr txBox="1">
            <a:spLocks/>
          </p:cNvSpPr>
          <p:nvPr/>
        </p:nvSpPr>
        <p:spPr>
          <a:xfrm rot="0">
            <a:off x="7696200" y="1708785"/>
            <a:ext cx="9036685" cy="85280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rgbClr val="000000"/>
                </a:solidFill>
                <a:latin typeface="Roboto" charset="0"/>
              </a:rPr>
              <a:t>Организовали 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40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 «добрых уроков» и вовлекли в волонтерскую деятельность более 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5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0 новых людей</a:t>
            </a:r>
            <a:endParaRPr lang="ko-KR" altLang="en-US" sz="2400">
              <a:solidFill>
                <a:srgbClr val="000000"/>
              </a:solidFill>
              <a:latin typeface="Roboto" charset="0"/>
            </a:endParaRPr>
          </a:p>
        </p:txBody>
      </p:sp>
      <p:sp>
        <p:nvSpPr>
          <p:cNvPr id="15" name="TextBox 8"/>
          <p:cNvSpPr txBox="1">
            <a:spLocks/>
          </p:cNvSpPr>
          <p:nvPr/>
        </p:nvSpPr>
        <p:spPr>
          <a:xfrm rot="0">
            <a:off x="7698105" y="2802890"/>
            <a:ext cx="9036685" cy="85280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rgbClr val="000000"/>
                </a:solidFill>
                <a:latin typeface="Roboto" charset="0"/>
              </a:rPr>
              <a:t>Доставили более 100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 кг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 продуктов в больницу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, сделали 1000 открыток</a:t>
            </a:r>
            <a:endParaRPr lang="ko-KR" altLang="en-US" sz="2400">
              <a:solidFill>
                <a:srgbClr val="000000"/>
              </a:solidFill>
              <a:latin typeface="Roboto" charset="0"/>
            </a:endParaRPr>
          </a:p>
        </p:txBody>
      </p:sp>
      <p:sp>
        <p:nvSpPr>
          <p:cNvPr id="16" name="TextBox 8"/>
          <p:cNvSpPr txBox="1">
            <a:spLocks/>
          </p:cNvSpPr>
          <p:nvPr/>
        </p:nvSpPr>
        <p:spPr>
          <a:xfrm rot="0">
            <a:off x="7698105" y="3937000"/>
            <a:ext cx="9036685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rgbClr val="000000"/>
                </a:solidFill>
                <a:latin typeface="Roboto" charset="0"/>
              </a:rPr>
              <a:t>Провели 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9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0 добровольческих акций</a:t>
            </a:r>
            <a:endParaRPr lang="ko-KR" altLang="en-US" sz="2400">
              <a:solidFill>
                <a:srgbClr val="000000"/>
              </a:solidFill>
              <a:latin typeface="Roboto" charset="0"/>
            </a:endParaRPr>
          </a:p>
        </p:txBody>
      </p:sp>
      <p:sp>
        <p:nvSpPr>
          <p:cNvPr id="17" name="TextBox 8"/>
          <p:cNvSpPr txBox="1">
            <a:spLocks/>
          </p:cNvSpPr>
          <p:nvPr/>
        </p:nvSpPr>
        <p:spPr>
          <a:xfrm rot="0">
            <a:off x="7700645" y="5607685"/>
            <a:ext cx="9027160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tx1"/>
                </a:solidFill>
                <a:latin typeface="Roboto" charset="0"/>
              </a:rPr>
              <a:t>Выдали более 20 личных книжек волонтеров</a:t>
            </a:r>
            <a:endParaRPr lang="ko-KR" altLang="en-US" sz="2400">
              <a:solidFill>
                <a:schemeClr val="tx1"/>
              </a:solidFill>
              <a:latin typeface="Roboto" charset="0"/>
            </a:endParaRPr>
          </a:p>
        </p:txBody>
      </p:sp>
      <p:pic>
        <p:nvPicPr>
          <p:cNvPr id="18" name="Рисунок 17" descr="C:/Users/Alina/AppData/Roaming/PolarisOffice/ETemp/7228_19488912/fImage3932381256962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108710" y="95250"/>
            <a:ext cx="4053840" cy="5400675"/>
          </a:xfrm>
          <a:prstGeom prst="roundRect"/>
          <a:noFill/>
          <a:ln w="0" cap="flat" cmpd="sng">
            <a:prstDash/>
          </a:ln>
        </p:spPr>
      </p:pic>
      <p:pic>
        <p:nvPicPr>
          <p:cNvPr id="19" name="Рисунок 21" descr="C:/Users/Alina/AppData/Roaming/PolarisOffice/ETemp/7228_19488912/fImage13693881304464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609090" y="5662295"/>
            <a:ext cx="3767455" cy="4064000"/>
          </a:xfrm>
          <a:prstGeom prst="ellipse"/>
          <a:noFill/>
          <a:ln w="0" cap="flat" cmpd="sng">
            <a:prstDash/>
          </a:ln>
        </p:spPr>
      </p:pic>
      <p:sp>
        <p:nvSpPr>
          <p:cNvPr id="20" name="Текстовое поле 23"/>
          <p:cNvSpPr txBox="1">
            <a:spLocks/>
          </p:cNvSpPr>
          <p:nvPr/>
        </p:nvSpPr>
        <p:spPr>
          <a:xfrm rot="0">
            <a:off x="7700010" y="4712335"/>
            <a:ext cx="9117965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rgbClr val="000000"/>
                </a:solidFill>
                <a:latin typeface="Roboto" charset="0"/>
              </a:rPr>
              <a:t>Провели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Roboto" charset="0"/>
              </a:rPr>
              <a:t>более 100 спортивных мероприятий</a:t>
            </a:r>
            <a:endParaRPr lang="ko-KR" altLang="en-US" sz="2400">
              <a:solidFill>
                <a:srgbClr val="000000"/>
              </a:solidFill>
              <a:latin typeface="Roboto" charset="0"/>
            </a:endParaRPr>
          </a:p>
        </p:txBody>
      </p:sp>
      <p:sp>
        <p:nvSpPr>
          <p:cNvPr id="21" name="Текстовое поле 24"/>
          <p:cNvSpPr txBox="1">
            <a:spLocks/>
          </p:cNvSpPr>
          <p:nvPr/>
        </p:nvSpPr>
        <p:spPr>
          <a:xfrm rot="0">
            <a:off x="7712710" y="6442710"/>
            <a:ext cx="9027160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tx1"/>
                </a:solidFill>
                <a:latin typeface="Roboto" charset="0"/>
              </a:rPr>
              <a:t>Посадили более 20 саженцев деревьев</a:t>
            </a:r>
            <a:endParaRPr lang="ko-KR" altLang="en-US" sz="2400">
              <a:solidFill>
                <a:schemeClr val="tx1"/>
              </a:solidFill>
              <a:latin typeface="Roboto" charset="0"/>
            </a:endParaRPr>
          </a:p>
        </p:txBody>
      </p:sp>
      <p:sp>
        <p:nvSpPr>
          <p:cNvPr id="22" name="Текстовое поле 25"/>
          <p:cNvSpPr txBox="1">
            <a:spLocks/>
          </p:cNvSpPr>
          <p:nvPr/>
        </p:nvSpPr>
        <p:spPr>
          <a:xfrm rot="0">
            <a:off x="7701280" y="7372350"/>
            <a:ext cx="9119870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r>
              <a:rPr lang="ru-RU" sz="2400">
                <a:solidFill>
                  <a:schemeClr val="tx1"/>
                </a:solidFill>
                <a:latin typeface="Roboto" charset="0"/>
              </a:rPr>
              <a:t>Собрали более 100 кг мусора</a:t>
            </a:r>
            <a:endParaRPr lang="ko-KR" altLang="en-US" sz="2400">
              <a:solidFill>
                <a:schemeClr val="tx1"/>
              </a:solidFill>
              <a:latin typeface="Roboto" charset="0"/>
            </a:endParaRPr>
          </a:p>
        </p:txBody>
      </p:sp>
      <p:sp>
        <p:nvSpPr>
          <p:cNvPr id="23" name="Текстовое поле 27"/>
          <p:cNvSpPr txBox="1">
            <a:spLocks/>
          </p:cNvSpPr>
          <p:nvPr/>
        </p:nvSpPr>
        <p:spPr>
          <a:xfrm rot="0">
            <a:off x="7712710" y="5930265"/>
            <a:ext cx="9027160" cy="426720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latinLnBrk="0">
              <a:lnSpc>
                <a:spcPts val="3359"/>
              </a:lnSpc>
              <a:spcBef>
                <a:spcPct val="0"/>
              </a:spcBef>
              <a:buFontTx/>
              <a:buNone/>
            </a:pPr>
            <a:endParaRPr lang="ko-KR" altLang="en-US" sz="2400">
              <a:solidFill>
                <a:schemeClr val="tx1"/>
              </a:solidFill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8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77265" y="379095"/>
            <a:ext cx="1731073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r>
              <a:rPr lang="ru-RU" sz="4800" spc="144" dirty="0">
                <a:solidFill>
                  <a:srgbClr val="191919"/>
                </a:solidFill>
                <a:latin typeface="Open Sans Bold"/>
              </a:rPr>
              <a:t>У НАС МОЖНО</a:t>
            </a:r>
            <a:endParaRPr lang="en-US" sz="4800" spc="144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1655" y="5043805"/>
            <a:ext cx="5568315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ru-RU" sz="3000" spc="96" dirty="0">
                <a:solidFill>
                  <a:srgbClr val="191919"/>
                </a:solidFill>
                <a:latin typeface="Open Sans Bold"/>
              </a:rPr>
              <a:t>ПРОВЕСТИ ВСТРЕЧУ</a:t>
            </a:r>
            <a:endParaRPr lang="en-US" sz="3000" spc="96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60160" y="4987925"/>
            <a:ext cx="5568315" cy="104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ru-RU" sz="3000" spc="96" dirty="0">
                <a:latin typeface="Open Sans Bold"/>
              </a:rPr>
              <a:t>ОРГАНИЗОВАТЬ ОБУЧЕНИЕ</a:t>
            </a:r>
            <a:endParaRPr lang="en-US" sz="3000" spc="96" dirty="0">
              <a:latin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78030" y="5014595"/>
            <a:ext cx="5568315" cy="10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2"/>
              </a:lnSpc>
              <a:spcBef>
                <a:spcPct val="0"/>
              </a:spcBef>
            </a:pPr>
            <a:r>
              <a:rPr lang="ru-RU" sz="3000" spc="96" dirty="0">
                <a:solidFill>
                  <a:srgbClr val="191919"/>
                </a:solidFill>
                <a:latin typeface="Open Sans Bold"/>
              </a:rPr>
              <a:t>ИНТЕРЕСНО И С ПОЛЬЗОЙ ПРОВЕСТИ ВРЕМЯ</a:t>
            </a:r>
            <a:endParaRPr lang="en-US" sz="3000" spc="96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E2B6C36-CBEA-410D-A4D8-EC266179BEE6}"/>
              </a:ext>
            </a:extLst>
          </p:cNvPr>
          <p:cNvSpPr txBox="1"/>
          <p:nvPr/>
        </p:nvSpPr>
        <p:spPr>
          <a:xfrm>
            <a:off x="3505835" y="9119235"/>
            <a:ext cx="5568950" cy="532765"/>
          </a:xfrm>
          <a:prstGeom prst="rect">
            <a:avLst/>
          </a:prstGeom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latinLnBrk="0">
              <a:lnSpc>
                <a:spcPts val="4192"/>
              </a:lnSpc>
              <a:spcBef>
                <a:spcPct val="0"/>
              </a:spcBef>
              <a:buFontTx/>
              <a:buNone/>
            </a:pPr>
            <a:endParaRPr lang="ko-KR" altLang="en-US" sz="3000">
              <a:solidFill>
                <a:srgbClr val="191919"/>
              </a:solidFill>
              <a:latin typeface="Open Sans Bold" charset="0"/>
            </a:endParaRPr>
          </a:p>
        </p:txBody>
      </p:sp>
      <p:sp>
        <p:nvSpPr>
          <p:cNvPr id="20" name="TextBox 5"/>
          <p:cNvSpPr txBox="1">
            <a:spLocks/>
          </p:cNvSpPr>
          <p:nvPr/>
        </p:nvSpPr>
        <p:spPr>
          <a:xfrm rot="0">
            <a:off x="6389370" y="9143365"/>
            <a:ext cx="5556250" cy="106489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latinLnBrk="0">
              <a:lnSpc>
                <a:spcPts val="4192"/>
              </a:lnSpc>
              <a:spcBef>
                <a:spcPct val="0"/>
              </a:spcBef>
              <a:buFontTx/>
              <a:buNone/>
            </a:pPr>
            <a:r>
              <a:rPr lang="ru-RU" sz="3000" spc="100">
                <a:solidFill>
                  <a:srgbClr val="191919"/>
                </a:solidFill>
                <a:latin typeface="Open Sans Bold" charset="0"/>
              </a:rPr>
              <a:t>НАУЧИТЬСЯ ЧЕМУ-ТО </a:t>
            </a:r>
            <a:endParaRPr lang="ko-KR" altLang="en-US" sz="3000">
              <a:solidFill>
                <a:srgbClr val="191919"/>
              </a:solidFill>
              <a:latin typeface="Open Sans Bold" charset="0"/>
            </a:endParaRPr>
          </a:p>
          <a:p>
            <a:pPr marL="0" indent="0" algn="ctr" latinLnBrk="0">
              <a:lnSpc>
                <a:spcPts val="4192"/>
              </a:lnSpc>
              <a:spcBef>
                <a:spcPct val="0"/>
              </a:spcBef>
              <a:buFontTx/>
              <a:buNone/>
            </a:pPr>
            <a:r>
              <a:rPr lang="ru-RU" sz="3000" spc="100">
                <a:solidFill>
                  <a:srgbClr val="191919"/>
                </a:solidFill>
                <a:latin typeface="Open Sans Bold" charset="0"/>
              </a:rPr>
              <a:t>НОВОМУ</a:t>
            </a:r>
            <a:endParaRPr lang="ko-KR" altLang="en-US" sz="3000">
              <a:solidFill>
                <a:srgbClr val="191919"/>
              </a:solidFill>
              <a:latin typeface="Open Sans Bold" charset="0"/>
            </a:endParaRPr>
          </a:p>
        </p:txBody>
      </p:sp>
      <p:pic>
        <p:nvPicPr>
          <p:cNvPr id="21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370965" y="1812290"/>
            <a:ext cx="3195320" cy="3052445"/>
          </a:xfrm>
          <a:prstGeom prst="ellipse"/>
          <a:noFill/>
          <a:ln w="0" cap="flat" cmpd="sng">
            <a:prstDash/>
          </a:ln>
        </p:spPr>
      </p:pic>
      <p:pic>
        <p:nvPicPr>
          <p:cNvPr id="22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7736840" y="1835785"/>
            <a:ext cx="3147695" cy="3028950"/>
          </a:xfrm>
          <a:prstGeom prst="ellipse"/>
          <a:noFill/>
          <a:ln w="0" cap="flat" cmpd="sng">
            <a:prstDash/>
          </a:ln>
        </p:spPr>
      </p:pic>
      <p:pic>
        <p:nvPicPr>
          <p:cNvPr id="23" name="Рисунок 32" descr="C:/Users/Alina/AppData/Roaming/PolarisOffice/ETemp/10944_21368728/fImage9872971443281.jpe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7736205" y="5901055"/>
            <a:ext cx="3387090" cy="3076575"/>
          </a:xfrm>
          <a:prstGeom prst="ellipse"/>
          <a:noFill/>
          <a:ln w="0" cap="flat" cmpd="sng">
            <a:prstDash/>
          </a:ln>
        </p:spPr>
      </p:pic>
      <p:pic>
        <p:nvPicPr>
          <p:cNvPr id="24" name="Рисунок 1" descr="C:/Users/Alina/AppData/Roaming/PolarisOffice/ETemp/10944_21368728/fImage444711916500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3506450" y="1716405"/>
            <a:ext cx="3469005" cy="3147695"/>
          </a:xfrm>
          <a:prstGeom prst="ellipse"/>
          <a:noFill/>
          <a:ln w="0" cap="flat" cmpd="sng">
            <a:prstDash/>
          </a:ln>
        </p:spPr>
      </p:pic>
      <p:pic>
        <p:nvPicPr>
          <p:cNvPr id="25" name="Рисунок 3" descr="C:/Users/Alina/AppData/Roaming/PolarisOffice/ETemp/10944_21368728/fImage217353949169.jpe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4"/>
          <a:stretch>
            <a:fillRect/>
          </a:stretch>
        </p:blipFill>
        <p:spPr>
          <a:xfrm rot="0">
            <a:off x="1263650" y="6031865"/>
            <a:ext cx="3302635" cy="2909570"/>
          </a:xfrm>
          <a:prstGeom prst="ellipse"/>
          <a:noFill/>
          <a:ln w="0" cap="flat" cmpd="sng">
            <a:prstDash/>
          </a:ln>
        </p:spPr>
      </p:pic>
      <p:sp>
        <p:nvSpPr>
          <p:cNvPr id="26" name="Текстовое поле 6"/>
          <p:cNvSpPr txBox="1">
            <a:spLocks/>
          </p:cNvSpPr>
          <p:nvPr/>
        </p:nvSpPr>
        <p:spPr>
          <a:xfrm rot="0">
            <a:off x="391795" y="9095740"/>
            <a:ext cx="5569585" cy="53276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latinLnBrk="0">
              <a:lnSpc>
                <a:spcPts val="4192"/>
              </a:lnSpc>
              <a:spcBef>
                <a:spcPct val="0"/>
              </a:spcBef>
              <a:buFontTx/>
              <a:buNone/>
            </a:pPr>
            <a:r>
              <a:rPr lang="ru-RU" sz="3000" spc="100">
                <a:solidFill>
                  <a:srgbClr val="191919"/>
                </a:solidFill>
                <a:latin typeface="Open Sans Bold" charset="0"/>
              </a:rPr>
              <a:t>НАЙТИ НОВЫХ ДРУЗЕЙ</a:t>
            </a:r>
            <a:endParaRPr lang="ko-KR" altLang="en-US" sz="3000">
              <a:solidFill>
                <a:srgbClr val="191919"/>
              </a:solidFill>
              <a:latin typeface="Open Sans Bold" charset="0"/>
            </a:endParaRPr>
          </a:p>
        </p:txBody>
      </p:sp>
      <p:pic>
        <p:nvPicPr>
          <p:cNvPr id="27" name="Рисунок 7" descr="C:/Users/Alina/AppData/Roaming/PolarisOffice/ETemp/10944_21368728/fImage2581531005724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3506450" y="6031865"/>
            <a:ext cx="3469640" cy="2933065"/>
          </a:xfrm>
          <a:prstGeom prst="ellipse"/>
          <a:noFill/>
          <a:ln w="0" cap="flat" cmpd="sng">
            <a:prstDash/>
          </a:ln>
        </p:spPr>
      </p:pic>
      <p:sp>
        <p:nvSpPr>
          <p:cNvPr id="28" name="Текстовое поле 9"/>
          <p:cNvSpPr txBox="1">
            <a:spLocks/>
          </p:cNvSpPr>
          <p:nvPr/>
        </p:nvSpPr>
        <p:spPr>
          <a:xfrm rot="0">
            <a:off x="12290425" y="9119870"/>
            <a:ext cx="5556250" cy="1064895"/>
          </a:xfrm>
          <a:prstGeom prst="rect"/>
        </p:spPr>
        <p:txBody>
          <a:bodyPr wrap="square" lIns="0" tIns="0" rIns="0" bIns="0" numCol="1" vert="horz" anchor="t">
            <a:spAutoFit/>
          </a:bodyPr>
          <a:lstStyle/>
          <a:p>
            <a:pPr marL="0" indent="0" algn="ctr" latinLnBrk="0">
              <a:lnSpc>
                <a:spcPts val="4192"/>
              </a:lnSpc>
              <a:spcBef>
                <a:spcPct val="0"/>
              </a:spcBef>
              <a:buFontTx/>
              <a:buNone/>
            </a:pPr>
            <a:r>
              <a:rPr lang="ru-RU" sz="3000" spc="100">
                <a:solidFill>
                  <a:srgbClr val="191919"/>
                </a:solidFill>
                <a:latin typeface="Open Sans Bold" charset="0"/>
              </a:rPr>
              <a:t>ВОПЛОЩАТЬ В ЖИЗНЬ СВОИ ИДЕИ</a:t>
            </a:r>
            <a:endParaRPr lang="ko-KR" altLang="en-US" sz="3000">
              <a:solidFill>
                <a:srgbClr val="191919"/>
              </a:solidFill>
              <a:latin typeface="Open Sans Bold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495300"/>
            <a:ext cx="17310735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 spc="144" dirty="0">
                <a:solidFill>
                  <a:srgbClr val="191919"/>
                </a:solidFill>
                <a:latin typeface="Open Sans Bold"/>
              </a:rPr>
              <a:t>ПОДПИСЫВАЙТЕСЬ!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370" y="5960110"/>
            <a:ext cx="1731073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8"/>
              </a:lnSpc>
              <a:spcBef>
                <a:spcPct val="0"/>
              </a:spcBef>
            </a:pPr>
            <a:endParaRPr lang="en-US" sz="4800" spc="144" dirty="0">
              <a:solidFill>
                <a:srgbClr val="191919"/>
              </a:solidFill>
              <a:latin typeface="Open Sans Bold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>
          <a:xfrm rot="0">
            <a:off x="2415540" y="1731645"/>
            <a:ext cx="3357880" cy="6824345"/>
          </a:xfrm>
          <a:custGeom>
            <a:gdLst>
              <a:gd fmla="*/ 0 w 5000994" name="TX0"/>
              <a:gd fmla="*/ 0 h 10163633" name="TY0"/>
              <a:gd fmla="*/ 5000993 w 5000994" name="TX1"/>
              <a:gd fmla="*/ 0 h 10163633" name="TY1"/>
              <a:gd fmla="*/ 5000993 w 5000994" name="TX2"/>
              <a:gd fmla="*/ 10163632 h 10163633" name="TY2"/>
              <a:gd fmla="*/ 0 w 5000994" name="TX3"/>
              <a:gd fmla="*/ 10163632 h 10163633" name="TY3"/>
            </a:gdLst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</a:cxnLst>
            <a:rect l="l" t="t" r="r" b="b"/>
            <a:pathLst>
              <a:path w="5000994" h="10163633">
                <a:moveTo>
                  <a:pt x="0" y="0"/>
                </a:moveTo>
                <a:lnTo>
                  <a:pt x="5000993" y="0"/>
                </a:lnTo>
                <a:lnTo>
                  <a:pt x="5000993" y="10163632"/>
                </a:lnTo>
                <a:lnTo>
                  <a:pt x="0" y="10163632"/>
                </a:lnTo>
                <a:close/>
              </a:path>
            </a:pathLst>
          </a:cu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0" t="0" r="0" b="0"/>
            </a:stretch>
          </a:blipFill>
        </p:spPr>
        <p:txBody>
          <a:bodyPr wrap="square" lIns="0" tIns="0" rIns="0" bIns="0" vert="horz" anchor="t">
            <a:noAutofit/>
          </a:bodyPr>
          <a:lstStyle/>
          <a:p>
            <a:pPr marL="0" indent="0"/>
            <a:endParaRPr lang="ko-KR" alt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0E166B-709D-418D-B399-D641415BB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3870"/>
            <a:ext cx="1395095" cy="1356360"/>
          </a:xfrm>
          <a:prstGeom prst="rect">
            <a:avLst/>
          </a:prstGeom>
        </p:spPr>
      </p:pic>
      <p:sp>
        <p:nvSpPr>
          <p:cNvPr id="10" name="TextBox 40"/>
          <p:cNvSpPr txBox="1">
            <a:spLocks/>
          </p:cNvSpPr>
          <p:nvPr/>
        </p:nvSpPr>
        <p:spPr>
          <a:xfrm rot="0">
            <a:off x="8467725" y="1956435"/>
            <a:ext cx="5920740" cy="95313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>
            <a:lvl1pPr marL="0" indent="0" rtl="0" algn="l" defTabSz="913130" eaLnBrk="1" latinLnBrk="0" hangingPunct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indent="0" rtl="0" algn="l" defTabSz="913130" eaLnBrk="1" latinLnBrk="0" hangingPunct="1" lvl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0" rtl="0" algn="l" defTabSz="913130" eaLnBrk="1" latinLnBrk="0" hangingPunct="1" lvl="2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60" indent="0" rtl="0" algn="l" defTabSz="913130" eaLnBrk="1" latinLnBrk="0" hangingPunct="1" lvl="3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0" rtl="0" algn="l" defTabSz="913130" eaLnBrk="1" latinLnBrk="0" hangingPunct="1" lvl="4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90" indent="0" rtl="0" algn="l" defTabSz="913130" eaLnBrk="1" latinLnBrk="0" hangingPunct="1" lvl="5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755" indent="0" rtl="0" algn="l" defTabSz="913130" eaLnBrk="1" latinLnBrk="0" hangingPunct="1" lvl="6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85" indent="0" rtl="0" algn="l" defTabSz="913130" eaLnBrk="1" latinLnBrk="0" hangingPunct="1" lvl="7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250" indent="0" rtl="0" algn="l" defTabSz="913130" eaLnBrk="1" latinLnBrk="0" hangingPunct="1" lvl="8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latinLnBrk="0">
              <a:buFontTx/>
              <a:buNone/>
            </a:pPr>
            <a:r>
              <a:rPr lang="ru-RU" sz="2800" u="sng" i="0" b="1">
                <a:solidFill>
                  <a:srgbClr val="0611F2"/>
                </a:solidFill>
                <a:uFill>
                  <a:solidFill>
                    <a:srgbClr val="0563C1"/>
                  </a:solidFill>
                </a:uFill>
                <a:latin typeface="Microsoft JhengHei Light" charset="0"/>
                <a:ea typeface="Microsoft JhengHei Light" charset="0"/>
              </a:rPr>
              <a:t>https://dobro.ru/organizations/10022751/info</a:t>
            </a:r>
            <a:endParaRPr lang="ko-KR" altLang="en-US" sz="2800" u="sng" i="0" b="1">
              <a:solidFill>
                <a:srgbClr val="0611F2"/>
              </a:solidFill>
              <a:latin typeface="Microsoft JhengHei Light" charset="0"/>
              <a:ea typeface="Microsoft JhengHei Light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4D694F-5C4B-46B4-910A-3F66FA39D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0" y="3342640"/>
            <a:ext cx="1060450" cy="844550"/>
          </a:xfrm>
          <a:prstGeom prst="rect">
            <a:avLst/>
          </a:prstGeom>
        </p:spPr>
      </p:pic>
      <p:sp>
        <p:nvSpPr>
          <p:cNvPr id="12" name="TextBox 40"/>
          <p:cNvSpPr txBox="1">
            <a:spLocks/>
          </p:cNvSpPr>
          <p:nvPr/>
        </p:nvSpPr>
        <p:spPr>
          <a:xfrm rot="0">
            <a:off x="8523605" y="3489960"/>
            <a:ext cx="5920740" cy="52260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>
            <a:lvl1pPr marL="0" indent="0" rtl="0" algn="l" defTabSz="913130" eaLnBrk="1" latinLnBrk="0" hangingPunct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indent="0" rtl="0" algn="l" defTabSz="913130" eaLnBrk="1" latinLnBrk="0" hangingPunct="1" lvl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0" rtl="0" algn="l" defTabSz="913130" eaLnBrk="1" latinLnBrk="0" hangingPunct="1" lvl="2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60" indent="0" rtl="0" algn="l" defTabSz="913130" eaLnBrk="1" latinLnBrk="0" hangingPunct="1" lvl="3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0" rtl="0" algn="l" defTabSz="913130" eaLnBrk="1" latinLnBrk="0" hangingPunct="1" lvl="4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90" indent="0" rtl="0" algn="l" defTabSz="913130" eaLnBrk="1" latinLnBrk="0" hangingPunct="1" lvl="5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755" indent="0" rtl="0" algn="l" defTabSz="913130" eaLnBrk="1" latinLnBrk="0" hangingPunct="1" lvl="6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85" indent="0" rtl="0" algn="l" defTabSz="913130" eaLnBrk="1" latinLnBrk="0" hangingPunct="1" lvl="7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250" indent="0" rtl="0" algn="l" defTabSz="913130" eaLnBrk="1" latinLnBrk="0" hangingPunct="1" lvl="8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latinLnBrk="0">
              <a:buFontTx/>
              <a:buNone/>
            </a:pPr>
            <a:r>
              <a:rPr sz="2800" u="sng" i="0" b="1">
                <a:solidFill>
                  <a:srgbClr val="0611F2"/>
                </a:solidFill>
                <a:uFill>
                  <a:solidFill>
                    <a:srgbClr val="0563C1"/>
                  </a:solidFill>
                </a:uFill>
                <a:latin typeface="Microsoft JhengHei Light" charset="0"/>
                <a:ea typeface="Microsoft JhengHei Light" charset="0"/>
              </a:rPr>
              <a:t>https://vk.com/public207699649</a:t>
            </a:r>
            <a:endParaRPr lang="ko-KR" altLang="en-US" sz="2800" u="sng" i="0" b="1">
              <a:solidFill>
                <a:srgbClr val="0611F2"/>
              </a:solidFill>
              <a:latin typeface="Microsoft JhengHei Light" charset="0"/>
              <a:ea typeface="Microsoft JhengHei Light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A18237-54FF-4A70-AC41-29C87A34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80" y="4472940"/>
            <a:ext cx="1531620" cy="935355"/>
          </a:xfrm>
          <a:prstGeom prst="rect">
            <a:avLst/>
          </a:prstGeom>
        </p:spPr>
      </p:pic>
      <p:sp>
        <p:nvSpPr>
          <p:cNvPr id="14" name="TextBox 40"/>
          <p:cNvSpPr txBox="1">
            <a:spLocks/>
          </p:cNvSpPr>
          <p:nvPr/>
        </p:nvSpPr>
        <p:spPr>
          <a:xfrm rot="0">
            <a:off x="8382000" y="4624070"/>
            <a:ext cx="6126480" cy="953135"/>
          </a:xfrm>
          <a:prstGeom prst="rect"/>
          <a:noFill/>
        </p:spPr>
        <p:txBody>
          <a:bodyPr wrap="square" lIns="91440" tIns="45720" rIns="91440" bIns="45720" numCol="1" vert="horz" anchor="t">
            <a:spAutoFit/>
          </a:bodyPr>
          <a:lstStyle>
            <a:lvl1pPr marL="0" indent="0" rtl="0" algn="l" defTabSz="913130" eaLnBrk="1" latinLnBrk="0" hangingPunct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565" indent="0" rtl="0" algn="l" defTabSz="913130" eaLnBrk="1" latinLnBrk="0" hangingPunct="1" lvl="1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0" rtl="0" algn="l" defTabSz="913130" eaLnBrk="1" latinLnBrk="0" hangingPunct="1" lvl="2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60" indent="0" rtl="0" algn="l" defTabSz="913130" eaLnBrk="1" latinLnBrk="0" hangingPunct="1" lvl="3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0" rtl="0" algn="l" defTabSz="913130" eaLnBrk="1" latinLnBrk="0" hangingPunct="1" lvl="4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2190" indent="0" rtl="0" algn="l" defTabSz="913130" eaLnBrk="1" latinLnBrk="0" hangingPunct="1" lvl="5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755" indent="0" rtl="0" algn="l" defTabSz="913130" eaLnBrk="1" latinLnBrk="0" hangingPunct="1" lvl="6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85" indent="0" rtl="0" algn="l" defTabSz="913130" eaLnBrk="1" latinLnBrk="0" hangingPunct="1" lvl="7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250" indent="0" rtl="0" algn="l" defTabSz="913130" eaLnBrk="1" latinLnBrk="0" hangingPunct="1" lvl="8">
              <a:buFontTx/>
              <a:buNone/>
              <a:defRPr lang="en-GB" alt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latinLnBrk="0">
              <a:buFontTx/>
              <a:buNone/>
            </a:pPr>
            <a:r>
              <a:rPr lang="ru-RU" sz="2800" u="sng" i="0" b="1">
                <a:solidFill>
                  <a:srgbClr val="0611F2"/>
                </a:solidFill>
                <a:uFill>
                  <a:solidFill>
                    <a:srgbClr val="0563C1"/>
                  </a:solidFill>
                </a:uFill>
                <a:latin typeface="Microsoft JhengHei Light" charset="0"/>
                <a:ea typeface="Microsoft JhengHei Light" charset="0"/>
                <a:hlinkClick r:id="rId7"/>
              </a:rPr>
              <a:t>https://instagram.com/_dobrovolec_?utm_medium=copy_link </a:t>
            </a:r>
            <a:endParaRPr lang="ko-KR" altLang="en-US" sz="2800" u="sng" i="0" b="1">
              <a:solidFill>
                <a:srgbClr val="0611F2"/>
              </a:solidFill>
              <a:latin typeface="Microsoft JhengHei Light" charset="0"/>
              <a:ea typeface="Microsoft JhengHei Light" charset="0"/>
            </a:endParaRPr>
          </a:p>
        </p:txBody>
      </p:sp>
      <p:pic>
        <p:nvPicPr>
          <p:cNvPr id="15" name="Рисунок 18" descr="C:/Users/Alina/AppData/Roaming/PolarisOffice/ETemp/10944_21368728/fImage41855671141478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527300" y="1847850"/>
            <a:ext cx="3111500" cy="6497320"/>
          </a:xfrm>
          <a:prstGeom prst="roundRect"/>
          <a:noFill/>
          <a:ln w="0" cap="flat" cmpd="sng">
            <a:prstDash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8</Pages>
  <Paragraphs>64</Paragraphs>
  <Words>338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Евгения Dem</dc:creator>
  <cp:lastModifiedBy>abezgina039</cp:lastModifiedBy>
  <dc:title>Калининградский добровольческий центр</dc:title>
  <cp:version>9.103.83.44230</cp:version>
  <dcterms:modified xsi:type="dcterms:W3CDTF">2022-02-28T12:21:53Z</dcterms:modified>
</cp:coreProperties>
</file>