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5"/>
  </p:notesMasterIdLst>
  <p:sldIdLst>
    <p:sldId id="256" r:id="rId2"/>
    <p:sldId id="324" r:id="rId3"/>
    <p:sldId id="322" r:id="rId4"/>
    <p:sldId id="257" r:id="rId5"/>
    <p:sldId id="316" r:id="rId6"/>
    <p:sldId id="321" r:id="rId7"/>
    <p:sldId id="299" r:id="rId8"/>
    <p:sldId id="307" r:id="rId9"/>
    <p:sldId id="260" r:id="rId10"/>
    <p:sldId id="303" r:id="rId11"/>
    <p:sldId id="318" r:id="rId12"/>
    <p:sldId id="319" r:id="rId13"/>
    <p:sldId id="264" r:id="rId14"/>
  </p:sldIdLst>
  <p:sldSz cx="12192000" cy="6858000"/>
  <p:notesSz cx="6797675" cy="9926638"/>
  <p:embeddedFontLst>
    <p:embeddedFont>
      <p:font typeface="Circe Bold" panose="020B0604020202020204" charset="-94"/>
      <p:bold r:id="rId16"/>
    </p:embeddedFont>
    <p:embeddedFont>
      <p:font typeface="Montserrat Black" panose="020B0604020202020204" charset="-94"/>
      <p:bold r:id="rId17"/>
    </p:embeddedFont>
    <p:embeddedFont>
      <p:font typeface="Circe" panose="020B0604020202020204" charset="-94"/>
      <p:regular r:id="rId18"/>
    </p:embeddedFont>
    <p:embeddedFont>
      <p:font typeface="Montserrat" panose="020B0604020202020204" charset="-94"/>
      <p:regular r:id="rId19"/>
      <p:bold r:id="rId20"/>
      <p: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irce Light" panose="020B0604020202020204" charset="-94"/>
      <p:regular r:id="rId26"/>
    </p:embeddedFont>
    <p:embeddedFont>
      <p:font typeface="Circe ExtraBold" panose="020B0604020202020204" charset="-94"/>
      <p:bold r:id="rId27"/>
    </p:embeddedFont>
    <p:embeddedFont>
      <p:font typeface="Circe Extra Bold" panose="020B0604020202020204" charset="0"/>
      <p:bold r:id="rId2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63" userDrawn="1">
          <p15:clr>
            <a:srgbClr val="A4A3A4"/>
          </p15:clr>
        </p15:guide>
        <p15:guide id="3" orient="horz" pos="3816" userDrawn="1">
          <p15:clr>
            <a:srgbClr val="A4A3A4"/>
          </p15:clr>
        </p15:guide>
        <p15:guide id="4" orient="horz" pos="1003" userDrawn="1">
          <p15:clr>
            <a:srgbClr val="A4A3A4"/>
          </p15:clr>
        </p15:guide>
        <p15:guide id="5" pos="2570" userDrawn="1">
          <p15:clr>
            <a:srgbClr val="A4A3A4"/>
          </p15:clr>
        </p15:guide>
        <p15:guide id="6" orient="horz" pos="1298" userDrawn="1">
          <p15:clr>
            <a:srgbClr val="A4A3A4"/>
          </p15:clr>
        </p15:guide>
        <p15:guide id="7" orient="horz" pos="1684" userDrawn="1">
          <p15:clr>
            <a:srgbClr val="A4A3A4"/>
          </p15:clr>
        </p15:guide>
        <p15:guide id="8" orient="horz" pos="2341" userDrawn="1">
          <p15:clr>
            <a:srgbClr val="A4A3A4"/>
          </p15:clr>
        </p15:guide>
        <p15:guide id="9" pos="5133" userDrawn="1">
          <p15:clr>
            <a:srgbClr val="A4A3A4"/>
          </p15:clr>
        </p15:guide>
        <p15:guide id="10" orient="horz" pos="2954" userDrawn="1">
          <p15:clr>
            <a:srgbClr val="A4A3A4"/>
          </p15:clr>
        </p15:guide>
        <p15:guide id="11" orient="horz" pos="3339" userDrawn="1">
          <p15:clr>
            <a:srgbClr val="A4A3A4"/>
          </p15:clr>
        </p15:guide>
        <p15:guide id="12" orient="horz" pos="3475" userDrawn="1">
          <p15:clr>
            <a:srgbClr val="A4A3A4"/>
          </p15:clr>
        </p15:guide>
        <p15:guide id="13" orient="horz" pos="4088" userDrawn="1">
          <p15:clr>
            <a:srgbClr val="A4A3A4"/>
          </p15:clr>
        </p15:guide>
        <p15:guide id="14" orient="horz" pos="2795" userDrawn="1">
          <p15:clr>
            <a:srgbClr val="A4A3A4"/>
          </p15:clr>
        </p15:guide>
        <p15:guide id="15" orient="horz" pos="3929" userDrawn="1">
          <p15:clr>
            <a:srgbClr val="A4A3A4"/>
          </p15:clr>
        </p15:guide>
        <p15:guide id="16" orient="horz" pos="4269" userDrawn="1">
          <p15:clr>
            <a:srgbClr val="A4A3A4"/>
          </p15:clr>
        </p15:guide>
        <p15:guide id="17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236F"/>
    <a:srgbClr val="BC1A6B"/>
    <a:srgbClr val="B539D7"/>
    <a:srgbClr val="E595DA"/>
    <a:srgbClr val="D9A0C8"/>
    <a:srgbClr val="D3CFE9"/>
    <a:srgbClr val="EB99D4"/>
    <a:srgbClr val="382263"/>
    <a:srgbClr val="D61965"/>
    <a:srgbClr val="D032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0" autoAdjust="0"/>
    <p:restoredTop sz="80406" autoAdjust="0"/>
  </p:normalViewPr>
  <p:slideViewPr>
    <p:cSldViewPr snapToGrid="0" showGuides="1">
      <p:cViewPr varScale="1">
        <p:scale>
          <a:sx n="74" d="100"/>
          <a:sy n="74" d="100"/>
        </p:scale>
        <p:origin x="1698" y="66"/>
      </p:cViewPr>
      <p:guideLst>
        <p:guide orient="horz" pos="2205"/>
        <p:guide pos="3863"/>
        <p:guide orient="horz" pos="3816"/>
        <p:guide orient="horz" pos="1003"/>
        <p:guide pos="2570"/>
        <p:guide orient="horz" pos="1298"/>
        <p:guide orient="horz" pos="1684"/>
        <p:guide orient="horz" pos="2341"/>
        <p:guide pos="5133"/>
        <p:guide orient="horz" pos="2954"/>
        <p:guide orient="horz" pos="3339"/>
        <p:guide orient="horz" pos="3475"/>
        <p:guide orient="horz" pos="4088"/>
        <p:guide orient="horz" pos="2795"/>
        <p:guide orient="horz" pos="3929"/>
        <p:guide orient="horz" pos="4269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366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E71CB0-8C01-4144-990E-86D05F6194A2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r>
              <a:rPr lang="ru-RU" dirty="0" err="1" smtClean="0"/>
              <a:t>раст</a:t>
            </a:r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E567E4-3BCE-4149-856C-FE9ACCAF1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054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567E4-3BCE-4149-856C-FE9ACCAF15A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8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567E4-3BCE-4149-856C-FE9ACCAF15A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380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567E4-3BCE-4149-856C-FE9ACCAF15A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844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AB8617-ED7B-4C0C-BC8A-E6182773378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768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F97E-2BE2-444E-8966-C9C4A9D1C837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C6CA-0B0A-4895-9B8B-CB4B3CCEF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073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F97E-2BE2-444E-8966-C9C4A9D1C837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C6CA-0B0A-4895-9B8B-CB4B3CCEF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673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F97E-2BE2-444E-8966-C9C4A9D1C837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C6CA-0B0A-4895-9B8B-CB4B3CCEF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571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F97E-2BE2-444E-8966-C9C4A9D1C837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C6CA-0B0A-4895-9B8B-CB4B3CCEF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912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F97E-2BE2-444E-8966-C9C4A9D1C837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C6CA-0B0A-4895-9B8B-CB4B3CCEF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393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F97E-2BE2-444E-8966-C9C4A9D1C837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C6CA-0B0A-4895-9B8B-CB4B3CCEF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000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F97E-2BE2-444E-8966-C9C4A9D1C837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C6CA-0B0A-4895-9B8B-CB4B3CCEF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701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F97E-2BE2-444E-8966-C9C4A9D1C837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C6CA-0B0A-4895-9B8B-CB4B3CCEF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697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F97E-2BE2-444E-8966-C9C4A9D1C837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C6CA-0B0A-4895-9B8B-CB4B3CCEF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074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F97E-2BE2-444E-8966-C9C4A9D1C837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C6CA-0B0A-4895-9B8B-CB4B3CCEF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322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F97E-2BE2-444E-8966-C9C4A9D1C837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C6CA-0B0A-4895-9B8B-CB4B3CCEF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605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irce" panose="020B0502020203020203" pitchFamily="34" charset="-52"/>
              </a:defRPr>
            </a:lvl1pPr>
          </a:lstStyle>
          <a:p>
            <a:fld id="{EC90F97E-2BE2-444E-8966-C9C4A9D1C837}" type="datetimeFigureOut">
              <a:rPr lang="ru-RU" smtClean="0"/>
              <a:pPr/>
              <a:t>18.09.2020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irce" panose="020B0502020203020203" pitchFamily="34" charset="-52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irce" panose="020B0502020203020203" pitchFamily="34" charset="-52"/>
              </a:defRPr>
            </a:lvl1pPr>
          </a:lstStyle>
          <a:p>
            <a:fld id="{6A49C6CA-0B0A-4895-9B8B-CB4B3CCEF08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8411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irce Light" panose="020B0402020203020203" pitchFamily="34" charset="-52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irce" panose="020B0502020203020203" pitchFamily="34" charset="-52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irce" panose="020B0502020203020203" pitchFamily="34" charset="-52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irce" panose="020B0502020203020203" pitchFamily="34" charset="-52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irce" panose="020B0502020203020203" pitchFamily="34" charset="-52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irce" panose="020B0502020203020203" pitchFamily="34" charset="-52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vk.com/luch_gpmu" TargetMode="External"/><Relationship Id="rId13" Type="http://schemas.openxmlformats.org/officeDocument/2006/relationships/image" Target="../media/image13.jpeg"/><Relationship Id="rId3" Type="http://schemas.openxmlformats.org/officeDocument/2006/relationships/image" Target="../media/image11.jpeg"/><Relationship Id="rId7" Type="http://schemas.openxmlformats.org/officeDocument/2006/relationships/hyperlink" Target="https://gpmu.org/news/news1143" TargetMode="External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pmu.org/news/news870" TargetMode="External"/><Relationship Id="rId11" Type="http://schemas.openxmlformats.org/officeDocument/2006/relationships/hyperlink" Target="https://vk.com/news.gpmu" TargetMode="External"/><Relationship Id="rId5" Type="http://schemas.openxmlformats.org/officeDocument/2006/relationships/hyperlink" Target="https://vk.com/motylek_gpmu" TargetMode="External"/><Relationship Id="rId10" Type="http://schemas.openxmlformats.org/officeDocument/2006/relationships/hyperlink" Target="https://vk.com/profkompmu" TargetMode="External"/><Relationship Id="rId4" Type="http://schemas.openxmlformats.org/officeDocument/2006/relationships/hyperlink" Target="http://pomogaemmamam.ru/13-12-2019-%D0%B3-%D0%B2%D1%81%D1%82%D1%80%D0%B5%D1%87%D0%B0-%D1%81-%D0%B2%D0%BE%D0%BB%D0%BE%D0%BD%D1%82%D0%B5%D1%80%D0%B0%D0%BC%D0%B8-%D0%BF%D1%80%D0%BE%D0%B5%D0%BA%D1%82%D0%B0-%D0%BC%D0%BE%D1%82/" TargetMode="External"/><Relationship Id="rId9" Type="http://schemas.openxmlformats.org/officeDocument/2006/relationships/hyperlink" Target="https://instagram.com/luch_life?igshid=pv17d6x2xo6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-1184823"/>
            <a:ext cx="12407123" cy="8350600"/>
            <a:chOff x="-2277636" y="2050406"/>
            <a:chExt cx="12662094" cy="8350600"/>
          </a:xfrm>
        </p:grpSpPr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xmlns="" id="{E6C6CCDE-DD09-42AE-B302-B2B8C8C92F55}"/>
                </a:ext>
              </a:extLst>
            </p:cNvPr>
            <p:cNvSpPr/>
            <p:nvPr/>
          </p:nvSpPr>
          <p:spPr>
            <a:xfrm>
              <a:off x="-2277636" y="2489153"/>
              <a:ext cx="12662094" cy="7849494"/>
            </a:xfrm>
            <a:prstGeom prst="rect">
              <a:avLst/>
            </a:prstGeom>
            <a:gradFill>
              <a:gsLst>
                <a:gs pos="0">
                  <a:srgbClr val="AD1761">
                    <a:alpha val="75000"/>
                  </a:srgbClr>
                </a:gs>
                <a:gs pos="100000">
                  <a:srgbClr val="002060">
                    <a:alpha val="75000"/>
                  </a:srgbClr>
                </a:gs>
              </a:gsLst>
              <a:lin ang="7200000" scaled="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" dirty="0">
                <a:solidFill>
                  <a:schemeClr val="bg1"/>
                </a:solidFill>
                <a:effectLst>
                  <a:glow rad="127000">
                    <a:srgbClr val="6545BF"/>
                  </a:glow>
                </a:effectLst>
                <a:latin typeface="Circe" panose="020B0502020203020203" pitchFamily="34" charset="-52"/>
              </a:endParaRP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xmlns="" id="{0CA96DB5-0D9F-4948-8F55-7C9B61505B1B}"/>
                </a:ext>
              </a:extLst>
            </p:cNvPr>
            <p:cNvSpPr/>
            <p:nvPr/>
          </p:nvSpPr>
          <p:spPr>
            <a:xfrm>
              <a:off x="808385" y="6615354"/>
              <a:ext cx="6337540" cy="37856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ru-RU" sz="2800" dirty="0" smtClean="0">
                  <a:solidFill>
                    <a:schemeClr val="bg1"/>
                  </a:solidFill>
                  <a:effectLst/>
                  <a:latin typeface="Circe Bold" panose="020B0602020203020203" pitchFamily="34" charset="-52"/>
                </a:rPr>
                <a:t/>
              </a:r>
              <a:br>
                <a:rPr lang="ru-RU" sz="2800" dirty="0" smtClean="0">
                  <a:solidFill>
                    <a:schemeClr val="bg1"/>
                  </a:solidFill>
                  <a:effectLst/>
                  <a:latin typeface="Circe Bold" panose="020B0602020203020203" pitchFamily="34" charset="-52"/>
                </a:rPr>
              </a:br>
              <a:r>
                <a:rPr lang="ru-RU" sz="2800" dirty="0" smtClean="0">
                  <a:solidFill>
                    <a:schemeClr val="bg1"/>
                  </a:solidFill>
                  <a:effectLst/>
                  <a:latin typeface="Circe Bold" panose="020B0602020203020203" pitchFamily="34" charset="-52"/>
                </a:rPr>
                <a:t/>
              </a:r>
              <a:br>
                <a:rPr lang="ru-RU" sz="2800" dirty="0" smtClean="0">
                  <a:solidFill>
                    <a:schemeClr val="bg1"/>
                  </a:solidFill>
                  <a:effectLst/>
                  <a:latin typeface="Circe Bold" panose="020B0602020203020203" pitchFamily="34" charset="-52"/>
                </a:rPr>
              </a:br>
              <a:r>
                <a:rPr lang="ru-RU" sz="2800" dirty="0" smtClean="0">
                  <a:solidFill>
                    <a:schemeClr val="bg1"/>
                  </a:solidFill>
                  <a:latin typeface="Circe Bold" panose="020B0602020203020203" pitchFamily="34" charset="-52"/>
                </a:rPr>
                <a:t>РУКОВОДИТЕЛИ</a:t>
              </a:r>
              <a:r>
                <a:rPr lang="ru-RU" sz="2800" dirty="0" smtClean="0">
                  <a:solidFill>
                    <a:schemeClr val="bg1"/>
                  </a:solidFill>
                  <a:effectLst/>
                  <a:latin typeface="Circe Bold" panose="020B0602020203020203" pitchFamily="34" charset="-52"/>
                </a:rPr>
                <a:t> </a:t>
              </a:r>
              <a:r>
                <a:rPr lang="ru-RU" sz="2800" dirty="0" smtClean="0">
                  <a:solidFill>
                    <a:schemeClr val="bg1"/>
                  </a:solidFill>
                  <a:effectLst/>
                  <a:latin typeface="Circe Bold" panose="020B0602020203020203" pitchFamily="34" charset="-52"/>
                </a:rPr>
                <a:t>ПРОЕКТА</a:t>
              </a:r>
              <a:r>
                <a:rPr lang="ru-RU" sz="2800" dirty="0" smtClean="0">
                  <a:solidFill>
                    <a:schemeClr val="bg1"/>
                  </a:solidFill>
                  <a:effectLst/>
                  <a:latin typeface="Circe Bold" panose="020B0602020203020203" pitchFamily="34" charset="-52"/>
                </a:rPr>
                <a:t>:</a:t>
              </a:r>
            </a:p>
            <a:p>
              <a:pPr algn="ctr">
                <a:lnSpc>
                  <a:spcPts val="2400"/>
                </a:lnSpc>
              </a:pPr>
              <a:r>
                <a:rPr lang="ru-RU" sz="2800" dirty="0" smtClean="0">
                  <a:solidFill>
                    <a:schemeClr val="bg1"/>
                  </a:solidFill>
                  <a:effectLst/>
                  <a:latin typeface="Circe Bold" panose="020B0602020203020203" pitchFamily="34" charset="-52"/>
                </a:rPr>
                <a:t> </a:t>
              </a:r>
              <a:endParaRPr lang="ru-RU" sz="2800" dirty="0">
                <a:solidFill>
                  <a:schemeClr val="bg1"/>
                </a:solidFill>
                <a:latin typeface="Circe Bold" panose="020B0602020203020203" pitchFamily="34" charset="-52"/>
              </a:endParaRPr>
            </a:p>
            <a:p>
              <a:pPr algn="ctr">
                <a:lnSpc>
                  <a:spcPts val="2400"/>
                </a:lnSpc>
              </a:pPr>
              <a:r>
                <a:rPr lang="ru-RU" sz="2800" u="sng" dirty="0" smtClean="0">
                  <a:solidFill>
                    <a:schemeClr val="bg1"/>
                  </a:solidFill>
                  <a:effectLst/>
                  <a:latin typeface="Circe Bold" panose="020B0602020203020203" pitchFamily="34" charset="-52"/>
                </a:rPr>
                <a:t>Зоя </a:t>
              </a:r>
              <a:r>
                <a:rPr lang="ru-RU" sz="2800" u="sng" dirty="0" err="1" smtClean="0">
                  <a:solidFill>
                    <a:schemeClr val="bg1"/>
                  </a:solidFill>
                  <a:effectLst/>
                  <a:latin typeface="Circe Bold" panose="020B0602020203020203" pitchFamily="34" charset="-52"/>
                </a:rPr>
                <a:t>Тав</a:t>
              </a:r>
              <a:endParaRPr lang="ru-RU" sz="2800" u="sng" dirty="0" smtClean="0">
                <a:solidFill>
                  <a:schemeClr val="bg1"/>
                </a:solidFill>
                <a:effectLst/>
                <a:latin typeface="Circe Bold" panose="020B0602020203020203" pitchFamily="34" charset="-52"/>
              </a:endParaRPr>
            </a:p>
            <a:p>
              <a:pPr algn="ctr">
                <a:lnSpc>
                  <a:spcPts val="2400"/>
                </a:lnSpc>
              </a:pPr>
              <a:r>
                <a:rPr lang="ru-RU" sz="2800" u="sng" dirty="0" smtClean="0">
                  <a:solidFill>
                    <a:schemeClr val="bg1"/>
                  </a:solidFill>
                  <a:latin typeface="Circe Bold" panose="020B0602020203020203" pitchFamily="34" charset="-52"/>
                </a:rPr>
                <a:t>Дарья Назаренко</a:t>
              </a:r>
              <a:r>
                <a:rPr lang="ru-RU" sz="2800" u="sng" dirty="0" smtClean="0">
                  <a:solidFill>
                    <a:schemeClr val="bg1"/>
                  </a:solidFill>
                  <a:effectLst/>
                  <a:latin typeface="Circe Bold" panose="020B0602020203020203" pitchFamily="34" charset="-52"/>
                </a:rPr>
                <a:t/>
              </a:r>
              <a:br>
                <a:rPr lang="ru-RU" sz="2800" u="sng" dirty="0" smtClean="0">
                  <a:solidFill>
                    <a:schemeClr val="bg1"/>
                  </a:solidFill>
                  <a:effectLst/>
                  <a:latin typeface="Circe Bold" panose="020B0602020203020203" pitchFamily="34" charset="-52"/>
                </a:rPr>
              </a:br>
              <a:endParaRPr lang="ru-RU" sz="2800" u="sng" dirty="0">
                <a:solidFill>
                  <a:schemeClr val="bg1"/>
                </a:solidFill>
                <a:latin typeface="Circe Bold" panose="020B0602020203020203" pitchFamily="34" charset="-52"/>
              </a:endParaRPr>
            </a:p>
            <a:p>
              <a:pPr algn="ctr">
                <a:lnSpc>
                  <a:spcPts val="2400"/>
                </a:lnSpc>
              </a:pPr>
              <a:endParaRPr lang="ru-RU" sz="2800" u="sng" dirty="0">
                <a:solidFill>
                  <a:schemeClr val="bg1"/>
                </a:solidFill>
                <a:latin typeface="Circe Bold" panose="020B0602020203020203" pitchFamily="34" charset="-52"/>
              </a:endParaRPr>
            </a:p>
            <a:p>
              <a:pPr algn="ctr">
                <a:lnSpc>
                  <a:spcPts val="2400"/>
                </a:lnSpc>
              </a:pPr>
              <a:r>
                <a:rPr lang="ru-RU" sz="2800" u="sng" dirty="0" smtClean="0">
                  <a:solidFill>
                    <a:schemeClr val="bg1"/>
                  </a:solidFill>
                  <a:effectLst/>
                  <a:latin typeface="Circe Bold" panose="020B0602020203020203" pitchFamily="34" charset="-52"/>
                </a:rPr>
                <a:t/>
              </a:r>
              <a:br>
                <a:rPr lang="ru-RU" sz="2800" u="sng" dirty="0" smtClean="0">
                  <a:solidFill>
                    <a:schemeClr val="bg1"/>
                  </a:solidFill>
                  <a:effectLst/>
                  <a:latin typeface="Circe Bold" panose="020B0602020203020203" pitchFamily="34" charset="-52"/>
                </a:rPr>
              </a:br>
              <a:r>
                <a:rPr lang="ru-RU" dirty="0" smtClean="0">
                  <a:solidFill>
                    <a:schemeClr val="bg1"/>
                  </a:solidFill>
                  <a:effectLst/>
                  <a:latin typeface="Circe Bold" panose="020B0602020203020203" pitchFamily="34" charset="-52"/>
                </a:rPr>
                <a:t>Санкт-Петербург</a:t>
              </a:r>
              <a:endParaRPr lang="en-US" dirty="0" smtClean="0">
                <a:solidFill>
                  <a:schemeClr val="bg1"/>
                </a:solidFill>
                <a:effectLst/>
                <a:latin typeface="Circe Bold" panose="020B0602020203020203" pitchFamily="34" charset="-52"/>
              </a:endParaRPr>
            </a:p>
            <a:p>
              <a:pPr algn="ctr">
                <a:lnSpc>
                  <a:spcPts val="2400"/>
                </a:lnSpc>
              </a:pPr>
              <a:r>
                <a:rPr lang="en-US" dirty="0">
                  <a:solidFill>
                    <a:schemeClr val="bg1"/>
                  </a:solidFill>
                  <a:latin typeface="Circe Bold" panose="020B0602020203020203" pitchFamily="34" charset="-52"/>
                </a:rPr>
                <a:t>2020 </a:t>
              </a:r>
              <a:r>
                <a:rPr lang="ru-RU" dirty="0">
                  <a:solidFill>
                    <a:schemeClr val="bg1"/>
                  </a:solidFill>
                  <a:latin typeface="Circe Bold" panose="020B0602020203020203" pitchFamily="34" charset="-52"/>
                </a:rPr>
                <a:t>год</a:t>
              </a:r>
              <a:r>
                <a:rPr lang="ru-RU" sz="2800" u="sng" dirty="0" smtClean="0">
                  <a:solidFill>
                    <a:schemeClr val="bg1"/>
                  </a:solidFill>
                  <a:effectLst/>
                  <a:latin typeface="Circe Bold" panose="020B0602020203020203" pitchFamily="34" charset="-52"/>
                </a:rPr>
                <a:t/>
              </a:r>
              <a:br>
                <a:rPr lang="ru-RU" sz="2800" u="sng" dirty="0" smtClean="0">
                  <a:solidFill>
                    <a:schemeClr val="bg1"/>
                  </a:solidFill>
                  <a:effectLst/>
                  <a:latin typeface="Circe Bold" panose="020B0602020203020203" pitchFamily="34" charset="-52"/>
                </a:rPr>
              </a:br>
              <a:endParaRPr lang="ru-RU" sz="2800" u="sng" dirty="0">
                <a:solidFill>
                  <a:schemeClr val="bg1"/>
                </a:solidFill>
                <a:effectLst/>
                <a:latin typeface="Circe Bold" panose="020B0602020203020203" pitchFamily="34" charset="-52"/>
              </a:endParaRPr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xmlns="" id="{0CA96DB5-0D9F-4948-8F55-7C9B61505B1B}"/>
                </a:ext>
              </a:extLst>
            </p:cNvPr>
            <p:cNvSpPr/>
            <p:nvPr/>
          </p:nvSpPr>
          <p:spPr>
            <a:xfrm>
              <a:off x="732242" y="2050406"/>
              <a:ext cx="702906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400"/>
                </a:lnSpc>
              </a:pPr>
              <a:endParaRPr lang="ru-RU" sz="3200" u="sng" dirty="0">
                <a:solidFill>
                  <a:schemeClr val="bg1"/>
                </a:solidFill>
                <a:effectLst/>
                <a:latin typeface="Circe Bold" panose="020B0602020203020203" pitchFamily="34" charset="-52"/>
              </a:endParaRPr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xmlns="" id="{59218649-47E9-455B-AC22-6860FB14F137}"/>
                </a:ext>
              </a:extLst>
            </p:cNvPr>
            <p:cNvSpPr/>
            <p:nvPr/>
          </p:nvSpPr>
          <p:spPr>
            <a:xfrm>
              <a:off x="347699" y="5527638"/>
              <a:ext cx="9238039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800"/>
                </a:spcAft>
              </a:pPr>
              <a:r>
                <a:rPr lang="ru-RU" sz="6600" i="1" dirty="0" smtClean="0">
                  <a:solidFill>
                    <a:schemeClr val="bg1"/>
                  </a:solidFill>
                  <a:effectLst>
                    <a:glow rad="444500">
                      <a:srgbClr val="002060">
                        <a:alpha val="13000"/>
                      </a:srgbClr>
                    </a:glow>
                  </a:effectLst>
                  <a:latin typeface="Circe Bold" panose="020B0602020203020203" pitchFamily="34" charset="-52"/>
                  <a:ea typeface="Calibri" panose="020F0502020204030204" pitchFamily="34" charset="0"/>
                  <a:cs typeface="Times New Roman" panose="02020603050405020304" pitchFamily="18" charset="0"/>
                </a:rPr>
                <a:t>МОТЫЛЁК</a:t>
              </a:r>
              <a:endParaRPr lang="ru-RU" sz="6600" i="1" dirty="0">
                <a:solidFill>
                  <a:schemeClr val="bg1"/>
                </a:solidFill>
                <a:effectLst>
                  <a:glow rad="444500">
                    <a:srgbClr val="002060">
                      <a:alpha val="13000"/>
                    </a:srgbClr>
                  </a:glow>
                </a:effectLst>
                <a:latin typeface="Circe ExtraBold" panose="020B0802020203020203" pitchFamily="34" charset="-52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653" y="360188"/>
            <a:ext cx="4203810" cy="3864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12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D6E7DC76-5C45-4E7C-BE1F-8EFC2A8A1A6F}"/>
              </a:ext>
            </a:extLst>
          </p:cNvPr>
          <p:cNvSpPr/>
          <p:nvPr/>
        </p:nvSpPr>
        <p:spPr>
          <a:xfrm>
            <a:off x="0" y="4851"/>
            <a:ext cx="12192000" cy="1057673"/>
          </a:xfrm>
          <a:prstGeom prst="rect">
            <a:avLst/>
          </a:prstGeom>
          <a:solidFill>
            <a:srgbClr val="F11B67">
              <a:alpha val="6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chemeClr val="bg1"/>
              </a:solidFill>
              <a:effectLst>
                <a:glow rad="127000">
                  <a:srgbClr val="6545BF"/>
                </a:glow>
              </a:effectLst>
              <a:latin typeface="Circe" panose="020B0502020203020203" pitchFamily="34" charset="-52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779537" y="1499394"/>
            <a:ext cx="587638" cy="512842"/>
            <a:chOff x="319864" y="1670105"/>
            <a:chExt cx="706858" cy="616888"/>
          </a:xfrm>
        </p:grpSpPr>
        <p:sp>
          <p:nvSpPr>
            <p:cNvPr id="14" name="Овал 13"/>
            <p:cNvSpPr/>
            <p:nvPr/>
          </p:nvSpPr>
          <p:spPr>
            <a:xfrm>
              <a:off x="319864" y="1670105"/>
              <a:ext cx="591926" cy="591927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31264" y="1731665"/>
              <a:ext cx="595458" cy="5553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AD1761"/>
                  </a:solidFill>
                  <a:latin typeface="Circe ExtraBold" panose="020B0802020203020203" pitchFamily="34" charset="-52"/>
                </a:rPr>
                <a:t>1</a:t>
              </a:r>
              <a:endParaRPr lang="ru-RU" sz="2400" dirty="0">
                <a:solidFill>
                  <a:srgbClr val="AD1761"/>
                </a:solidFill>
                <a:latin typeface="Circe ExtraBold" panose="020B0802020203020203" pitchFamily="34" charset="-52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749547" y="2726601"/>
            <a:ext cx="571323" cy="518398"/>
            <a:chOff x="377332" y="2853438"/>
            <a:chExt cx="687234" cy="623571"/>
          </a:xfrm>
        </p:grpSpPr>
        <p:sp>
          <p:nvSpPr>
            <p:cNvPr id="17" name="Овал 16"/>
            <p:cNvSpPr/>
            <p:nvPr/>
          </p:nvSpPr>
          <p:spPr>
            <a:xfrm>
              <a:off x="377332" y="2853438"/>
              <a:ext cx="591927" cy="591927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69107" y="2921681"/>
              <a:ext cx="595459" cy="5553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AD1761"/>
                  </a:solidFill>
                  <a:latin typeface="Circe ExtraBold" panose="020B0802020203020203" pitchFamily="34" charset="-52"/>
                </a:rPr>
                <a:t>2</a:t>
              </a:r>
              <a:endParaRPr lang="ru-RU" sz="2400" dirty="0">
                <a:solidFill>
                  <a:srgbClr val="AD1761"/>
                </a:solidFill>
                <a:latin typeface="Circe ExtraBold" panose="020B0802020203020203" pitchFamily="34" charset="-52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725910" y="3759203"/>
            <a:ext cx="569153" cy="510573"/>
            <a:chOff x="377331" y="3679275"/>
            <a:chExt cx="684624" cy="614159"/>
          </a:xfrm>
        </p:grpSpPr>
        <p:sp>
          <p:nvSpPr>
            <p:cNvPr id="20" name="Овал 19"/>
            <p:cNvSpPr/>
            <p:nvPr/>
          </p:nvSpPr>
          <p:spPr>
            <a:xfrm>
              <a:off x="377331" y="3679275"/>
              <a:ext cx="591926" cy="591927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66496" y="3738106"/>
              <a:ext cx="595459" cy="5553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AD1761"/>
                  </a:solidFill>
                  <a:latin typeface="Circe ExtraBold" panose="020B0802020203020203" pitchFamily="34" charset="-52"/>
                </a:rPr>
                <a:t>3</a:t>
              </a:r>
              <a:endParaRPr lang="ru-RU" sz="2400" dirty="0">
                <a:solidFill>
                  <a:srgbClr val="AD1761"/>
                </a:solidFill>
                <a:latin typeface="Circe ExtraBold" panose="020B0802020203020203" pitchFamily="34" charset="-52"/>
              </a:endParaRPr>
            </a:p>
          </p:txBody>
        </p:sp>
      </p:grp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622EB95E-9A1C-43EC-A8FB-A0A1A82AD4DB}"/>
              </a:ext>
            </a:extLst>
          </p:cNvPr>
          <p:cNvSpPr/>
          <p:nvPr/>
        </p:nvSpPr>
        <p:spPr>
          <a:xfrm>
            <a:off x="2294034" y="295536"/>
            <a:ext cx="73105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irce Extra Bold" panose="020B0604020202020204" charset="0"/>
                <a:cs typeface="Circe Extra Bold" panose="020B0604020202020204" charset="0"/>
              </a:rPr>
              <a:t>КАЧЕСТВЕННЫЕ ПОКАЗАТЕЛИ</a:t>
            </a:r>
            <a:endParaRPr lang="ru-RU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irce Extra Bold" panose="020B0604020202020204" charset="0"/>
              <a:cs typeface="Circe Extra Bold" panose="020B0604020202020204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D89F9D19-87F7-488A-9401-163896B55D25}"/>
              </a:ext>
            </a:extLst>
          </p:cNvPr>
          <p:cNvSpPr/>
          <p:nvPr/>
        </p:nvSpPr>
        <p:spPr>
          <a:xfrm rot="5400000">
            <a:off x="3224835" y="-2149705"/>
            <a:ext cx="5742328" cy="12192001"/>
          </a:xfrm>
          <a:prstGeom prst="rect">
            <a:avLst/>
          </a:prstGeom>
          <a:gradFill>
            <a:gsLst>
              <a:gs pos="0">
                <a:srgbClr val="AD1761">
                  <a:alpha val="70000"/>
                </a:srgbClr>
              </a:gs>
              <a:gs pos="100000">
                <a:srgbClr val="002060">
                  <a:alpha val="50000"/>
                </a:srgb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AD1761"/>
              </a:solidFill>
              <a:latin typeface="Circe" panose="020B0502020203020203" pitchFamily="34" charset="-52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073356" y="1280358"/>
            <a:ext cx="11177993" cy="1733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2000" b="1" dirty="0"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Создание праздника для детей и их мам, создание позитивного микроклимата в кризисном центре, оказание психологической и материальной помощи молодым мамам, детям и женщинам, которые оказались в трудной ситуации, улучшение их качества жизни. Помощь молодым мамам в обучении и в сдаче экзаменов</a:t>
            </a:r>
            <a:r>
              <a:rPr lang="ru-RU" sz="2000" b="1" dirty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ctr">
              <a:spcAft>
                <a:spcPts val="800"/>
              </a:spcAft>
            </a:pPr>
            <a:endParaRPr lang="ru-RU" sz="2000" dirty="0">
              <a:solidFill>
                <a:schemeClr val="bg1"/>
              </a:solidFill>
              <a:latin typeface="Circe" panose="020B05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271628" y="2703424"/>
            <a:ext cx="106627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2000" b="1" dirty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новых знакомств. Восстановление положительных социальных связей женщин, находящихся в Центре, </a:t>
            </a:r>
            <a:r>
              <a:rPr lang="ru-RU" sz="2000" b="1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коррекция отношений </a:t>
            </a:r>
            <a:r>
              <a:rPr lang="ru-RU" sz="2000" b="1" dirty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с обществом</a:t>
            </a:r>
            <a:r>
              <a:rPr lang="ru-RU" sz="2000" b="1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000" b="1" dirty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2000" b="1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бмен </a:t>
            </a:r>
            <a:r>
              <a:rPr lang="ru-RU" sz="2000" b="1" dirty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информацией, эмоциями. 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1073356" y="3744300"/>
            <a:ext cx="737518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2000" b="1" dirty="0"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Удовлетворение потребностей </a:t>
            </a:r>
            <a:r>
              <a:rPr lang="ru-RU" sz="2000" b="1" dirty="0" smtClean="0"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в самореализации </a:t>
            </a:r>
            <a:r>
              <a:rPr lang="ru-RU" sz="2000" b="1" dirty="0"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студентов-медиков, содействие в превращении добровольчества в элемент развития личностных и </a:t>
            </a:r>
            <a:r>
              <a:rPr lang="ru-RU" sz="2000" b="1" dirty="0" smtClean="0"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профессиональных </a:t>
            </a:r>
            <a:r>
              <a:rPr lang="ru-RU" sz="2000" b="1" dirty="0"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качеств будущих врачей. Организация дружной волонтерской </a:t>
            </a:r>
            <a:r>
              <a:rPr lang="ru-RU" sz="2000" b="1" dirty="0" smtClean="0"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команды, сплочение </a:t>
            </a:r>
            <a:r>
              <a:rPr lang="ru-RU" sz="2000" b="1" dirty="0"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участников проекта и их мотивация. Информирование целевых групп.</a:t>
            </a:r>
          </a:p>
        </p:txBody>
      </p:sp>
      <p:pic>
        <p:nvPicPr>
          <p:cNvPr id="1026" name="Picture 2" descr="https://sun9-2.userapi.com/c851024/v851024035/806da/myHzw3NLnlM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55"/>
          <a:stretch/>
        </p:blipFill>
        <p:spPr bwMode="auto">
          <a:xfrm>
            <a:off x="8584249" y="3347485"/>
            <a:ext cx="2973991" cy="344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79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6">
            <a:extLst>
              <a:ext uri="{FF2B5EF4-FFF2-40B4-BE49-F238E27FC236}">
                <a16:creationId xmlns="" xmlns:a16="http://schemas.microsoft.com/office/drawing/2014/main" id="{F1F0D760-0B97-6F42-AB6D-56F4143DFD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466" y="1203501"/>
            <a:ext cx="2806937" cy="3399895"/>
          </a:xfrm>
          <a:prstGeom prst="rect">
            <a:avLst/>
          </a:prstGeom>
        </p:spPr>
      </p:pic>
      <p:pic>
        <p:nvPicPr>
          <p:cNvPr id="10" name="Рисунок 12">
            <a:extLst>
              <a:ext uri="{FF2B5EF4-FFF2-40B4-BE49-F238E27FC236}">
                <a16:creationId xmlns="" xmlns:a16="http://schemas.microsoft.com/office/drawing/2014/main" id="{D238D145-4DDA-954B-9301-88168F6BC25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1" r="13114"/>
          <a:stretch/>
        </p:blipFill>
        <p:spPr>
          <a:xfrm>
            <a:off x="6498829" y="3844043"/>
            <a:ext cx="3095625" cy="2844614"/>
          </a:xfrm>
          <a:prstGeom prst="rect">
            <a:avLst/>
          </a:prstGeom>
        </p:spPr>
      </p:pic>
      <p:pic>
        <p:nvPicPr>
          <p:cNvPr id="14" name="Рисунок 14">
            <a:extLst>
              <a:ext uri="{FF2B5EF4-FFF2-40B4-BE49-F238E27FC236}">
                <a16:creationId xmlns="" xmlns:a16="http://schemas.microsoft.com/office/drawing/2014/main" id="{E674533E-DEC0-D148-901A-BB5B2A8A9D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2"/>
          <a:stretch/>
        </p:blipFill>
        <p:spPr>
          <a:xfrm>
            <a:off x="2665928" y="-44734"/>
            <a:ext cx="4046916" cy="3760215"/>
          </a:xfrm>
          <a:prstGeom prst="rect">
            <a:avLst/>
          </a:prstGeom>
        </p:spPr>
      </p:pic>
      <p:pic>
        <p:nvPicPr>
          <p:cNvPr id="16" name="Рисунок 16">
            <a:extLst>
              <a:ext uri="{FF2B5EF4-FFF2-40B4-BE49-F238E27FC236}">
                <a16:creationId xmlns="" xmlns:a16="http://schemas.microsoft.com/office/drawing/2014/main" id="{BACF5B0C-3E58-854A-B60B-42E4E24A187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3754" b="8639"/>
          <a:stretch/>
        </p:blipFill>
        <p:spPr>
          <a:xfrm>
            <a:off x="9495403" y="-44734"/>
            <a:ext cx="2821693" cy="3124736"/>
          </a:xfrm>
          <a:prstGeom prst="rect">
            <a:avLst/>
          </a:prstGeom>
        </p:spPr>
      </p:pic>
      <p:pic>
        <p:nvPicPr>
          <p:cNvPr id="18" name="Рисунок 18">
            <a:extLst>
              <a:ext uri="{FF2B5EF4-FFF2-40B4-BE49-F238E27FC236}">
                <a16:creationId xmlns="" xmlns:a16="http://schemas.microsoft.com/office/drawing/2014/main" id="{6A9C0DBE-FA6C-4A4B-AB5F-B3BFF4C5528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5481"/>
            <a:ext cx="3847499" cy="3014186"/>
          </a:xfrm>
          <a:prstGeom prst="rect">
            <a:avLst/>
          </a:prstGeom>
        </p:spPr>
      </p:pic>
      <p:pic>
        <p:nvPicPr>
          <p:cNvPr id="4098" name="Picture 2" descr="https://sun9-8.userapi.com/c855228/v855228475/1a2643/BI-Pz-AXtnU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" t="34201" r="9222" b="5941"/>
          <a:stretch/>
        </p:blipFill>
        <p:spPr bwMode="auto">
          <a:xfrm>
            <a:off x="3847499" y="3715481"/>
            <a:ext cx="2765393" cy="2964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un9-66.userapi.com/c858120/v858120819/bd338/yDAO3ofuLKA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0"/>
          <a:stretch/>
        </p:blipFill>
        <p:spPr bwMode="auto">
          <a:xfrm>
            <a:off x="-75574" y="2231810"/>
            <a:ext cx="2897477" cy="2113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sun9-22.userapi.com/c858120/v858120819/bd2d4/hKouQIaStNw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42" y="-44734"/>
            <a:ext cx="2929535" cy="227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sun9-49.userapi.com/c853424/v853424019/11f1eb/8MT2AuSd5m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525" y="-70578"/>
            <a:ext cx="2983002" cy="2392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sun9-12.userapi.com/c847220/v847220701/13c3b7/h0izfVVh9Xw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33" b="10730"/>
          <a:stretch/>
        </p:blipFill>
        <p:spPr bwMode="auto">
          <a:xfrm>
            <a:off x="9353035" y="3075314"/>
            <a:ext cx="2946210" cy="1944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s://sun9-46.userapi.com/c639530/v639530574/56e33/MfbXtIvTneo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77" r="15138"/>
          <a:stretch/>
        </p:blipFill>
        <p:spPr bwMode="auto">
          <a:xfrm>
            <a:off x="9428609" y="4906851"/>
            <a:ext cx="2763391" cy="175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881149"/>
          </a:xfrm>
          <a:prstGeom prst="rect">
            <a:avLst/>
          </a:prstGeom>
          <a:solidFill>
            <a:srgbClr val="6523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46" name="Прямоугольник 45"/>
          <p:cNvSpPr/>
          <p:nvPr/>
        </p:nvSpPr>
        <p:spPr>
          <a:xfrm rot="5400000">
            <a:off x="3123079" y="-2357572"/>
            <a:ext cx="6068294" cy="12314452"/>
          </a:xfrm>
          <a:prstGeom prst="rect">
            <a:avLst/>
          </a:prstGeom>
          <a:solidFill>
            <a:srgbClr val="BC1A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irce" panose="020B0502020203020203" pitchFamily="34" charset="-52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148135" y="1632833"/>
            <a:ext cx="3544161" cy="3704992"/>
            <a:chOff x="23812" y="1774626"/>
            <a:chExt cx="3048001" cy="3448414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23812" y="1790860"/>
              <a:ext cx="3048001" cy="3432180"/>
            </a:xfrm>
            <a:prstGeom prst="rect">
              <a:avLst/>
            </a:prstGeom>
            <a:gradFill flip="none" rotWithShape="1">
              <a:gsLst>
                <a:gs pos="100000">
                  <a:srgbClr val="D1A3F3">
                    <a:alpha val="60000"/>
                  </a:srgbClr>
                </a:gs>
                <a:gs pos="0">
                  <a:srgbClr val="D1A3F3">
                    <a:alpha val="1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3" algn="ctr"/>
              <a:endParaRPr lang="ru-RU" dirty="0">
                <a:latin typeface="Circe" panose="020B0502020203020203" pitchFamily="34" charset="-52"/>
              </a:endParaRPr>
            </a:p>
          </p:txBody>
        </p:sp>
        <p:sp>
          <p:nvSpPr>
            <p:cNvPr id="37" name="Стрелка вниз 36"/>
            <p:cNvSpPr/>
            <p:nvPr/>
          </p:nvSpPr>
          <p:spPr>
            <a:xfrm>
              <a:off x="720701" y="2246844"/>
              <a:ext cx="1609730" cy="475963"/>
            </a:xfrm>
            <a:prstGeom prst="downArrow">
              <a:avLst>
                <a:gd name="adj1" fmla="val 100000"/>
                <a:gd name="adj2" fmla="val 100000"/>
              </a:avLst>
            </a:prstGeom>
            <a:solidFill>
              <a:srgbClr val="D1A3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34836" y="1774626"/>
              <a:ext cx="3013164" cy="780691"/>
            </a:xfrm>
            <a:prstGeom prst="rect">
              <a:avLst/>
            </a:prstGeom>
            <a:solidFill>
              <a:srgbClr val="D1A3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AB58EA"/>
                </a:solidFill>
                <a:latin typeface="Circe" panose="020B0502020203020203" pitchFamily="34" charset="-52"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7135538" y="1632833"/>
            <a:ext cx="3467551" cy="3684567"/>
            <a:chOff x="2421609" y="1776392"/>
            <a:chExt cx="3305280" cy="3440814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2421609" y="1776392"/>
              <a:ext cx="3305279" cy="3440814"/>
            </a:xfrm>
            <a:prstGeom prst="rect">
              <a:avLst/>
            </a:prstGeom>
            <a:gradFill>
              <a:gsLst>
                <a:gs pos="100000">
                  <a:srgbClr val="AB58EA">
                    <a:alpha val="60000"/>
                  </a:srgbClr>
                </a:gs>
                <a:gs pos="0">
                  <a:srgbClr val="AB58EA">
                    <a:alpha val="10000"/>
                  </a:srgb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  <p:sp>
          <p:nvSpPr>
            <p:cNvPr id="38" name="Стрелка вниз 37"/>
            <p:cNvSpPr/>
            <p:nvPr/>
          </p:nvSpPr>
          <p:spPr>
            <a:xfrm>
              <a:off x="3346454" y="2141141"/>
              <a:ext cx="1609730" cy="597299"/>
            </a:xfrm>
            <a:prstGeom prst="downArrow">
              <a:avLst>
                <a:gd name="adj1" fmla="val 100000"/>
                <a:gd name="adj2" fmla="val 100000"/>
              </a:avLst>
            </a:prstGeom>
            <a:solidFill>
              <a:srgbClr val="AB58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2461678" y="1777097"/>
              <a:ext cx="3265211" cy="780691"/>
            </a:xfrm>
            <a:prstGeom prst="rect">
              <a:avLst/>
            </a:prstGeom>
            <a:solidFill>
              <a:srgbClr val="AB58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4564637" y="163895"/>
            <a:ext cx="3199915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solidFill>
                  <a:schemeClr val="bg1"/>
                </a:solidFill>
                <a:latin typeface="Circe Bold" panose="020B06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СМЕТА ПРОЕКТА</a:t>
            </a:r>
            <a:endParaRPr lang="ru-RU" sz="2800" dirty="0">
              <a:solidFill>
                <a:schemeClr val="bg1"/>
              </a:solidFill>
              <a:latin typeface="Circe Bold" panose="020B06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46165" y="2259577"/>
            <a:ext cx="2436861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solidFill>
                  <a:schemeClr val="bg1"/>
                </a:solidFill>
                <a:latin typeface="Circe Bold" panose="020B06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000" dirty="0">
              <a:solidFill>
                <a:schemeClr val="bg1"/>
              </a:solidFill>
              <a:latin typeface="Circe Bold" panose="020B06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249209" y="4563325"/>
            <a:ext cx="2440706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2400" dirty="0">
              <a:solidFill>
                <a:schemeClr val="bg2">
                  <a:lumMod val="10000"/>
                </a:schemeClr>
              </a:solidFill>
              <a:latin typeface="Circe ExtraBold" panose="020B08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168910" y="1775903"/>
            <a:ext cx="34508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2800" b="1" dirty="0"/>
              <a:t>Организация акций</a:t>
            </a:r>
            <a:endParaRPr lang="ru-RU" sz="2800" b="1" dirty="0">
              <a:solidFill>
                <a:schemeClr val="bg1"/>
              </a:solidFill>
              <a:latin typeface="Circe" panose="020B05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7305208" y="1561739"/>
            <a:ext cx="32899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2400" b="1" dirty="0"/>
              <a:t>Организация поездок в кризисный центр</a:t>
            </a:r>
          </a:p>
        </p:txBody>
      </p:sp>
      <p:sp>
        <p:nvSpPr>
          <p:cNvPr id="30" name="Прямоугольник 31"/>
          <p:cNvSpPr/>
          <p:nvPr/>
        </p:nvSpPr>
        <p:spPr>
          <a:xfrm>
            <a:off x="1898810" y="2651563"/>
            <a:ext cx="3814079" cy="3078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Circe ExtraBold" panose="020B08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Сувенирная продукция</a:t>
            </a:r>
          </a:p>
          <a:p>
            <a:pPr marL="342900" indent="-342900" algn="ctr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Circe ExtraBold" panose="020B08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Листовки и афиши</a:t>
            </a:r>
          </a:p>
          <a:p>
            <a:pPr marL="342900" indent="-342900" algn="ctr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Circe ExtraBold" panose="020B08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Транспорт</a:t>
            </a:r>
          </a:p>
          <a:p>
            <a:pPr marL="342900" indent="-342900" algn="ctr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Circe ExtraBold" panose="020B08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Коробки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Circe ExtraBold" panose="020B08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Circe ExtraBold" panose="020B08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 т.д.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solidFill>
                  <a:schemeClr val="bg1"/>
                </a:solidFill>
                <a:latin typeface="Circe ExtraBold" panose="020B08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370 000 руб.</a:t>
            </a:r>
            <a:endParaRPr lang="ru-RU" sz="2000" dirty="0">
              <a:solidFill>
                <a:schemeClr val="bg1"/>
              </a:solidFill>
              <a:latin typeface="Circe ExtraBold" panose="020B08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2400" dirty="0">
              <a:solidFill>
                <a:schemeClr val="bg2">
                  <a:lumMod val="10000"/>
                </a:schemeClr>
              </a:solidFill>
              <a:latin typeface="Circe ExtraBold" panose="020B08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1"/>
          <p:cNvSpPr/>
          <p:nvPr/>
        </p:nvSpPr>
        <p:spPr>
          <a:xfrm>
            <a:off x="6988110" y="2628249"/>
            <a:ext cx="3814079" cy="3078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Circe ExtraBold" panose="020B08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Праздничные утренники</a:t>
            </a:r>
          </a:p>
          <a:p>
            <a:pPr marL="342900" indent="-342900" algn="ctr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Circe ExtraBold" panose="020B08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Мастер-классы, лекции</a:t>
            </a:r>
          </a:p>
          <a:p>
            <a:pPr marL="342900" indent="-342900" algn="ctr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Circe ExtraBold" panose="020B08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Чаепития</a:t>
            </a:r>
          </a:p>
          <a:p>
            <a:pPr marL="342900" indent="-342900" algn="ctr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Circe ExtraBold" panose="020B08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Транспорт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Circe ExtraBold" panose="020B08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и т.д.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solidFill>
                  <a:schemeClr val="bg1"/>
                </a:solidFill>
                <a:latin typeface="Circe ExtraBold" panose="020B08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330 000 руб.</a:t>
            </a:r>
            <a:endParaRPr lang="ru-RU" sz="2000" dirty="0">
              <a:solidFill>
                <a:schemeClr val="bg1"/>
              </a:solidFill>
              <a:latin typeface="Circe ExtraBold" panose="020B08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2400" dirty="0">
              <a:solidFill>
                <a:schemeClr val="bg2">
                  <a:lumMod val="10000"/>
                </a:schemeClr>
              </a:solidFill>
              <a:latin typeface="Circe ExtraBold" panose="020B08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07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E1DBA6F3-4D80-45A7-8A9E-5F26023ECE0D}"/>
              </a:ext>
            </a:extLst>
          </p:cNvPr>
          <p:cNvSpPr/>
          <p:nvPr/>
        </p:nvSpPr>
        <p:spPr>
          <a:xfrm>
            <a:off x="-263236" y="-221115"/>
            <a:ext cx="13184438" cy="5140404"/>
          </a:xfrm>
          <a:prstGeom prst="rect">
            <a:avLst/>
          </a:prstGeom>
          <a:solidFill>
            <a:srgbClr val="D61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/>
          </a:p>
        </p:txBody>
      </p:sp>
      <p:sp>
        <p:nvSpPr>
          <p:cNvPr id="11" name="Freeform: Shape 6">
            <a:extLst>
              <a:ext uri="{FF2B5EF4-FFF2-40B4-BE49-F238E27FC236}">
                <a16:creationId xmlns:a16="http://schemas.microsoft.com/office/drawing/2014/main" xmlns="" id="{81525548-6268-468D-8FA4-433430B54DF7}"/>
              </a:ext>
            </a:extLst>
          </p:cNvPr>
          <p:cNvSpPr/>
          <p:nvPr/>
        </p:nvSpPr>
        <p:spPr>
          <a:xfrm>
            <a:off x="655146" y="-700181"/>
            <a:ext cx="11800500" cy="2519616"/>
          </a:xfrm>
          <a:custGeom>
            <a:avLst/>
            <a:gdLst>
              <a:gd name="connsiteX0" fmla="*/ 0 w 12496800"/>
              <a:gd name="connsiteY0" fmla="*/ 1066800 h 1781175"/>
              <a:gd name="connsiteX1" fmla="*/ 12496800 w 12496800"/>
              <a:gd name="connsiteY1" fmla="*/ 0 h 1781175"/>
              <a:gd name="connsiteX2" fmla="*/ 12382500 w 12496800"/>
              <a:gd name="connsiteY2" fmla="*/ 1781175 h 1781175"/>
              <a:gd name="connsiteX3" fmla="*/ 0 w 12496800"/>
              <a:gd name="connsiteY3" fmla="*/ 1676400 h 1781175"/>
              <a:gd name="connsiteX4" fmla="*/ 0 w 12496800"/>
              <a:gd name="connsiteY4" fmla="*/ 1066800 h 1781175"/>
              <a:gd name="connsiteX0" fmla="*/ 0 w 12435244"/>
              <a:gd name="connsiteY0" fmla="*/ 141029 h 855404"/>
              <a:gd name="connsiteX1" fmla="*/ 12435244 w 12435244"/>
              <a:gd name="connsiteY1" fmla="*/ 0 h 855404"/>
              <a:gd name="connsiteX2" fmla="*/ 12382500 w 12435244"/>
              <a:gd name="connsiteY2" fmla="*/ 855404 h 855404"/>
              <a:gd name="connsiteX3" fmla="*/ 0 w 12435244"/>
              <a:gd name="connsiteY3" fmla="*/ 750629 h 855404"/>
              <a:gd name="connsiteX4" fmla="*/ 0 w 12435244"/>
              <a:gd name="connsiteY4" fmla="*/ 141029 h 855404"/>
              <a:gd name="connsiteX0" fmla="*/ 0 w 12435244"/>
              <a:gd name="connsiteY0" fmla="*/ 1227029 h 1941404"/>
              <a:gd name="connsiteX1" fmla="*/ 12435244 w 12435244"/>
              <a:gd name="connsiteY1" fmla="*/ 0 h 1941404"/>
              <a:gd name="connsiteX2" fmla="*/ 12382500 w 12435244"/>
              <a:gd name="connsiteY2" fmla="*/ 1941404 h 1941404"/>
              <a:gd name="connsiteX3" fmla="*/ 0 w 12435244"/>
              <a:gd name="connsiteY3" fmla="*/ 1836629 h 1941404"/>
              <a:gd name="connsiteX4" fmla="*/ 0 w 12435244"/>
              <a:gd name="connsiteY4" fmla="*/ 1227029 h 1941404"/>
              <a:gd name="connsiteX0" fmla="*/ 0 w 13697144"/>
              <a:gd name="connsiteY0" fmla="*/ 0 h 3954571"/>
              <a:gd name="connsiteX1" fmla="*/ 13697144 w 13697144"/>
              <a:gd name="connsiteY1" fmla="*/ 2013167 h 3954571"/>
              <a:gd name="connsiteX2" fmla="*/ 13644400 w 13697144"/>
              <a:gd name="connsiteY2" fmla="*/ 3954571 h 3954571"/>
              <a:gd name="connsiteX3" fmla="*/ 1261900 w 13697144"/>
              <a:gd name="connsiteY3" fmla="*/ 3849796 h 3954571"/>
              <a:gd name="connsiteX4" fmla="*/ 0 w 13697144"/>
              <a:gd name="connsiteY4" fmla="*/ 0 h 3954571"/>
              <a:gd name="connsiteX0" fmla="*/ 0 w 13798291"/>
              <a:gd name="connsiteY0" fmla="*/ 0 h 5254210"/>
              <a:gd name="connsiteX1" fmla="*/ 13697144 w 13798291"/>
              <a:gd name="connsiteY1" fmla="*/ 2013167 h 5254210"/>
              <a:gd name="connsiteX2" fmla="*/ 13798291 w 13798291"/>
              <a:gd name="connsiteY2" fmla="*/ 5254210 h 5254210"/>
              <a:gd name="connsiteX3" fmla="*/ 1261900 w 13798291"/>
              <a:gd name="connsiteY3" fmla="*/ 3849796 h 5254210"/>
              <a:gd name="connsiteX4" fmla="*/ 0 w 13798291"/>
              <a:gd name="connsiteY4" fmla="*/ 0 h 5254210"/>
              <a:gd name="connsiteX0" fmla="*/ 0 w 13798291"/>
              <a:gd name="connsiteY0" fmla="*/ 0 h 5254210"/>
              <a:gd name="connsiteX1" fmla="*/ 13697144 w 13798291"/>
              <a:gd name="connsiteY1" fmla="*/ 2013167 h 5254210"/>
              <a:gd name="connsiteX2" fmla="*/ 13798291 w 13798291"/>
              <a:gd name="connsiteY2" fmla="*/ 5254210 h 5254210"/>
              <a:gd name="connsiteX3" fmla="*/ 1538902 w 13798291"/>
              <a:gd name="connsiteY3" fmla="*/ 4099042 h 5254210"/>
              <a:gd name="connsiteX4" fmla="*/ 0 w 13798291"/>
              <a:gd name="connsiteY4" fmla="*/ 0 h 5254210"/>
              <a:gd name="connsiteX0" fmla="*/ 61557 w 12259389"/>
              <a:gd name="connsiteY0" fmla="*/ 1796735 h 3241043"/>
              <a:gd name="connsiteX1" fmla="*/ 12158242 w 12259389"/>
              <a:gd name="connsiteY1" fmla="*/ 0 h 3241043"/>
              <a:gd name="connsiteX2" fmla="*/ 12259389 w 12259389"/>
              <a:gd name="connsiteY2" fmla="*/ 3241043 h 3241043"/>
              <a:gd name="connsiteX3" fmla="*/ 0 w 12259389"/>
              <a:gd name="connsiteY3" fmla="*/ 2085875 h 3241043"/>
              <a:gd name="connsiteX4" fmla="*/ 61557 w 12259389"/>
              <a:gd name="connsiteY4" fmla="*/ 1796735 h 3241043"/>
              <a:gd name="connsiteX0" fmla="*/ 61557 w 12259389"/>
              <a:gd name="connsiteY0" fmla="*/ 69817 h 1514125"/>
              <a:gd name="connsiteX1" fmla="*/ 12189020 w 12259389"/>
              <a:gd name="connsiteY1" fmla="*/ 0 h 1514125"/>
              <a:gd name="connsiteX2" fmla="*/ 12259389 w 12259389"/>
              <a:gd name="connsiteY2" fmla="*/ 1514125 h 1514125"/>
              <a:gd name="connsiteX3" fmla="*/ 0 w 12259389"/>
              <a:gd name="connsiteY3" fmla="*/ 358957 h 1514125"/>
              <a:gd name="connsiteX4" fmla="*/ 61557 w 12259389"/>
              <a:gd name="connsiteY4" fmla="*/ 69817 h 1514125"/>
              <a:gd name="connsiteX0" fmla="*/ 61557 w 12259389"/>
              <a:gd name="connsiteY0" fmla="*/ 69817 h 1514125"/>
              <a:gd name="connsiteX1" fmla="*/ 12219798 w 12259389"/>
              <a:gd name="connsiteY1" fmla="*/ 0 h 1514125"/>
              <a:gd name="connsiteX2" fmla="*/ 12259389 w 12259389"/>
              <a:gd name="connsiteY2" fmla="*/ 1514125 h 1514125"/>
              <a:gd name="connsiteX3" fmla="*/ 0 w 12259389"/>
              <a:gd name="connsiteY3" fmla="*/ 358957 h 1514125"/>
              <a:gd name="connsiteX4" fmla="*/ 61557 w 12259389"/>
              <a:gd name="connsiteY4" fmla="*/ 69817 h 1514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59389" h="1514125">
                <a:moveTo>
                  <a:pt x="61557" y="69817"/>
                </a:moveTo>
                <a:lnTo>
                  <a:pt x="12219798" y="0"/>
                </a:lnTo>
                <a:lnTo>
                  <a:pt x="12259389" y="1514125"/>
                </a:lnTo>
                <a:lnTo>
                  <a:pt x="0" y="358957"/>
                </a:lnTo>
                <a:lnTo>
                  <a:pt x="61557" y="69817"/>
                </a:lnTo>
                <a:close/>
              </a:path>
            </a:pathLst>
          </a:custGeom>
          <a:solidFill>
            <a:srgbClr val="6523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/>
          </a:p>
        </p:txBody>
      </p:sp>
      <p:sp>
        <p:nvSpPr>
          <p:cNvPr id="12" name="Freeform: Shape 5">
            <a:extLst>
              <a:ext uri="{FF2B5EF4-FFF2-40B4-BE49-F238E27FC236}">
                <a16:creationId xmlns:a16="http://schemas.microsoft.com/office/drawing/2014/main" xmlns="" id="{DD5295FD-3481-42AE-B13F-C184949348B2}"/>
              </a:ext>
            </a:extLst>
          </p:cNvPr>
          <p:cNvSpPr/>
          <p:nvPr/>
        </p:nvSpPr>
        <p:spPr>
          <a:xfrm>
            <a:off x="-1870365" y="1235531"/>
            <a:ext cx="14326011" cy="5996542"/>
          </a:xfrm>
          <a:custGeom>
            <a:avLst/>
            <a:gdLst>
              <a:gd name="connsiteX0" fmla="*/ 0 w 12496800"/>
              <a:gd name="connsiteY0" fmla="*/ 1066800 h 1781175"/>
              <a:gd name="connsiteX1" fmla="*/ 12496800 w 12496800"/>
              <a:gd name="connsiteY1" fmla="*/ 0 h 1781175"/>
              <a:gd name="connsiteX2" fmla="*/ 12382500 w 12496800"/>
              <a:gd name="connsiteY2" fmla="*/ 1781175 h 1781175"/>
              <a:gd name="connsiteX3" fmla="*/ 0 w 12496800"/>
              <a:gd name="connsiteY3" fmla="*/ 1676400 h 1781175"/>
              <a:gd name="connsiteX4" fmla="*/ 0 w 12496800"/>
              <a:gd name="connsiteY4" fmla="*/ 1066800 h 1781175"/>
              <a:gd name="connsiteX0" fmla="*/ 0 w 12435244"/>
              <a:gd name="connsiteY0" fmla="*/ 141029 h 855404"/>
              <a:gd name="connsiteX1" fmla="*/ 12435244 w 12435244"/>
              <a:gd name="connsiteY1" fmla="*/ 0 h 855404"/>
              <a:gd name="connsiteX2" fmla="*/ 12382500 w 12435244"/>
              <a:gd name="connsiteY2" fmla="*/ 855404 h 855404"/>
              <a:gd name="connsiteX3" fmla="*/ 0 w 12435244"/>
              <a:gd name="connsiteY3" fmla="*/ 750629 h 855404"/>
              <a:gd name="connsiteX4" fmla="*/ 0 w 12435244"/>
              <a:gd name="connsiteY4" fmla="*/ 141029 h 855404"/>
              <a:gd name="connsiteX0" fmla="*/ 0 w 12435244"/>
              <a:gd name="connsiteY0" fmla="*/ 1227029 h 1941404"/>
              <a:gd name="connsiteX1" fmla="*/ 12435244 w 12435244"/>
              <a:gd name="connsiteY1" fmla="*/ 0 h 1941404"/>
              <a:gd name="connsiteX2" fmla="*/ 12382500 w 12435244"/>
              <a:gd name="connsiteY2" fmla="*/ 1941404 h 1941404"/>
              <a:gd name="connsiteX3" fmla="*/ 0 w 12435244"/>
              <a:gd name="connsiteY3" fmla="*/ 1836629 h 1941404"/>
              <a:gd name="connsiteX4" fmla="*/ 0 w 12435244"/>
              <a:gd name="connsiteY4" fmla="*/ 1227029 h 1941404"/>
              <a:gd name="connsiteX0" fmla="*/ 0 w 13697144"/>
              <a:gd name="connsiteY0" fmla="*/ 0 h 3954571"/>
              <a:gd name="connsiteX1" fmla="*/ 13697144 w 13697144"/>
              <a:gd name="connsiteY1" fmla="*/ 2013167 h 3954571"/>
              <a:gd name="connsiteX2" fmla="*/ 13644400 w 13697144"/>
              <a:gd name="connsiteY2" fmla="*/ 3954571 h 3954571"/>
              <a:gd name="connsiteX3" fmla="*/ 1261900 w 13697144"/>
              <a:gd name="connsiteY3" fmla="*/ 3849796 h 3954571"/>
              <a:gd name="connsiteX4" fmla="*/ 0 w 13697144"/>
              <a:gd name="connsiteY4" fmla="*/ 0 h 3954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97144" h="3954571">
                <a:moveTo>
                  <a:pt x="0" y="0"/>
                </a:moveTo>
                <a:lnTo>
                  <a:pt x="13697144" y="2013167"/>
                </a:lnTo>
                <a:lnTo>
                  <a:pt x="13644400" y="3954571"/>
                </a:lnTo>
                <a:lnTo>
                  <a:pt x="1261900" y="3849796"/>
                </a:lnTo>
                <a:lnTo>
                  <a:pt x="0" y="0"/>
                </a:lnTo>
                <a:close/>
              </a:path>
            </a:pathLst>
          </a:custGeom>
          <a:solidFill>
            <a:srgbClr val="D9A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/>
          </a:p>
        </p:txBody>
      </p:sp>
      <p:sp>
        <p:nvSpPr>
          <p:cNvPr id="13" name="Freeform: Shape 4">
            <a:extLst>
              <a:ext uri="{FF2B5EF4-FFF2-40B4-BE49-F238E27FC236}">
                <a16:creationId xmlns:a16="http://schemas.microsoft.com/office/drawing/2014/main" xmlns="" id="{6B301D97-74DF-43DC-84E9-0DD987C2F454}"/>
              </a:ext>
            </a:extLst>
          </p:cNvPr>
          <p:cNvSpPr/>
          <p:nvPr/>
        </p:nvSpPr>
        <p:spPr>
          <a:xfrm>
            <a:off x="-329496" y="-2232504"/>
            <a:ext cx="12469356" cy="9843918"/>
          </a:xfrm>
          <a:custGeom>
            <a:avLst/>
            <a:gdLst>
              <a:gd name="connsiteX0" fmla="*/ 0 w 7296150"/>
              <a:gd name="connsiteY0" fmla="*/ 85725 h 2038350"/>
              <a:gd name="connsiteX1" fmla="*/ 4181475 w 7296150"/>
              <a:gd name="connsiteY1" fmla="*/ 2038350 h 2038350"/>
              <a:gd name="connsiteX2" fmla="*/ 7296150 w 7296150"/>
              <a:gd name="connsiteY2" fmla="*/ 0 h 2038350"/>
              <a:gd name="connsiteX3" fmla="*/ 0 w 7296150"/>
              <a:gd name="connsiteY3" fmla="*/ 85725 h 2038350"/>
              <a:gd name="connsiteX0" fmla="*/ 0 w 6432084"/>
              <a:gd name="connsiteY0" fmla="*/ 818266 h 2770891"/>
              <a:gd name="connsiteX1" fmla="*/ 4181475 w 6432084"/>
              <a:gd name="connsiteY1" fmla="*/ 2770891 h 2770891"/>
              <a:gd name="connsiteX2" fmla="*/ 6432084 w 6432084"/>
              <a:gd name="connsiteY2" fmla="*/ 0 h 2770891"/>
              <a:gd name="connsiteX3" fmla="*/ 0 w 6432084"/>
              <a:gd name="connsiteY3" fmla="*/ 818266 h 2770891"/>
              <a:gd name="connsiteX0" fmla="*/ 0 w 6054580"/>
              <a:gd name="connsiteY0" fmla="*/ 2762666 h 2770891"/>
              <a:gd name="connsiteX1" fmla="*/ 3803971 w 6054580"/>
              <a:gd name="connsiteY1" fmla="*/ 2770891 h 2770891"/>
              <a:gd name="connsiteX2" fmla="*/ 6054580 w 6054580"/>
              <a:gd name="connsiteY2" fmla="*/ 0 h 2770891"/>
              <a:gd name="connsiteX3" fmla="*/ 0 w 6054580"/>
              <a:gd name="connsiteY3" fmla="*/ 2762666 h 2770891"/>
              <a:gd name="connsiteX0" fmla="*/ 0 w 6599864"/>
              <a:gd name="connsiteY0" fmla="*/ 1935166 h 2770891"/>
              <a:gd name="connsiteX1" fmla="*/ 4349255 w 6599864"/>
              <a:gd name="connsiteY1" fmla="*/ 2770891 h 2770891"/>
              <a:gd name="connsiteX2" fmla="*/ 6599864 w 6599864"/>
              <a:gd name="connsiteY2" fmla="*/ 0 h 2770891"/>
              <a:gd name="connsiteX3" fmla="*/ 0 w 6599864"/>
              <a:gd name="connsiteY3" fmla="*/ 1935166 h 2770891"/>
              <a:gd name="connsiteX0" fmla="*/ 0 w 11697112"/>
              <a:gd name="connsiteY0" fmla="*/ 1935166 h 4918450"/>
              <a:gd name="connsiteX1" fmla="*/ 11697112 w 11697112"/>
              <a:gd name="connsiteY1" fmla="*/ 4918450 h 4918450"/>
              <a:gd name="connsiteX2" fmla="*/ 6599864 w 11697112"/>
              <a:gd name="connsiteY2" fmla="*/ 0 h 4918450"/>
              <a:gd name="connsiteX3" fmla="*/ 0 w 11697112"/>
              <a:gd name="connsiteY3" fmla="*/ 1935166 h 4918450"/>
              <a:gd name="connsiteX0" fmla="*/ 0 w 11697112"/>
              <a:gd name="connsiteY0" fmla="*/ 1935166 h 4918450"/>
              <a:gd name="connsiteX1" fmla="*/ 5041515 w 11697112"/>
              <a:gd name="connsiteY1" fmla="*/ 3253853 h 4918450"/>
              <a:gd name="connsiteX2" fmla="*/ 11697112 w 11697112"/>
              <a:gd name="connsiteY2" fmla="*/ 4918450 h 4918450"/>
              <a:gd name="connsiteX3" fmla="*/ 6599864 w 11697112"/>
              <a:gd name="connsiteY3" fmla="*/ 0 h 4918450"/>
              <a:gd name="connsiteX4" fmla="*/ 0 w 11697112"/>
              <a:gd name="connsiteY4" fmla="*/ 1935166 h 4918450"/>
              <a:gd name="connsiteX0" fmla="*/ 0 w 11697112"/>
              <a:gd name="connsiteY0" fmla="*/ 1935166 h 4918450"/>
              <a:gd name="connsiteX1" fmla="*/ 436858 w 11697112"/>
              <a:gd name="connsiteY1" fmla="*/ 4151603 h 4918450"/>
              <a:gd name="connsiteX2" fmla="*/ 11697112 w 11697112"/>
              <a:gd name="connsiteY2" fmla="*/ 4918450 h 4918450"/>
              <a:gd name="connsiteX3" fmla="*/ 6599864 w 11697112"/>
              <a:gd name="connsiteY3" fmla="*/ 0 h 4918450"/>
              <a:gd name="connsiteX4" fmla="*/ 0 w 11697112"/>
              <a:gd name="connsiteY4" fmla="*/ 1935166 h 491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97112" h="4918450">
                <a:moveTo>
                  <a:pt x="0" y="1935166"/>
                </a:moveTo>
                <a:lnTo>
                  <a:pt x="436858" y="4151603"/>
                </a:lnTo>
                <a:lnTo>
                  <a:pt x="11697112" y="4918450"/>
                </a:lnTo>
                <a:lnTo>
                  <a:pt x="6599864" y="0"/>
                </a:lnTo>
                <a:lnTo>
                  <a:pt x="0" y="1935166"/>
                </a:lnTo>
                <a:close/>
              </a:path>
            </a:pathLst>
          </a:custGeom>
          <a:solidFill>
            <a:srgbClr val="B82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337B3C90-83E6-4DC0-AC49-650FF539F2CB}"/>
              </a:ext>
            </a:extLst>
          </p:cNvPr>
          <p:cNvSpPr txBox="1">
            <a:spLocks/>
          </p:cNvSpPr>
          <p:nvPr/>
        </p:nvSpPr>
        <p:spPr>
          <a:xfrm>
            <a:off x="1934958" y="3310614"/>
            <a:ext cx="8295271" cy="748866"/>
          </a:xfrm>
          <a:prstGeom prst="rect">
            <a:avLst/>
          </a:prstGeom>
        </p:spPr>
        <p:txBody>
          <a:bodyPr vert="horz" lIns="82953" tIns="41476" rIns="82953" bIns="41476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355" dirty="0">
                <a:solidFill>
                  <a:schemeClr val="bg1"/>
                </a:solidFill>
                <a:latin typeface="Montserrat Black" panose="00000A00000000000000" pitchFamily="50" charset="-52"/>
              </a:rPr>
              <a:t>СПАСИБО ЗА ВНИМАНИЕ!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0CA96DB5-0D9F-4948-8F55-7C9B61505B1B}"/>
              </a:ext>
            </a:extLst>
          </p:cNvPr>
          <p:cNvSpPr/>
          <p:nvPr/>
        </p:nvSpPr>
        <p:spPr>
          <a:xfrm>
            <a:off x="276154" y="4416369"/>
            <a:ext cx="580644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ru-RU" sz="2800" dirty="0" smtClean="0">
                <a:solidFill>
                  <a:schemeClr val="bg1"/>
                </a:solidFill>
                <a:effectLst/>
                <a:latin typeface="Circe Bold" panose="020B0602020203020203" pitchFamily="34" charset="-52"/>
              </a:rPr>
              <a:t>КОНТАКТЫ ПРОЕКТА: </a:t>
            </a:r>
            <a:br>
              <a:rPr lang="ru-RU" sz="2800" dirty="0" smtClean="0">
                <a:solidFill>
                  <a:schemeClr val="bg1"/>
                </a:solidFill>
                <a:effectLst/>
                <a:latin typeface="Circe Bold" panose="020B0602020203020203" pitchFamily="34" charset="-52"/>
              </a:rPr>
            </a:br>
            <a:r>
              <a:rPr lang="ru-RU" sz="2800" dirty="0" smtClean="0">
                <a:solidFill>
                  <a:schemeClr val="bg1"/>
                </a:solidFill>
                <a:effectLst/>
                <a:latin typeface="Circe Bold" panose="020B0602020203020203" pitchFamily="34" charset="-52"/>
              </a:rPr>
              <a:t/>
            </a:r>
            <a:br>
              <a:rPr lang="ru-RU" sz="2800" dirty="0" smtClean="0">
                <a:solidFill>
                  <a:schemeClr val="bg1"/>
                </a:solidFill>
                <a:effectLst/>
                <a:latin typeface="Circe Bold" panose="020B0602020203020203" pitchFamily="34" charset="-52"/>
              </a:rPr>
            </a:br>
            <a:r>
              <a:rPr lang="ru-RU" sz="2800" u="sng" dirty="0" smtClean="0">
                <a:solidFill>
                  <a:schemeClr val="bg1"/>
                </a:solidFill>
                <a:effectLst/>
                <a:latin typeface="Circe Bold" panose="020B0602020203020203" pitchFamily="34" charset="-52"/>
              </a:rPr>
              <a:t>Тав Зоя (89117858360)</a:t>
            </a:r>
            <a:br>
              <a:rPr lang="ru-RU" sz="2800" u="sng" dirty="0" smtClean="0">
                <a:solidFill>
                  <a:schemeClr val="bg1"/>
                </a:solidFill>
                <a:effectLst/>
                <a:latin typeface="Circe Bold" panose="020B0602020203020203" pitchFamily="34" charset="-52"/>
              </a:rPr>
            </a:br>
            <a:endParaRPr lang="ru-RU" sz="2800" u="sng" dirty="0" smtClean="0">
              <a:solidFill>
                <a:schemeClr val="bg1"/>
              </a:solidFill>
              <a:effectLst/>
              <a:latin typeface="Circe Bold" panose="020B0602020203020203" pitchFamily="34" charset="-52"/>
            </a:endParaRPr>
          </a:p>
          <a:p>
            <a:pPr>
              <a:lnSpc>
                <a:spcPts val="2400"/>
              </a:lnSpc>
            </a:pPr>
            <a:r>
              <a:rPr lang="ru-RU" sz="2800" u="sng" dirty="0" smtClean="0">
                <a:solidFill>
                  <a:schemeClr val="bg1"/>
                </a:solidFill>
                <a:latin typeface="Circe Bold" panose="020B0602020203020203" pitchFamily="34" charset="-52"/>
              </a:rPr>
              <a:t>Назаренко Дарья (89282658904)</a:t>
            </a:r>
            <a:endParaRPr lang="ru-RU" sz="2800" u="sng" dirty="0">
              <a:solidFill>
                <a:schemeClr val="bg1"/>
              </a:solidFill>
              <a:effectLst/>
              <a:latin typeface="Circe Bold" panose="020B0602020203020203" pitchFamily="34" charset="-52"/>
            </a:endParaRPr>
          </a:p>
        </p:txBody>
      </p:sp>
      <p:pic>
        <p:nvPicPr>
          <p:cNvPr id="6146" name="Picture 2" descr="https://sun9-69.userapi.com/c847120/v847120377/102638/vcIqZdjRiM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13" r="6339"/>
          <a:stretch/>
        </p:blipFill>
        <p:spPr bwMode="auto">
          <a:xfrm>
            <a:off x="6317297" y="443592"/>
            <a:ext cx="4255096" cy="2674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sun9-53.userapi.com/c849028/v849028638/813e5/myAC0IYF6CI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08"/>
          <a:stretch/>
        </p:blipFill>
        <p:spPr bwMode="auto">
          <a:xfrm>
            <a:off x="965683" y="440070"/>
            <a:ext cx="4581180" cy="2758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174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-967821" y="-2750847"/>
            <a:ext cx="13287867" cy="9707701"/>
            <a:chOff x="732242" y="2050406"/>
            <a:chExt cx="13560938" cy="9707701"/>
          </a:xfrm>
        </p:grpSpPr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xmlns="" id="{E6C6CCDE-DD09-42AE-B302-B2B8C8C92F55}"/>
                </a:ext>
              </a:extLst>
            </p:cNvPr>
            <p:cNvSpPr/>
            <p:nvPr/>
          </p:nvSpPr>
          <p:spPr>
            <a:xfrm>
              <a:off x="1631086" y="3908613"/>
              <a:ext cx="12662094" cy="7849494"/>
            </a:xfrm>
            <a:prstGeom prst="rect">
              <a:avLst/>
            </a:prstGeom>
            <a:gradFill>
              <a:gsLst>
                <a:gs pos="0">
                  <a:srgbClr val="AD1761">
                    <a:alpha val="75000"/>
                  </a:srgbClr>
                </a:gs>
                <a:gs pos="100000">
                  <a:srgbClr val="002060">
                    <a:alpha val="75000"/>
                  </a:srgbClr>
                </a:gs>
              </a:gsLst>
              <a:lin ang="7200000" scaled="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" dirty="0">
                <a:solidFill>
                  <a:schemeClr val="bg1"/>
                </a:solidFill>
                <a:effectLst>
                  <a:glow rad="127000">
                    <a:srgbClr val="6545BF"/>
                  </a:glow>
                </a:effectLst>
                <a:latin typeface="Circe" panose="020B0502020203020203" pitchFamily="34" charset="-52"/>
              </a:endParaRP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xmlns="" id="{0CA96DB5-0D9F-4948-8F55-7C9B61505B1B}"/>
                </a:ext>
              </a:extLst>
            </p:cNvPr>
            <p:cNvSpPr/>
            <p:nvPr/>
          </p:nvSpPr>
          <p:spPr>
            <a:xfrm>
              <a:off x="808385" y="6615354"/>
              <a:ext cx="633754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400"/>
                </a:lnSpc>
              </a:pPr>
              <a:endParaRPr lang="ru-RU" sz="2800" u="sng" dirty="0">
                <a:solidFill>
                  <a:schemeClr val="bg1"/>
                </a:solidFill>
                <a:effectLst/>
                <a:latin typeface="Circe Bold" panose="020B0602020203020203" pitchFamily="34" charset="-52"/>
              </a:endParaRPr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xmlns="" id="{0CA96DB5-0D9F-4948-8F55-7C9B61505B1B}"/>
                </a:ext>
              </a:extLst>
            </p:cNvPr>
            <p:cNvSpPr/>
            <p:nvPr/>
          </p:nvSpPr>
          <p:spPr>
            <a:xfrm>
              <a:off x="732242" y="2050406"/>
              <a:ext cx="702906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400"/>
                </a:lnSpc>
              </a:pPr>
              <a:endParaRPr lang="ru-RU" sz="3200" u="sng" dirty="0">
                <a:solidFill>
                  <a:schemeClr val="bg1"/>
                </a:solidFill>
                <a:effectLst/>
                <a:latin typeface="Circe Bold" panose="020B0602020203020203" pitchFamily="34" charset="-52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36727" y="217839"/>
            <a:ext cx="1175951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Circe" panose="020B0604020202020204" charset="-52"/>
                <a:cs typeface="Circe Extra Bold" panose="020B0604020202020204" charset="0"/>
              </a:rPr>
              <a:t>«Мотылёк» - единственный профессионально ориентированный волонтерский проект, помогающий кризисным центрам для женщин.</a:t>
            </a:r>
          </a:p>
          <a:p>
            <a:endParaRPr lang="ru-RU" sz="2400" dirty="0">
              <a:solidFill>
                <a:schemeClr val="bg1"/>
              </a:solidFill>
              <a:latin typeface="Circe" panose="020B0604020202020204" charset="-52"/>
              <a:cs typeface="Circe Extra Bold" panose="020B0604020202020204" charset="0"/>
            </a:endParaRPr>
          </a:p>
          <a:p>
            <a:r>
              <a:rPr lang="ru-RU" sz="2400" dirty="0">
                <a:solidFill>
                  <a:schemeClr val="bg1"/>
                </a:solidFill>
                <a:latin typeface="Circe" panose="020B0604020202020204" charset="-52"/>
                <a:cs typeface="Circe Extra Bold" panose="020B0604020202020204" charset="0"/>
              </a:rPr>
              <a:t>Проект направлен на формирование позитивной экосистемы эффективного взаимодействия студентов Санкт-Петербургского Государственного Педиатрического Медицинского университета и семьями, попавшими в трудную жизненную ситуацию. </a:t>
            </a:r>
          </a:p>
          <a:p>
            <a:endParaRPr lang="ru-RU" sz="2400" dirty="0">
              <a:solidFill>
                <a:schemeClr val="bg1"/>
              </a:solidFill>
              <a:latin typeface="Circe" panose="020B0604020202020204" charset="-52"/>
              <a:cs typeface="Circe Extra Bold" panose="020B0604020202020204" charset="0"/>
            </a:endParaRPr>
          </a:p>
          <a:p>
            <a:r>
              <a:rPr lang="ru-RU" sz="2400" dirty="0">
                <a:solidFill>
                  <a:schemeClr val="bg1"/>
                </a:solidFill>
                <a:latin typeface="Circe" panose="020B0604020202020204" charset="-52"/>
                <a:cs typeface="Circe Extra Bold" panose="020B0604020202020204" charset="0"/>
              </a:rPr>
              <a:t>Формирование профессионального сообщества через вовлечение в социальных практик и поддержка </a:t>
            </a:r>
            <a:r>
              <a:rPr lang="ru-RU" sz="2400" dirty="0" err="1">
                <a:solidFill>
                  <a:schemeClr val="bg1"/>
                </a:solidFill>
                <a:latin typeface="Circe" panose="020B0604020202020204" charset="-52"/>
                <a:cs typeface="Circe Extra Bold" panose="020B0604020202020204" charset="0"/>
              </a:rPr>
              <a:t>Росмолодежи</a:t>
            </a:r>
            <a:r>
              <a:rPr lang="ru-RU" sz="2400" dirty="0">
                <a:solidFill>
                  <a:schemeClr val="bg1"/>
                </a:solidFill>
                <a:latin typeface="Circe" panose="020B0604020202020204" charset="-52"/>
                <a:cs typeface="Circe Extra Bold" panose="020B0604020202020204" charset="0"/>
              </a:rPr>
              <a:t> именно этого проекта будет способствовать реализации посланий президента России в сфере Молодежной Политики и развития гражданского общества.</a:t>
            </a:r>
            <a:endParaRPr lang="tr-TR" sz="2400" dirty="0">
              <a:solidFill>
                <a:schemeClr val="bg1"/>
              </a:solidFill>
              <a:latin typeface="Circe" panose="020B0604020202020204" charset="-52"/>
              <a:cs typeface="Circe Extra Bold" panose="020B0604020202020204" charset="0"/>
            </a:endParaRPr>
          </a:p>
        </p:txBody>
      </p:sp>
      <p:pic>
        <p:nvPicPr>
          <p:cNvPr id="1030" name="Picture 6" descr="https://sun9-56.userapi.com/c854328/v854328464/59f65/3l5_TY2Zp1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5" b="9657"/>
          <a:stretch/>
        </p:blipFill>
        <p:spPr bwMode="auto">
          <a:xfrm>
            <a:off x="9150470" y="4410420"/>
            <a:ext cx="2220986" cy="242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un9-56.userapi.com/c639827/v639827415/4defa/lsN3XkrwWQ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036" y="4425408"/>
            <a:ext cx="3194988" cy="239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sun9-55.userapi.com/c858220/v858220005/8256e/V63ZOuOka-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943" y="4659205"/>
            <a:ext cx="2843503" cy="2132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490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D6E7DC76-5C45-4E7C-BE1F-8EFC2A8A1A6F}"/>
              </a:ext>
            </a:extLst>
          </p:cNvPr>
          <p:cNvSpPr/>
          <p:nvPr/>
        </p:nvSpPr>
        <p:spPr>
          <a:xfrm>
            <a:off x="0" y="-193183"/>
            <a:ext cx="12192000" cy="1268315"/>
          </a:xfrm>
          <a:prstGeom prst="rect">
            <a:avLst/>
          </a:prstGeom>
          <a:solidFill>
            <a:srgbClr val="F11B67">
              <a:alpha val="6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chemeClr val="bg1"/>
              </a:solidFill>
              <a:effectLst>
                <a:glow rad="127000">
                  <a:srgbClr val="6545BF"/>
                </a:glow>
              </a:effectLst>
              <a:latin typeface="Circe" panose="020B0502020203020203" pitchFamily="34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63484" y="283884"/>
            <a:ext cx="5606274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irce Bold" panose="020B06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АКТУАЛЬНОСТЬ ПРОЕКТА</a:t>
            </a:r>
            <a:endParaRPr lang="ru-RU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irce Bold" panose="020B06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D89F9D19-87F7-488A-9401-163896B55D25}"/>
              </a:ext>
            </a:extLst>
          </p:cNvPr>
          <p:cNvSpPr/>
          <p:nvPr/>
        </p:nvSpPr>
        <p:spPr>
          <a:xfrm rot="5400000">
            <a:off x="3121638" y="-2046504"/>
            <a:ext cx="5948725" cy="12192001"/>
          </a:xfrm>
          <a:prstGeom prst="rect">
            <a:avLst/>
          </a:prstGeom>
          <a:gradFill>
            <a:gsLst>
              <a:gs pos="0">
                <a:srgbClr val="AD1761">
                  <a:alpha val="70000"/>
                </a:srgbClr>
              </a:gs>
              <a:gs pos="100000">
                <a:srgbClr val="002060">
                  <a:alpha val="50000"/>
                </a:srgb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AD1761"/>
              </a:solidFill>
              <a:latin typeface="Circe" panose="020B0502020203020203" pitchFamily="34" charset="-52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00382" y="1467016"/>
            <a:ext cx="12158293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ru-RU" sz="2800" b="1" dirty="0" smtClean="0">
                <a:latin typeface="Circe" panose="020B0604020202020204" charset="-52"/>
                <a:cs typeface="Circe Extra Bold" panose="020B0604020202020204" charset="0"/>
              </a:rPr>
              <a:t>По </a:t>
            </a:r>
            <a:r>
              <a:rPr lang="ru-RU" sz="2800" b="1" dirty="0">
                <a:latin typeface="Circe" panose="020B0604020202020204" charset="-52"/>
                <a:cs typeface="Circe Extra Bold" panose="020B0604020202020204" charset="0"/>
              </a:rPr>
              <a:t>статистике, 10% девочек-подростков начинают половую жизнь в возрасте до 14 лет. Каждый год в стране фиксируются 4-4,5 тысяч рожениц, не достигших 15 лет, 9 тысяч — 16-летних мам, а более 30-ти тысяч – 17-летних. </a:t>
            </a:r>
          </a:p>
          <a:p>
            <a:pPr marL="514350" indent="-514350">
              <a:buAutoNum type="arabicPeriod"/>
            </a:pPr>
            <a:r>
              <a:rPr lang="ru-RU" sz="2800" b="1" dirty="0">
                <a:solidFill>
                  <a:schemeClr val="bg1"/>
                </a:solidFill>
                <a:latin typeface="Circe" panose="020B0604020202020204" charset="-52"/>
                <a:cs typeface="Circe Extra Bold" panose="020B0604020202020204" charset="0"/>
              </a:rPr>
              <a:t> В России в 2018 году был принят план «Десятилетие детства», а значит наш проект безусловно актуален, так как цель нашего проекта совпадает с целью государства.</a:t>
            </a:r>
          </a:p>
          <a:p>
            <a:pPr marL="514350" indent="-514350">
              <a:buAutoNum type="arabicPeriod"/>
            </a:pPr>
            <a:r>
              <a:rPr lang="ru-RU" sz="2800" b="1" dirty="0">
                <a:latin typeface="Circe" panose="020B0604020202020204" charset="-52"/>
                <a:cs typeface="Circe Extra Bold" panose="020B0604020202020204" charset="0"/>
              </a:rPr>
              <a:t>Ежегодная статистика говорит, что ВУЗы недостаточно развивают коммуникативные способности студентов, а имеющийся у населения страх посещения медицинских учреждений часто приводят к конфликтным ситуациям, что мешает процессу выздоровления пациентов.</a:t>
            </a:r>
          </a:p>
          <a:p>
            <a:pPr marL="514350" indent="-514350">
              <a:buAutoNum type="arabicPeriod"/>
            </a:pPr>
            <a:endParaRPr lang="ru-RU" sz="2800" dirty="0"/>
          </a:p>
          <a:p>
            <a:r>
              <a:rPr lang="ru-RU" sz="2800" dirty="0"/>
              <a:t/>
            </a:r>
            <a:br>
              <a:rPr lang="ru-RU" sz="2800" dirty="0"/>
            </a:br>
            <a:endParaRPr lang="ru-RU" sz="2800" dirty="0">
              <a:solidFill>
                <a:schemeClr val="bg1"/>
              </a:solidFill>
              <a:latin typeface="Circe" panose="020B0604020202020204" charset="-52"/>
              <a:cs typeface="Circe Extra Bol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54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1" y="-1013378"/>
            <a:ext cx="13739744" cy="7902801"/>
            <a:chOff x="0" y="-1013378"/>
            <a:chExt cx="13739744" cy="7902801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881149"/>
              <a:ext cx="12258676" cy="627611"/>
            </a:xfrm>
            <a:prstGeom prst="rect">
              <a:avLst/>
            </a:prstGeom>
            <a:solidFill>
              <a:srgbClr val="AD17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  <p:sp>
          <p:nvSpPr>
            <p:cNvPr id="40" name="Овал 39"/>
            <p:cNvSpPr/>
            <p:nvPr/>
          </p:nvSpPr>
          <p:spPr>
            <a:xfrm>
              <a:off x="10098186" y="-1013378"/>
              <a:ext cx="3641558" cy="3641558"/>
            </a:xfrm>
            <a:prstGeom prst="ellipse">
              <a:avLst/>
            </a:prstGeom>
            <a:noFill/>
            <a:ln w="889000">
              <a:solidFill>
                <a:srgbClr val="6545BF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 rot="10800000">
              <a:off x="1" y="1403487"/>
              <a:ext cx="12258675" cy="5485936"/>
            </a:xfrm>
            <a:prstGeom prst="rect">
              <a:avLst/>
            </a:prstGeom>
            <a:gradFill>
              <a:gsLst>
                <a:gs pos="0">
                  <a:srgbClr val="AD1761"/>
                </a:gs>
                <a:gs pos="100000">
                  <a:srgbClr val="002060"/>
                </a:gs>
              </a:gsLst>
              <a:lin ang="7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>
                <a:latin typeface="Circe" panose="020B0502020203020203" pitchFamily="34" charset="-52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0" y="0"/>
              <a:ext cx="12192000" cy="881149"/>
            </a:xfrm>
            <a:prstGeom prst="rect">
              <a:avLst/>
            </a:prstGeom>
            <a:solidFill>
              <a:srgbClr val="781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3563484" y="283884"/>
            <a:ext cx="5138058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solidFill>
                  <a:schemeClr val="bg1"/>
                </a:solidFill>
                <a:latin typeface="Circe Bold" panose="020B06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ЦЕЛИ ПРОЕКТА</a:t>
            </a:r>
            <a:endParaRPr lang="ru-RU" sz="2800" dirty="0">
              <a:solidFill>
                <a:schemeClr val="bg1"/>
              </a:solidFill>
              <a:latin typeface="Circe Bold" panose="020B06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975025" y="1524413"/>
            <a:ext cx="1094394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arenR"/>
            </a:pPr>
            <a:r>
              <a:rPr lang="ru-RU" sz="2800" dirty="0" smtClean="0">
                <a:solidFill>
                  <a:schemeClr val="bg1"/>
                </a:solidFill>
                <a:latin typeface="Circe" panose="020B0604020202020204" charset="-52"/>
                <a:cs typeface="Circe Extra Bold" panose="020B0604020202020204" charset="0"/>
              </a:rPr>
              <a:t>Поддержка </a:t>
            </a:r>
            <a:r>
              <a:rPr lang="ru-RU" sz="2800" dirty="0">
                <a:solidFill>
                  <a:schemeClr val="bg1"/>
                </a:solidFill>
                <a:latin typeface="Circe" panose="020B0604020202020204" charset="-52"/>
                <a:cs typeface="Circe Extra Bold" panose="020B0604020202020204" charset="0"/>
              </a:rPr>
              <a:t>молодых мам и их детей, женщин, находящихся в тяжелой жизненной </a:t>
            </a:r>
            <a:r>
              <a:rPr lang="ru-RU" sz="2800" dirty="0" smtClean="0">
                <a:solidFill>
                  <a:schemeClr val="bg1"/>
                </a:solidFill>
                <a:latin typeface="Circe" panose="020B0604020202020204" charset="-52"/>
                <a:cs typeface="Circe Extra Bold" panose="020B0604020202020204" charset="0"/>
              </a:rPr>
              <a:t>ситуации.</a:t>
            </a:r>
          </a:p>
          <a:p>
            <a:pPr marL="514350" indent="-514350">
              <a:buAutoNum type="arabicParenR"/>
            </a:pPr>
            <a:r>
              <a:rPr lang="ru-RU" sz="2800" dirty="0">
                <a:solidFill>
                  <a:schemeClr val="bg1"/>
                </a:solidFill>
                <a:latin typeface="Circe" panose="020B0604020202020204" charset="-52"/>
                <a:cs typeface="Circe Extra Bold" panose="020B0604020202020204" charset="0"/>
              </a:rPr>
              <a:t>С</a:t>
            </a:r>
            <a:r>
              <a:rPr lang="ru-RU" sz="2800" dirty="0" smtClean="0">
                <a:solidFill>
                  <a:schemeClr val="bg1"/>
                </a:solidFill>
                <a:latin typeface="Circe" panose="020B0604020202020204" charset="-52"/>
                <a:cs typeface="Circe Extra Bold" panose="020B0604020202020204" charset="0"/>
              </a:rPr>
              <a:t>оздание </a:t>
            </a:r>
            <a:r>
              <a:rPr lang="ru-RU" sz="2800" dirty="0">
                <a:solidFill>
                  <a:schemeClr val="bg1"/>
                </a:solidFill>
                <a:latin typeface="Circe" panose="020B0604020202020204" charset="-52"/>
                <a:cs typeface="Circe Extra Bold" panose="020B0604020202020204" charset="0"/>
              </a:rPr>
              <a:t>положительного микроклимата в Кризисном центре помощи женщинам. </a:t>
            </a:r>
            <a:endParaRPr lang="ru-RU" sz="2800" dirty="0" smtClean="0">
              <a:solidFill>
                <a:schemeClr val="bg1"/>
              </a:solidFill>
              <a:latin typeface="Circe" panose="020B0604020202020204" charset="-52"/>
              <a:cs typeface="Circe Extra Bold" panose="020B0604020202020204" charset="0"/>
            </a:endParaRPr>
          </a:p>
          <a:p>
            <a:pPr marL="514350" indent="-514350">
              <a:buAutoNum type="arabicParenR"/>
            </a:pPr>
            <a:r>
              <a:rPr lang="ru-RU" sz="2800" dirty="0">
                <a:solidFill>
                  <a:schemeClr val="bg1"/>
                </a:solidFill>
                <a:latin typeface="Circe" panose="020B0604020202020204" charset="-52"/>
                <a:cs typeface="Circe Extra Bold" panose="020B0604020202020204" charset="0"/>
              </a:rPr>
              <a:t>А</a:t>
            </a:r>
            <a:r>
              <a:rPr lang="ru-RU" sz="2800" dirty="0" smtClean="0">
                <a:solidFill>
                  <a:schemeClr val="bg1"/>
                </a:solidFill>
                <a:latin typeface="Circe" panose="020B0604020202020204" charset="-52"/>
                <a:cs typeface="Circe Extra Bold" panose="020B0604020202020204" charset="0"/>
              </a:rPr>
              <a:t>ктивное </a:t>
            </a:r>
            <a:r>
              <a:rPr lang="ru-RU" sz="2800" dirty="0">
                <a:solidFill>
                  <a:schemeClr val="bg1"/>
                </a:solidFill>
                <a:latin typeface="Circe" panose="020B0604020202020204" charset="-52"/>
                <a:cs typeface="Circe Extra Bold" panose="020B0604020202020204" charset="0"/>
              </a:rPr>
              <a:t>вовлечение обучающихся в волонтерское движение, содействие развитию личностных и профессиональных навыков будущих врачей на основе добровольчества</a:t>
            </a:r>
            <a:r>
              <a:rPr lang="ru-RU" sz="2800" dirty="0" smtClean="0">
                <a:solidFill>
                  <a:schemeClr val="bg1"/>
                </a:solidFill>
                <a:latin typeface="Circe" panose="020B0604020202020204" charset="-52"/>
                <a:cs typeface="Circe Extra Bold" panose="020B0604020202020204" charset="0"/>
              </a:rPr>
              <a:t>.</a:t>
            </a:r>
            <a:endParaRPr lang="ru-RU" sz="2800" dirty="0">
              <a:solidFill>
                <a:schemeClr val="bg1"/>
              </a:solidFill>
              <a:latin typeface="Circe" panose="020B0604020202020204" charset="-52"/>
              <a:cs typeface="Circe Extra Bold" panose="020B060402020202020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66" b="29731"/>
          <a:stretch/>
        </p:blipFill>
        <p:spPr>
          <a:xfrm>
            <a:off x="6129336" y="4513271"/>
            <a:ext cx="3968851" cy="22188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9" t="10905"/>
          <a:stretch/>
        </p:blipFill>
        <p:spPr>
          <a:xfrm>
            <a:off x="1559142" y="4532702"/>
            <a:ext cx="3159223" cy="2199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08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-22142" y="-1000499"/>
            <a:ext cx="13761887" cy="8008074"/>
            <a:chOff x="-22143" y="-1013378"/>
            <a:chExt cx="13761887" cy="800807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-22143" y="847596"/>
              <a:ext cx="12258676" cy="457351"/>
            </a:xfrm>
            <a:prstGeom prst="rect">
              <a:avLst/>
            </a:prstGeom>
            <a:solidFill>
              <a:srgbClr val="AD17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  <p:sp>
          <p:nvSpPr>
            <p:cNvPr id="40" name="Овал 39"/>
            <p:cNvSpPr/>
            <p:nvPr/>
          </p:nvSpPr>
          <p:spPr>
            <a:xfrm>
              <a:off x="10098186" y="-1013378"/>
              <a:ext cx="3641558" cy="3641558"/>
            </a:xfrm>
            <a:prstGeom prst="ellipse">
              <a:avLst/>
            </a:prstGeom>
            <a:noFill/>
            <a:ln w="889000">
              <a:solidFill>
                <a:srgbClr val="6545BF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 rot="10800000">
              <a:off x="-2" y="1304947"/>
              <a:ext cx="12258675" cy="5689749"/>
            </a:xfrm>
            <a:prstGeom prst="rect">
              <a:avLst/>
            </a:prstGeom>
            <a:gradFill>
              <a:gsLst>
                <a:gs pos="0">
                  <a:srgbClr val="AD1761"/>
                </a:gs>
                <a:gs pos="100000">
                  <a:srgbClr val="002060"/>
                </a:gs>
              </a:gsLst>
              <a:lin ang="7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>
                <a:latin typeface="Circe" panose="020B0502020203020203" pitchFamily="34" charset="-52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0" y="0"/>
              <a:ext cx="12192000" cy="881149"/>
            </a:xfrm>
            <a:prstGeom prst="rect">
              <a:avLst/>
            </a:prstGeom>
            <a:solidFill>
              <a:srgbClr val="781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3563484" y="283884"/>
            <a:ext cx="5138058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solidFill>
                  <a:schemeClr val="bg1"/>
                </a:solidFill>
                <a:latin typeface="Circe Bold" panose="020B06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ЗАДАЧИ ПРОЕКТА</a:t>
            </a:r>
            <a:endParaRPr lang="ru-RU" sz="2800" dirty="0">
              <a:solidFill>
                <a:schemeClr val="bg1"/>
              </a:solidFill>
              <a:latin typeface="Circe Bold" panose="020B06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491" y="1304947"/>
            <a:ext cx="1220804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u="sng" dirty="0" smtClean="0">
                <a:solidFill>
                  <a:schemeClr val="bg1"/>
                </a:solidFill>
              </a:rPr>
              <a:t>Задача </a:t>
            </a:r>
            <a:r>
              <a:rPr lang="ru-RU" sz="2200" b="1" u="sng" dirty="0">
                <a:solidFill>
                  <a:schemeClr val="bg1"/>
                </a:solidFill>
              </a:rPr>
              <a:t>1: </a:t>
            </a:r>
            <a:r>
              <a:rPr lang="ru-RU" sz="2200" dirty="0">
                <a:solidFill>
                  <a:schemeClr val="bg1"/>
                </a:solidFill>
              </a:rPr>
              <a:t>Объединение студентов с разных факультетов и курсов вокруг идеи Проекта, широкое вовлечение студентов в общественную жизнь города, основанное на принципе </a:t>
            </a:r>
            <a:r>
              <a:rPr lang="ru-RU" sz="2200" dirty="0" smtClean="0">
                <a:solidFill>
                  <a:schemeClr val="bg1"/>
                </a:solidFill>
              </a:rPr>
              <a:t>добровольности.</a:t>
            </a:r>
            <a:endParaRPr lang="ru-RU" sz="2200" dirty="0">
              <a:solidFill>
                <a:schemeClr val="bg1"/>
              </a:solidFill>
            </a:endParaRPr>
          </a:p>
          <a:p>
            <a:r>
              <a:rPr lang="ru-RU" sz="2200" b="1" u="sng" dirty="0" smtClean="0">
                <a:solidFill>
                  <a:schemeClr val="bg1"/>
                </a:solidFill>
              </a:rPr>
              <a:t>Задача </a:t>
            </a:r>
            <a:r>
              <a:rPr lang="ru-RU" sz="2200" b="1" u="sng" dirty="0">
                <a:solidFill>
                  <a:schemeClr val="bg1"/>
                </a:solidFill>
              </a:rPr>
              <a:t>2: </a:t>
            </a:r>
            <a:r>
              <a:rPr lang="ru-RU" sz="2200" dirty="0">
                <a:solidFill>
                  <a:schemeClr val="bg1"/>
                </a:solidFill>
              </a:rPr>
              <a:t>Оказание помощи в виде организации и проведения акций по сбору </a:t>
            </a:r>
            <a:r>
              <a:rPr lang="ru-RU" sz="2200" dirty="0" smtClean="0">
                <a:solidFill>
                  <a:schemeClr val="bg1"/>
                </a:solidFill>
              </a:rPr>
              <a:t>вещей и прочего для </a:t>
            </a:r>
            <a:r>
              <a:rPr lang="ru-RU" sz="2200" dirty="0">
                <a:solidFill>
                  <a:schemeClr val="bg1"/>
                </a:solidFill>
              </a:rPr>
              <a:t>Кризисного центра</a:t>
            </a:r>
            <a:r>
              <a:rPr lang="ru-RU" sz="2200" dirty="0" smtClean="0">
                <a:solidFill>
                  <a:schemeClr val="bg1"/>
                </a:solidFill>
              </a:rPr>
              <a:t>.</a:t>
            </a:r>
            <a:endParaRPr lang="ru-RU" sz="2200" dirty="0">
              <a:solidFill>
                <a:schemeClr val="bg1"/>
              </a:solidFill>
            </a:endParaRPr>
          </a:p>
          <a:p>
            <a:r>
              <a:rPr lang="ru-RU" sz="2200" b="1" u="sng" dirty="0">
                <a:solidFill>
                  <a:schemeClr val="bg1"/>
                </a:solidFill>
              </a:rPr>
              <a:t>Задача 3: </a:t>
            </a:r>
            <a:r>
              <a:rPr lang="ru-RU" sz="2200" dirty="0">
                <a:solidFill>
                  <a:schemeClr val="bg1"/>
                </a:solidFill>
              </a:rPr>
              <a:t>Организация мероприятий в Кризисном центре, направленных на создание позитивной атмосферы для лучшей адаптации подопечных Центра.</a:t>
            </a:r>
          </a:p>
          <a:p>
            <a:r>
              <a:rPr lang="ru-RU" sz="2200" b="1" u="sng" dirty="0" smtClean="0">
                <a:solidFill>
                  <a:schemeClr val="bg1"/>
                </a:solidFill>
              </a:rPr>
              <a:t>Задача </a:t>
            </a:r>
            <a:r>
              <a:rPr lang="ru-RU" sz="2200" b="1" u="sng" dirty="0">
                <a:solidFill>
                  <a:schemeClr val="bg1"/>
                </a:solidFill>
              </a:rPr>
              <a:t>4</a:t>
            </a:r>
            <a:r>
              <a:rPr lang="ru-RU" sz="2200" b="1" u="sng" dirty="0" smtClean="0">
                <a:solidFill>
                  <a:schemeClr val="bg1"/>
                </a:solidFill>
              </a:rPr>
              <a:t>: </a:t>
            </a:r>
            <a:r>
              <a:rPr lang="ru-RU" sz="2200" dirty="0">
                <a:solidFill>
                  <a:schemeClr val="bg1"/>
                </a:solidFill>
              </a:rPr>
              <a:t>Восстановление положительных социальных связей </a:t>
            </a:r>
            <a:r>
              <a:rPr lang="ru-RU" sz="2200" dirty="0" smtClean="0">
                <a:solidFill>
                  <a:schemeClr val="bg1"/>
                </a:solidFill>
              </a:rPr>
              <a:t>женщин из центра, </a:t>
            </a:r>
            <a:r>
              <a:rPr lang="ru-RU" sz="2200" dirty="0">
                <a:solidFill>
                  <a:schemeClr val="bg1"/>
                </a:solidFill>
              </a:rPr>
              <a:t>коррекция отношений с обществом</a:t>
            </a:r>
            <a:r>
              <a:rPr lang="ru-RU" sz="2200" dirty="0" smtClean="0">
                <a:solidFill>
                  <a:schemeClr val="bg1"/>
                </a:solidFill>
              </a:rPr>
              <a:t>.</a:t>
            </a:r>
            <a:endParaRPr lang="ru-RU" sz="2200" dirty="0">
              <a:solidFill>
                <a:schemeClr val="bg1"/>
              </a:solidFill>
            </a:endParaRPr>
          </a:p>
          <a:p>
            <a:r>
              <a:rPr lang="ru-RU" sz="2200" b="1" u="sng" dirty="0">
                <a:solidFill>
                  <a:schemeClr val="bg1"/>
                </a:solidFill>
              </a:rPr>
              <a:t>Задача </a:t>
            </a:r>
            <a:r>
              <a:rPr lang="ru-RU" sz="2200" b="1" u="sng" dirty="0" smtClean="0">
                <a:solidFill>
                  <a:schemeClr val="bg1"/>
                </a:solidFill>
              </a:rPr>
              <a:t>5: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>
                <a:solidFill>
                  <a:schemeClr val="bg1"/>
                </a:solidFill>
              </a:rPr>
              <a:t>Оказание волонтерской помощи персоналу Кризисного центра в виде психологической адаптации мам и детей, женщин путем проведения развлекательных занятий и совместного творчества. </a:t>
            </a:r>
            <a:endParaRPr lang="ru-RU" sz="2200" dirty="0" smtClean="0">
              <a:solidFill>
                <a:schemeClr val="bg1"/>
              </a:solidFill>
            </a:endParaRPr>
          </a:p>
          <a:p>
            <a:r>
              <a:rPr lang="ru-RU" sz="2200" b="1" u="sng" dirty="0" smtClean="0">
                <a:solidFill>
                  <a:schemeClr val="bg1"/>
                </a:solidFill>
              </a:rPr>
              <a:t>Задача </a:t>
            </a:r>
            <a:r>
              <a:rPr lang="ru-RU" sz="2200" b="1" u="sng" dirty="0">
                <a:solidFill>
                  <a:schemeClr val="bg1"/>
                </a:solidFill>
              </a:rPr>
              <a:t>7</a:t>
            </a:r>
            <a:r>
              <a:rPr lang="ru-RU" sz="2200" b="1" dirty="0">
                <a:solidFill>
                  <a:schemeClr val="bg1"/>
                </a:solidFill>
              </a:rPr>
              <a:t>: </a:t>
            </a:r>
            <a:r>
              <a:rPr lang="ru-RU" sz="2200" b="1" dirty="0" smtClean="0">
                <a:solidFill>
                  <a:schemeClr val="bg1"/>
                </a:solidFill>
              </a:rPr>
              <a:t>С</a:t>
            </a:r>
            <a:r>
              <a:rPr lang="ru-RU" sz="2200" dirty="0" smtClean="0">
                <a:solidFill>
                  <a:schemeClr val="bg1"/>
                </a:solidFill>
              </a:rPr>
              <a:t>одействие </a:t>
            </a:r>
            <a:r>
              <a:rPr lang="ru-RU" sz="2200" dirty="0">
                <a:solidFill>
                  <a:schemeClr val="bg1"/>
                </a:solidFill>
              </a:rPr>
              <a:t>в превращении добровольчества в элемент развития личностных и </a:t>
            </a:r>
            <a:r>
              <a:rPr lang="ru-RU" sz="2200" dirty="0" smtClean="0">
                <a:solidFill>
                  <a:schemeClr val="bg1"/>
                </a:solidFill>
              </a:rPr>
              <a:t>профессиональных </a:t>
            </a:r>
            <a:r>
              <a:rPr lang="ru-RU" sz="2200" dirty="0">
                <a:solidFill>
                  <a:schemeClr val="bg1"/>
                </a:solidFill>
              </a:rPr>
              <a:t>качеств будущих врачей</a:t>
            </a:r>
            <a:r>
              <a:rPr lang="ru-RU" sz="2200" dirty="0" smtClean="0">
                <a:solidFill>
                  <a:schemeClr val="bg1"/>
                </a:solidFill>
              </a:rPr>
              <a:t>.</a:t>
            </a:r>
            <a:endParaRPr lang="ru-RU" sz="2200" dirty="0">
              <a:solidFill>
                <a:schemeClr val="bg1"/>
              </a:solidFill>
            </a:endParaRPr>
          </a:p>
          <a:p>
            <a:r>
              <a:rPr lang="ru-RU" sz="2200" b="1" u="sng" dirty="0">
                <a:solidFill>
                  <a:schemeClr val="bg1"/>
                </a:solidFill>
              </a:rPr>
              <a:t>Задача 8:</a:t>
            </a:r>
            <a:r>
              <a:rPr lang="ru-RU" sz="2200" dirty="0">
                <a:solidFill>
                  <a:schemeClr val="bg1"/>
                </a:solidFill>
              </a:rPr>
              <a:t> Информирование </a:t>
            </a:r>
            <a:r>
              <a:rPr lang="ru-RU" sz="2200" dirty="0" smtClean="0">
                <a:solidFill>
                  <a:schemeClr val="bg1"/>
                </a:solidFill>
              </a:rPr>
              <a:t>населения.</a:t>
            </a:r>
            <a:endParaRPr lang="ru-RU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32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-30836" y="-1035770"/>
            <a:ext cx="13935736" cy="11176727"/>
            <a:chOff x="-22143" y="-1013378"/>
            <a:chExt cx="13935736" cy="11176727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-22143" y="847596"/>
              <a:ext cx="12258676" cy="457351"/>
            </a:xfrm>
            <a:prstGeom prst="rect">
              <a:avLst/>
            </a:prstGeom>
            <a:solidFill>
              <a:srgbClr val="AD17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  <p:sp>
          <p:nvSpPr>
            <p:cNvPr id="40" name="Овал 39"/>
            <p:cNvSpPr/>
            <p:nvPr/>
          </p:nvSpPr>
          <p:spPr>
            <a:xfrm>
              <a:off x="10098186" y="-1013378"/>
              <a:ext cx="3641558" cy="3641558"/>
            </a:xfrm>
            <a:prstGeom prst="ellipse">
              <a:avLst/>
            </a:prstGeom>
            <a:noFill/>
            <a:ln w="889000">
              <a:solidFill>
                <a:srgbClr val="6545BF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 rot="10800000">
              <a:off x="-2" y="1304947"/>
              <a:ext cx="12258675" cy="5689749"/>
            </a:xfrm>
            <a:prstGeom prst="rect">
              <a:avLst/>
            </a:prstGeom>
            <a:gradFill>
              <a:gsLst>
                <a:gs pos="0">
                  <a:srgbClr val="AD1761"/>
                </a:gs>
                <a:gs pos="100000">
                  <a:srgbClr val="002060"/>
                </a:gs>
              </a:gsLst>
              <a:lin ang="7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>
                <a:latin typeface="Circe" panose="020B0502020203020203" pitchFamily="34" charset="-52"/>
              </a:endParaRPr>
            </a:p>
          </p:txBody>
        </p:sp>
        <p:sp>
          <p:nvSpPr>
            <p:cNvPr id="12" name="Овал 11"/>
            <p:cNvSpPr/>
            <p:nvPr/>
          </p:nvSpPr>
          <p:spPr>
            <a:xfrm>
              <a:off x="8439719" y="4689475"/>
              <a:ext cx="5473874" cy="5473874"/>
            </a:xfrm>
            <a:prstGeom prst="ellipse">
              <a:avLst/>
            </a:prstGeom>
            <a:noFill/>
            <a:ln w="1270000">
              <a:solidFill>
                <a:srgbClr val="6545BF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0" y="0"/>
              <a:ext cx="12192000" cy="881149"/>
            </a:xfrm>
            <a:prstGeom prst="rect">
              <a:avLst/>
            </a:prstGeom>
            <a:solidFill>
              <a:srgbClr val="781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3563484" y="283884"/>
            <a:ext cx="5138058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solidFill>
                  <a:schemeClr val="bg1"/>
                </a:solidFill>
                <a:latin typeface="Circe Bold" panose="020B06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ЦЕЛЕВЫЕ ГРУППЫ</a:t>
            </a:r>
            <a:endParaRPr lang="ru-RU" sz="2800" dirty="0">
              <a:solidFill>
                <a:schemeClr val="bg1"/>
              </a:solidFill>
              <a:latin typeface="Circe Bold" panose="020B06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491" y="1304947"/>
            <a:ext cx="1220804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200" dirty="0">
              <a:solidFill>
                <a:schemeClr val="bg1"/>
              </a:solidFill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251791" y="1443841"/>
            <a:ext cx="6944139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>
                <a:solidFill>
                  <a:schemeClr val="bg1"/>
                </a:solidFill>
              </a:rPr>
              <a:t>1. Студенты, обучающиеся в медицинском </a:t>
            </a:r>
            <a:r>
              <a:rPr lang="ru-RU" sz="2200" dirty="0" smtClean="0">
                <a:solidFill>
                  <a:schemeClr val="bg1"/>
                </a:solidFill>
              </a:rPr>
              <a:t>университете </a:t>
            </a:r>
            <a:r>
              <a:rPr lang="tr-TR" sz="2200" dirty="0" smtClean="0">
                <a:solidFill>
                  <a:schemeClr val="bg1"/>
                </a:solidFill>
              </a:rPr>
              <a:t>(</a:t>
            </a:r>
            <a:r>
              <a:rPr lang="ru-RU" sz="2200" dirty="0" smtClean="0">
                <a:solidFill>
                  <a:schemeClr val="bg1"/>
                </a:solidFill>
              </a:rPr>
              <a:t>СПБГПМУ</a:t>
            </a:r>
            <a:r>
              <a:rPr lang="tr-TR" sz="2200" dirty="0" smtClean="0">
                <a:solidFill>
                  <a:schemeClr val="bg1"/>
                </a:solidFill>
              </a:rPr>
              <a:t>)</a:t>
            </a:r>
            <a:r>
              <a:rPr lang="ru-RU" sz="2200" dirty="0" smtClean="0">
                <a:solidFill>
                  <a:schemeClr val="bg1"/>
                </a:solidFill>
              </a:rPr>
              <a:t> (возраст 18-35 лет).</a:t>
            </a:r>
            <a:endParaRPr lang="ru-RU" sz="2200" dirty="0">
              <a:solidFill>
                <a:schemeClr val="bg1"/>
              </a:solidFill>
            </a:endParaRPr>
          </a:p>
          <a:p>
            <a:pPr algn="just"/>
            <a:r>
              <a:rPr lang="ru-RU" sz="2200" dirty="0">
                <a:solidFill>
                  <a:schemeClr val="bg1"/>
                </a:solidFill>
              </a:rPr>
              <a:t>2. Молодые </a:t>
            </a:r>
            <a:r>
              <a:rPr lang="ru-RU" sz="2200" dirty="0" smtClean="0">
                <a:solidFill>
                  <a:schemeClr val="bg1"/>
                </a:solidFill>
              </a:rPr>
              <a:t>мамы</a:t>
            </a:r>
            <a:r>
              <a:rPr lang="en-US" sz="2200" dirty="0" smtClean="0">
                <a:solidFill>
                  <a:schemeClr val="bg1"/>
                </a:solidFill>
              </a:rPr>
              <a:t> (</a:t>
            </a:r>
            <a:r>
              <a:rPr lang="ru-RU" sz="2200" dirty="0" smtClean="0">
                <a:solidFill>
                  <a:schemeClr val="bg1"/>
                </a:solidFill>
              </a:rPr>
              <a:t>возраст до 18 лет), </a:t>
            </a:r>
            <a:r>
              <a:rPr lang="ru-RU" sz="2200" dirty="0">
                <a:solidFill>
                  <a:schemeClr val="bg1"/>
                </a:solidFill>
              </a:rPr>
              <a:t>находящиеся в Кризисном центре помощи </a:t>
            </a:r>
            <a:r>
              <a:rPr lang="ru-RU" sz="2200" dirty="0" smtClean="0">
                <a:solidFill>
                  <a:schemeClr val="bg1"/>
                </a:solidFill>
              </a:rPr>
              <a:t>женщинам.</a:t>
            </a:r>
            <a:endParaRPr lang="ru-RU" sz="2200" dirty="0">
              <a:solidFill>
                <a:schemeClr val="bg1"/>
              </a:solidFill>
            </a:endParaRPr>
          </a:p>
          <a:p>
            <a:pPr algn="just"/>
            <a:r>
              <a:rPr lang="ru-RU" sz="2200" dirty="0">
                <a:solidFill>
                  <a:schemeClr val="bg1"/>
                </a:solidFill>
              </a:rPr>
              <a:t>3</a:t>
            </a:r>
            <a:r>
              <a:rPr lang="ru-RU" sz="2200" dirty="0" smtClean="0">
                <a:solidFill>
                  <a:schemeClr val="bg1"/>
                </a:solidFill>
              </a:rPr>
              <a:t>. </a:t>
            </a:r>
            <a:r>
              <a:rPr lang="ru-RU" sz="2200" dirty="0">
                <a:solidFill>
                  <a:schemeClr val="bg1"/>
                </a:solidFill>
              </a:rPr>
              <a:t>Женщины, пострадавшие от насилия, находящиеся в Кризисном </a:t>
            </a:r>
            <a:r>
              <a:rPr lang="ru-RU" sz="2200" dirty="0" smtClean="0">
                <a:solidFill>
                  <a:schemeClr val="bg1"/>
                </a:solidFill>
              </a:rPr>
              <a:t>центре (возраст 18-35 лет).</a:t>
            </a:r>
            <a:endParaRPr lang="ru-RU" sz="2200" dirty="0">
              <a:solidFill>
                <a:schemeClr val="bg1"/>
              </a:solidFill>
            </a:endParaRPr>
          </a:p>
          <a:p>
            <a:r>
              <a:rPr lang="ru-RU" sz="2200" dirty="0">
                <a:solidFill>
                  <a:schemeClr val="bg1"/>
                </a:solidFill>
              </a:rPr>
              <a:t>4</a:t>
            </a:r>
            <a:r>
              <a:rPr lang="ru-RU" sz="2200" dirty="0" smtClean="0">
                <a:solidFill>
                  <a:schemeClr val="bg1"/>
                </a:solidFill>
              </a:rPr>
              <a:t>. </a:t>
            </a:r>
            <a:r>
              <a:rPr lang="ru-RU" sz="2200" dirty="0">
                <a:solidFill>
                  <a:schemeClr val="bg1"/>
                </a:solidFill>
              </a:rPr>
              <a:t>Женщины, попавшие в трудную жизненную ситуацию, находящиеся в Кризисном </a:t>
            </a:r>
            <a:r>
              <a:rPr lang="ru-RU" sz="2200" dirty="0" smtClean="0">
                <a:solidFill>
                  <a:schemeClr val="bg1"/>
                </a:solidFill>
              </a:rPr>
              <a:t>центре 5. Дети</a:t>
            </a:r>
            <a:r>
              <a:rPr lang="ru-RU" sz="2200" dirty="0">
                <a:solidFill>
                  <a:schemeClr val="bg1"/>
                </a:solidFill>
              </a:rPr>
              <a:t>, находящиеся вместе с мамами в Кризисном центре помощи женщинам.</a:t>
            </a:r>
          </a:p>
          <a:p>
            <a:r>
              <a:rPr lang="ru-RU" sz="2200" dirty="0" smtClean="0">
                <a:solidFill>
                  <a:schemeClr val="bg1"/>
                </a:solidFill>
              </a:rPr>
              <a:t>6</a:t>
            </a:r>
            <a:r>
              <a:rPr lang="ru-RU" sz="2200" dirty="0">
                <a:solidFill>
                  <a:schemeClr val="bg1"/>
                </a:solidFill>
              </a:rPr>
              <a:t>. Население Санкт-Петербурга, </a:t>
            </a:r>
            <a:r>
              <a:rPr lang="ru-RU" sz="2200" dirty="0" smtClean="0">
                <a:solidFill>
                  <a:schemeClr val="bg1"/>
                </a:solidFill>
              </a:rPr>
              <a:t>котор</a:t>
            </a:r>
            <a:r>
              <a:rPr lang="ru-RU" sz="2200" dirty="0">
                <a:solidFill>
                  <a:schemeClr val="bg1"/>
                </a:solidFill>
              </a:rPr>
              <a:t>о</a:t>
            </a:r>
            <a:r>
              <a:rPr lang="ru-RU" sz="2200" dirty="0" smtClean="0">
                <a:solidFill>
                  <a:schemeClr val="bg1"/>
                </a:solidFill>
              </a:rPr>
              <a:t>е попадает </a:t>
            </a:r>
            <a:r>
              <a:rPr lang="ru-RU" sz="2200" dirty="0">
                <a:solidFill>
                  <a:schemeClr val="bg1"/>
                </a:solidFill>
              </a:rPr>
              <a:t>в информационное поле проекта, </a:t>
            </a:r>
            <a:r>
              <a:rPr lang="ru-RU" sz="2200" dirty="0" smtClean="0">
                <a:solidFill>
                  <a:schemeClr val="bg1"/>
                </a:solidFill>
              </a:rPr>
              <a:t>участвует </a:t>
            </a:r>
            <a:r>
              <a:rPr lang="ru-RU" sz="2200" dirty="0">
                <a:solidFill>
                  <a:schemeClr val="bg1"/>
                </a:solidFill>
              </a:rPr>
              <a:t>в акциях проекта.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tr-TR" dirty="0"/>
          </a:p>
        </p:txBody>
      </p:sp>
      <p:pic>
        <p:nvPicPr>
          <p:cNvPr id="2050" name="Picture 2" descr="https://sun9-28.userapi.com/c849428/v849428377/8ef89/qIiyZj3E2vw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6" t="23880" r="6092"/>
          <a:stretch/>
        </p:blipFill>
        <p:spPr bwMode="auto">
          <a:xfrm>
            <a:off x="7386112" y="1533031"/>
            <a:ext cx="4704521" cy="311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07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Овал 30"/>
          <p:cNvSpPr/>
          <p:nvPr/>
        </p:nvSpPr>
        <p:spPr>
          <a:xfrm>
            <a:off x="1009997" y="5680092"/>
            <a:ext cx="720332" cy="7308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1035912" y="4969168"/>
            <a:ext cx="37958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Circe" panose="020B0502020203020203" pitchFamily="34" charset="-52"/>
                <a:cs typeface="Circe Extra Bold" panose="020B0604020202020204" charset="0"/>
              </a:rPr>
              <a:t>Рекомендации </a:t>
            </a:r>
            <a:endParaRPr lang="ru-RU" sz="2000" dirty="0">
              <a:solidFill>
                <a:schemeClr val="bg1"/>
              </a:solidFill>
              <a:latin typeface="Circe" panose="020B0502020203020203" pitchFamily="34" charset="-52"/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6590083" y="5680597"/>
            <a:ext cx="720332" cy="7308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3601360" y="5680092"/>
            <a:ext cx="720332" cy="7308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9332094" y="5678230"/>
            <a:ext cx="720332" cy="7308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01646847-0A55-4417-848D-28A092432B02}"/>
              </a:ext>
            </a:extLst>
          </p:cNvPr>
          <p:cNvSpPr/>
          <p:nvPr/>
        </p:nvSpPr>
        <p:spPr>
          <a:xfrm>
            <a:off x="0" y="370546"/>
            <a:ext cx="12191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Circe Bold" panose="020B0604020202020204" charset="-52"/>
                <a:cs typeface="Circe Extra Bold" panose="020B0604020202020204" charset="0"/>
              </a:rPr>
              <a:t>ОБЩИЕ РЕКОМЕНДАЦИИ ПО СОСТАВЛЕНИЮ СМЕТЫ</a:t>
            </a:r>
            <a:endParaRPr lang="ru-RU" sz="2800" dirty="0">
              <a:solidFill>
                <a:schemeClr val="bg1"/>
              </a:solidFill>
              <a:effectLst/>
              <a:latin typeface="Circe Bold" panose="020B0604020202020204" charset="-52"/>
              <a:cs typeface="Circe Extra Bold" panose="020B060402020202020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-1073504" y="-172308"/>
            <a:ext cx="13753546" cy="7543700"/>
            <a:chOff x="-1033748" y="-159802"/>
            <a:chExt cx="13753546" cy="7543700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xmlns="" id="{C65B2A85-11C5-44B7-B255-93206A886225}"/>
                </a:ext>
              </a:extLst>
            </p:cNvPr>
            <p:cNvSpPr/>
            <p:nvPr/>
          </p:nvSpPr>
          <p:spPr>
            <a:xfrm>
              <a:off x="-14289" y="-159802"/>
              <a:ext cx="12220576" cy="6858000"/>
            </a:xfrm>
            <a:prstGeom prst="rect">
              <a:avLst/>
            </a:prstGeom>
            <a:gradFill>
              <a:gsLst>
                <a:gs pos="0">
                  <a:srgbClr val="AD1761">
                    <a:alpha val="76000"/>
                  </a:srgbClr>
                </a:gs>
                <a:gs pos="100000">
                  <a:srgbClr val="002060">
                    <a:alpha val="75000"/>
                  </a:srgbClr>
                </a:gs>
              </a:gsLst>
              <a:lin ang="7200000" scaled="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" dirty="0">
                <a:solidFill>
                  <a:schemeClr val="bg1"/>
                </a:solidFill>
                <a:effectLst>
                  <a:glow rad="127000">
                    <a:srgbClr val="6545BF"/>
                  </a:glow>
                </a:effectLst>
                <a:latin typeface="Circe" panose="020B0502020203020203" pitchFamily="34" charset="-52"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-37025" y="5033741"/>
              <a:ext cx="12394298" cy="2350157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xmlns="" id="{41BA8688-6947-42E1-9CE5-F6BA6A89BA6A}"/>
                </a:ext>
              </a:extLst>
            </p:cNvPr>
            <p:cNvSpPr/>
            <p:nvPr/>
          </p:nvSpPr>
          <p:spPr>
            <a:xfrm>
              <a:off x="-1033748" y="-159802"/>
              <a:ext cx="13391021" cy="791958"/>
            </a:xfrm>
            <a:prstGeom prst="rect">
              <a:avLst/>
            </a:prstGeom>
            <a:solidFill>
              <a:srgbClr val="F11B67">
                <a:alpha val="6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" dirty="0">
                <a:solidFill>
                  <a:schemeClr val="bg1"/>
                </a:solidFill>
                <a:effectLst>
                  <a:glow rad="127000">
                    <a:srgbClr val="6545BF"/>
                  </a:glow>
                </a:effectLst>
                <a:latin typeface="Circe" panose="020B0502020203020203" pitchFamily="34" charset="-52"/>
              </a:endParaRPr>
            </a:p>
          </p:txBody>
        </p:sp>
        <p:sp>
          <p:nvSpPr>
            <p:cNvPr id="45" name="Прямоугольник 44">
              <a:extLst>
                <a:ext uri="{FF2B5EF4-FFF2-40B4-BE49-F238E27FC236}">
                  <a16:creationId xmlns:a16="http://schemas.microsoft.com/office/drawing/2014/main" xmlns="" id="{18EF5188-9822-40BE-8757-C8A6B2B94E3C}"/>
                </a:ext>
              </a:extLst>
            </p:cNvPr>
            <p:cNvSpPr/>
            <p:nvPr/>
          </p:nvSpPr>
          <p:spPr>
            <a:xfrm>
              <a:off x="-671223" y="4979726"/>
              <a:ext cx="13391021" cy="492762"/>
            </a:xfrm>
            <a:prstGeom prst="rect">
              <a:avLst/>
            </a:prstGeom>
            <a:solidFill>
              <a:srgbClr val="F11B67">
                <a:alpha val="6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" dirty="0">
                <a:solidFill>
                  <a:schemeClr val="bg1"/>
                </a:solidFill>
                <a:effectLst>
                  <a:glow rad="127000">
                    <a:srgbClr val="6545BF"/>
                  </a:glow>
                </a:effectLst>
                <a:latin typeface="Circe" panose="020B0502020203020203" pitchFamily="34" charset="-52"/>
              </a:endParaRPr>
            </a:p>
          </p:txBody>
        </p:sp>
      </p:grp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xmlns="" id="{FE4975BB-B0E7-48FB-9B35-4D8E2E0C8BF1}"/>
              </a:ext>
            </a:extLst>
          </p:cNvPr>
          <p:cNvSpPr/>
          <p:nvPr/>
        </p:nvSpPr>
        <p:spPr>
          <a:xfrm>
            <a:off x="24368" y="961824"/>
            <a:ext cx="12191999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Circe ExtraBold" panose="020B0604020202020204" charset="-52"/>
                <a:cs typeface="Circe Extra Bold" panose="020B0604020202020204" charset="0"/>
              </a:rPr>
              <a:t>Наш проект основан на волонтерской деятельности студентов.</a:t>
            </a:r>
          </a:p>
          <a:p>
            <a:endParaRPr lang="ru-RU" b="1" i="1" dirty="0" smtClean="0">
              <a:latin typeface="Circe ExtraBold" panose="020B0604020202020204" charset="-52"/>
              <a:cs typeface="Circe Extra Bold" panose="020B060402020202020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chemeClr val="bg1"/>
                </a:solidFill>
                <a:latin typeface="Circe ExtraBold" panose="020B0604020202020204" charset="-52"/>
                <a:cs typeface="Circe Extra Bold" panose="020B0604020202020204" charset="0"/>
              </a:rPr>
              <a:t>Руководители проекта: Тав </a:t>
            </a:r>
            <a:r>
              <a:rPr lang="ru-RU" sz="2000" b="1" dirty="0">
                <a:solidFill>
                  <a:schemeClr val="bg1"/>
                </a:solidFill>
                <a:latin typeface="Circe ExtraBold" panose="020B0604020202020204" charset="-52"/>
                <a:cs typeface="Circe Extra Bold" panose="020B0604020202020204" charset="0"/>
              </a:rPr>
              <a:t>Зоя Меметовна </a:t>
            </a:r>
            <a:r>
              <a:rPr lang="ru-RU" sz="2000" b="1" dirty="0" smtClean="0">
                <a:solidFill>
                  <a:schemeClr val="bg1"/>
                </a:solidFill>
                <a:latin typeface="Circe ExtraBold" panose="020B0604020202020204" charset="-52"/>
                <a:cs typeface="Circe Extra Bold" panose="020B0604020202020204" charset="0"/>
              </a:rPr>
              <a:t>и Назаренко Дарья Александровна, студентки СПБГПМУ. Функциональные </a:t>
            </a:r>
            <a:r>
              <a:rPr lang="ru-RU" sz="2000" b="1" dirty="0">
                <a:solidFill>
                  <a:schemeClr val="bg1"/>
                </a:solidFill>
                <a:latin typeface="Circe ExtraBold" panose="020B0604020202020204" charset="-52"/>
                <a:cs typeface="Circe Extra Bold" panose="020B0604020202020204" charset="0"/>
              </a:rPr>
              <a:t>обязанности: оформление документов проекта, организация поездок в Кризисный центр, организация акций, организация волонтерской команды, рекламно-информационное обеспечение в социальных сетях, вовлечение новых волонтеров в проект, организация собраний и тренингов для волонтеров, оформление заявок на форумы и конкурсы. </a:t>
            </a:r>
            <a:endParaRPr lang="ru-RU" sz="2000" b="1" dirty="0" smtClean="0">
              <a:solidFill>
                <a:schemeClr val="bg1"/>
              </a:solidFill>
              <a:latin typeface="Circe ExtraBold" panose="020B0604020202020204" charset="-52"/>
              <a:cs typeface="Circe Extra Bold" panose="020B060402020202020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tr-TR" sz="2000" b="1" dirty="0" smtClean="0">
              <a:solidFill>
                <a:schemeClr val="bg1"/>
              </a:solidFill>
              <a:latin typeface="Circe ExtraBold" panose="020B0604020202020204" charset="-52"/>
              <a:cs typeface="Circe Extra Bold" panose="020B060402020202020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chemeClr val="bg1"/>
                </a:solidFill>
                <a:latin typeface="Circe ExtraBold" panose="020B0604020202020204" charset="-52"/>
                <a:cs typeface="Circe Extra Bold" panose="020B0604020202020204" charset="0"/>
              </a:rPr>
              <a:t>Численность волонтеров в проекте: 50, студенты СПБГПМУ. Функциональные</a:t>
            </a:r>
            <a:r>
              <a:rPr lang="ru-RU" sz="2000" b="1" dirty="0">
                <a:solidFill>
                  <a:schemeClr val="bg1"/>
                </a:solidFill>
                <a:latin typeface="Circe ExtraBold" panose="020B0604020202020204" charset="-52"/>
                <a:cs typeface="Circe Extra Bold" panose="020B0604020202020204" charset="0"/>
              </a:rPr>
              <a:t> обязанности: </a:t>
            </a:r>
            <a:r>
              <a:rPr lang="ru-RU" sz="2000" b="1" dirty="0" smtClean="0">
                <a:solidFill>
                  <a:schemeClr val="bg1"/>
                </a:solidFill>
                <a:latin typeface="Circe ExtraBold" panose="020B0604020202020204" charset="-52"/>
                <a:cs typeface="Circe Extra Bold" panose="020B0604020202020204" charset="0"/>
              </a:rPr>
              <a:t>проведение  </a:t>
            </a:r>
            <a:r>
              <a:rPr lang="ru-RU" sz="2000" b="1" dirty="0">
                <a:solidFill>
                  <a:schemeClr val="bg1"/>
                </a:solidFill>
                <a:latin typeface="Circe ExtraBold" panose="020B0604020202020204" charset="-52"/>
                <a:cs typeface="Circe Extra Bold" panose="020B0604020202020204" charset="0"/>
              </a:rPr>
              <a:t>акций </a:t>
            </a:r>
            <a:r>
              <a:rPr lang="ru-RU" sz="2000" b="1" dirty="0" smtClean="0">
                <a:solidFill>
                  <a:schemeClr val="bg1"/>
                </a:solidFill>
                <a:latin typeface="Circe ExtraBold" panose="020B0604020202020204" charset="-52"/>
                <a:cs typeface="Circe Extra Bold" panose="020B0604020202020204" charset="0"/>
              </a:rPr>
              <a:t>по </a:t>
            </a:r>
            <a:r>
              <a:rPr lang="ru-RU" sz="2000" b="1" dirty="0">
                <a:solidFill>
                  <a:schemeClr val="bg1"/>
                </a:solidFill>
                <a:latin typeface="Circe ExtraBold" panose="020B0604020202020204" charset="-52"/>
                <a:cs typeface="Circe Extra Bold" panose="020B0604020202020204" charset="0"/>
              </a:rPr>
              <a:t>сбору вещей для жителей Кризисного </a:t>
            </a:r>
            <a:r>
              <a:rPr lang="ru-RU" sz="2000" b="1" dirty="0" smtClean="0">
                <a:solidFill>
                  <a:schemeClr val="bg1"/>
                </a:solidFill>
                <a:latin typeface="Circe ExtraBold" panose="020B0604020202020204" charset="-52"/>
                <a:cs typeface="Circe Extra Bold" panose="020B0604020202020204" charset="0"/>
              </a:rPr>
              <a:t>центра, </a:t>
            </a:r>
            <a:r>
              <a:rPr lang="ru-RU" sz="2000" b="1" dirty="0">
                <a:solidFill>
                  <a:schemeClr val="bg1"/>
                </a:solidFill>
                <a:latin typeface="Circe ExtraBold" panose="020B0604020202020204" charset="-52"/>
                <a:cs typeface="Circe Extra Bold" panose="020B0604020202020204" charset="0"/>
              </a:rPr>
              <a:t>посещение Кризисных центров помощи </a:t>
            </a:r>
            <a:r>
              <a:rPr lang="ru-RU" sz="2000" b="1" dirty="0" smtClean="0">
                <a:solidFill>
                  <a:schemeClr val="bg1"/>
                </a:solidFill>
                <a:latin typeface="Circe ExtraBold" panose="020B0604020202020204" charset="-52"/>
                <a:cs typeface="Circe Extra Bold" panose="020B0604020202020204" charset="0"/>
              </a:rPr>
              <a:t>женщинам, проведение праздничных утренников, лекций и мастер-классов в Кризисном центре, написание публикаций и статей в социальных сетях.</a:t>
            </a:r>
            <a:endParaRPr lang="ru-RU" sz="2000" b="1" dirty="0">
              <a:solidFill>
                <a:schemeClr val="bg1"/>
              </a:solidFill>
              <a:latin typeface="Circe ExtraBold" panose="020B0604020202020204" charset="-52"/>
              <a:cs typeface="Circe Extra Bold" panose="020B0604020202020204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FE4975BB-B0E7-48FB-9B35-4D8E2E0C8BF1}"/>
              </a:ext>
            </a:extLst>
          </p:cNvPr>
          <p:cNvSpPr/>
          <p:nvPr/>
        </p:nvSpPr>
        <p:spPr>
          <a:xfrm>
            <a:off x="320040" y="52383"/>
            <a:ext cx="1120954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bg1"/>
                </a:solidFill>
                <a:latin typeface="Circe ExtraBold" panose="020B0604020202020204" charset="-52"/>
                <a:cs typeface="Circe Extra Bold" panose="020B0604020202020204" charset="0"/>
              </a:rPr>
              <a:t>КОМАНДА ПРОЕКТА</a:t>
            </a:r>
            <a:endParaRPr lang="ru-RU" sz="3000" b="1" dirty="0">
              <a:solidFill>
                <a:schemeClr val="bg1"/>
              </a:solidFill>
              <a:latin typeface="Circe" panose="020B0502020203020203" pitchFamily="34" charset="-52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FE4975BB-B0E7-48FB-9B35-4D8E2E0C8BF1}"/>
              </a:ext>
            </a:extLst>
          </p:cNvPr>
          <p:cNvSpPr/>
          <p:nvPr/>
        </p:nvSpPr>
        <p:spPr>
          <a:xfrm>
            <a:off x="3474595" y="5033741"/>
            <a:ext cx="568476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Circe ExtraBold" panose="020B0604020202020204" charset="-52"/>
                <a:cs typeface="Circe Extra Bold" panose="020B0604020202020204" charset="0"/>
              </a:rPr>
              <a:t>НАШИ ПАРТНЕРЫ</a:t>
            </a:r>
          </a:p>
          <a:p>
            <a:pPr algn="ctr"/>
            <a:endParaRPr lang="ru-RU" sz="3000" b="1" dirty="0">
              <a:solidFill>
                <a:schemeClr val="bg1"/>
              </a:solidFill>
              <a:latin typeface="Circe" panose="020B0502020203020203" pitchFamily="34" charset="-52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44651" y="6478982"/>
            <a:ext cx="42511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Кризисный центр помощи женщинам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593939" y="6013354"/>
            <a:ext cx="36746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Дом молодежи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Санкт-Петербурга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18" y="5748150"/>
            <a:ext cx="3211039" cy="73987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6" t="5330" r="31734" b="3629"/>
          <a:stretch/>
        </p:blipFill>
        <p:spPr>
          <a:xfrm>
            <a:off x="8270779" y="5587233"/>
            <a:ext cx="1208703" cy="1179770"/>
          </a:xfrm>
          <a:prstGeom prst="rect">
            <a:avLst/>
          </a:prstGeom>
        </p:spPr>
      </p:pic>
      <p:pic>
        <p:nvPicPr>
          <p:cNvPr id="1026" name="Picture 2" descr="https://sun9-27.userapi.com/466UVcFPbT_F538agxuKcxm9-20C36z6SMQT-w/9pvNXBmqdn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372" y="5734610"/>
            <a:ext cx="1590220" cy="7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74658" y="6518056"/>
            <a:ext cx="2680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Лаборатория проектного мышления «План А»</a:t>
            </a:r>
            <a:endParaRPr lang="tr-TR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5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D89F9D19-87F7-488A-9401-163896B55D25}"/>
              </a:ext>
            </a:extLst>
          </p:cNvPr>
          <p:cNvSpPr/>
          <p:nvPr/>
        </p:nvSpPr>
        <p:spPr>
          <a:xfrm rot="5400000">
            <a:off x="3326968" y="-1841175"/>
            <a:ext cx="5538066" cy="12192001"/>
          </a:xfrm>
          <a:prstGeom prst="rect">
            <a:avLst/>
          </a:prstGeom>
          <a:gradFill>
            <a:gsLst>
              <a:gs pos="0">
                <a:srgbClr val="AD1761">
                  <a:alpha val="70000"/>
                </a:srgbClr>
              </a:gs>
              <a:gs pos="100000">
                <a:srgbClr val="002060">
                  <a:alpha val="50000"/>
                </a:srgb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AD1761"/>
              </a:solidFill>
              <a:latin typeface="Circe" panose="020B0502020203020203" pitchFamily="34" charset="-52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674F1E3F-6C90-4869-B1A8-7458C1D69B5F}"/>
              </a:ext>
            </a:extLst>
          </p:cNvPr>
          <p:cNvSpPr/>
          <p:nvPr/>
        </p:nvSpPr>
        <p:spPr>
          <a:xfrm>
            <a:off x="-700945" y="-130987"/>
            <a:ext cx="13391021" cy="1616779"/>
          </a:xfrm>
          <a:prstGeom prst="rect">
            <a:avLst/>
          </a:prstGeom>
          <a:solidFill>
            <a:srgbClr val="F11B67">
              <a:alpha val="6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chemeClr val="bg1"/>
              </a:solidFill>
              <a:effectLst>
                <a:glow rad="127000">
                  <a:srgbClr val="6545BF"/>
                </a:glow>
              </a:effectLst>
              <a:latin typeface="Circe" panose="020B0502020203020203" pitchFamily="34" charset="-52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5A42F3FB-7149-407F-A5DD-6116ACEE578B}"/>
              </a:ext>
            </a:extLst>
          </p:cNvPr>
          <p:cNvSpPr txBox="1"/>
          <p:nvPr/>
        </p:nvSpPr>
        <p:spPr>
          <a:xfrm>
            <a:off x="2056130" y="483371"/>
            <a:ext cx="7922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irce Bold" panose="020B0602020203020203" pitchFamily="34" charset="-52"/>
              </a:rPr>
              <a:t>КОЛИЧЕСТВЕННЫЕ ПОКАЗАТЕЛИ</a:t>
            </a:r>
            <a:endParaRPr lang="ru-RU" sz="3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irce Bold" panose="020B0602020203020203" pitchFamily="34" charset="-52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142682" y="1513185"/>
            <a:ext cx="4183690" cy="1300007"/>
          </a:xfrm>
          <a:prstGeom prst="roundRect">
            <a:avLst/>
          </a:prstGeom>
          <a:solidFill>
            <a:srgbClr val="6523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575018" y="1670142"/>
            <a:ext cx="36841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Aft>
                <a:spcPts val="0"/>
              </a:spcAft>
            </a:pPr>
            <a:r>
              <a:rPr lang="ru-RU" dirty="0" smtClean="0">
                <a:solidFill>
                  <a:srgbClr val="423768"/>
                </a:solidFill>
                <a:latin typeface="Circe Bold" panose="020B0602020203020203"/>
              </a:rPr>
              <a:t>)</a:t>
            </a:r>
            <a:endParaRPr lang="ru-RU" sz="1600" dirty="0">
              <a:solidFill>
                <a:srgbClr val="423768"/>
              </a:solidFill>
              <a:latin typeface="Circe Bold" panose="020B0602020203020203"/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67205" y="1513185"/>
            <a:ext cx="4191962" cy="1320017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142681" y="3456673"/>
            <a:ext cx="4116485" cy="1355006"/>
          </a:xfrm>
          <a:prstGeom prst="roundRect">
            <a:avLst/>
          </a:prstGeom>
          <a:solidFill>
            <a:srgbClr val="6523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142682" y="3438015"/>
            <a:ext cx="4116485" cy="1373664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149735" y="5384804"/>
            <a:ext cx="4007435" cy="1226715"/>
          </a:xfrm>
          <a:prstGeom prst="roundRect">
            <a:avLst/>
          </a:prstGeom>
          <a:solidFill>
            <a:srgbClr val="6523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209217" y="5384804"/>
            <a:ext cx="3955364" cy="1226715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7868602" y="1616779"/>
            <a:ext cx="4236788" cy="1616521"/>
          </a:xfrm>
          <a:prstGeom prst="roundRect">
            <a:avLst/>
          </a:prstGeom>
          <a:solidFill>
            <a:srgbClr val="EB99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7864596" y="1616779"/>
            <a:ext cx="4240794" cy="1616521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Скругленный прямоугольник 88"/>
          <p:cNvSpPr/>
          <p:nvPr/>
        </p:nvSpPr>
        <p:spPr>
          <a:xfrm>
            <a:off x="7904092" y="3352495"/>
            <a:ext cx="4236202" cy="1741776"/>
          </a:xfrm>
          <a:prstGeom prst="roundRect">
            <a:avLst/>
          </a:prstGeom>
          <a:solidFill>
            <a:srgbClr val="EB99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Скругленный прямоугольник 89"/>
          <p:cNvSpPr/>
          <p:nvPr/>
        </p:nvSpPr>
        <p:spPr>
          <a:xfrm>
            <a:off x="7864595" y="3352495"/>
            <a:ext cx="4275699" cy="1773404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Скругленный прямоугольник 93"/>
          <p:cNvSpPr/>
          <p:nvPr/>
        </p:nvSpPr>
        <p:spPr>
          <a:xfrm>
            <a:off x="7980987" y="5256107"/>
            <a:ext cx="4185415" cy="1569271"/>
          </a:xfrm>
          <a:prstGeom prst="roundRect">
            <a:avLst/>
          </a:prstGeom>
          <a:solidFill>
            <a:srgbClr val="EB99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Около 30 женщин получают помощь в </a:t>
            </a:r>
            <a:r>
              <a:rPr lang="ru-RU" sz="2800" dirty="0" smtClean="0">
                <a:solidFill>
                  <a:schemeClr val="tx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год </a:t>
            </a:r>
            <a:endParaRPr lang="ru-RU" sz="2800" dirty="0">
              <a:solidFill>
                <a:schemeClr val="tx1"/>
              </a:solidFill>
              <a:latin typeface="Circe" panose="020B05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5" name="Скругленный прямоугольник 94"/>
          <p:cNvSpPr/>
          <p:nvPr/>
        </p:nvSpPr>
        <p:spPr>
          <a:xfrm>
            <a:off x="7973576" y="5263606"/>
            <a:ext cx="4166718" cy="1569271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Скругленный прямоугольник 98"/>
          <p:cNvSpPr/>
          <p:nvPr/>
        </p:nvSpPr>
        <p:spPr>
          <a:xfrm>
            <a:off x="4595994" y="3053907"/>
            <a:ext cx="2997386" cy="1697319"/>
          </a:xfrm>
          <a:prstGeom prst="roundRect">
            <a:avLst/>
          </a:prstGeom>
          <a:solidFill>
            <a:srgbClr val="6523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Скругленный прямоугольник 99"/>
          <p:cNvSpPr/>
          <p:nvPr/>
        </p:nvSpPr>
        <p:spPr>
          <a:xfrm>
            <a:off x="4595995" y="3053907"/>
            <a:ext cx="3000010" cy="1700914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303803" y="1892029"/>
            <a:ext cx="35046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3200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20 акций</a:t>
            </a:r>
            <a:endParaRPr lang="ru-RU" sz="3200" dirty="0">
              <a:solidFill>
                <a:schemeClr val="bg1"/>
              </a:solidFill>
              <a:latin typeface="Circe" panose="020B05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82952" y="3922972"/>
            <a:ext cx="35046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3200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100 поездок</a:t>
            </a:r>
            <a:endParaRPr lang="ru-RU" sz="3200" dirty="0">
              <a:solidFill>
                <a:schemeClr val="bg1"/>
              </a:solidFill>
              <a:latin typeface="Circe" panose="020B05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-86613" y="5416492"/>
            <a:ext cx="42437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3200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50 тематических встреч</a:t>
            </a:r>
            <a:endParaRPr lang="ru-RU" sz="3200" dirty="0">
              <a:solidFill>
                <a:schemeClr val="bg1"/>
              </a:solidFill>
              <a:latin typeface="Circe" panose="020B05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8168398" y="1735974"/>
            <a:ext cx="35046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3200" dirty="0" smtClean="0"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В 2020 году 50 волонтеров</a:t>
            </a:r>
            <a:endParaRPr lang="ru-RU" sz="3200" dirty="0">
              <a:latin typeface="Circe" panose="020B05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973576" y="3615194"/>
            <a:ext cx="41270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2400" dirty="0"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80% </a:t>
            </a:r>
            <a:r>
              <a:rPr lang="ru-RU" sz="2400" dirty="0" smtClean="0"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студентов СПБГПМУ </a:t>
            </a:r>
            <a:r>
              <a:rPr lang="ru-RU" sz="2400" dirty="0"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и 20% населения СПб принимают участие в акциях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4751589" y="3596167"/>
            <a:ext cx="27611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2400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С 2015 года по настоящее время</a:t>
            </a:r>
            <a:endParaRPr lang="ru-RU" sz="2400" dirty="0">
              <a:solidFill>
                <a:schemeClr val="bg1"/>
              </a:solidFill>
              <a:latin typeface="Circe" panose="020B05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 flipV="1">
            <a:off x="4259167" y="2813193"/>
            <a:ext cx="588674" cy="611792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99" idx="1"/>
          </p:cNvCxnSpPr>
          <p:nvPr/>
        </p:nvCxnSpPr>
        <p:spPr>
          <a:xfrm flipH="1">
            <a:off x="4259168" y="3902567"/>
            <a:ext cx="336826" cy="137037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H="1">
            <a:off x="4259167" y="4580044"/>
            <a:ext cx="588674" cy="83644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469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Овал 62">
            <a:extLst>
              <a:ext uri="{FF2B5EF4-FFF2-40B4-BE49-F238E27FC236}">
                <a16:creationId xmlns:a16="http://schemas.microsoft.com/office/drawing/2014/main" xmlns="" id="{5F0C0189-9EEA-4F60-B532-47A66BA0098F}"/>
              </a:ext>
            </a:extLst>
          </p:cNvPr>
          <p:cNvSpPr/>
          <p:nvPr/>
        </p:nvSpPr>
        <p:spPr>
          <a:xfrm>
            <a:off x="8277209" y="1459383"/>
            <a:ext cx="379019" cy="379019"/>
          </a:xfrm>
          <a:prstGeom prst="ellipse">
            <a:avLst/>
          </a:prstGeom>
          <a:solidFill>
            <a:srgbClr val="FF9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/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xmlns="" id="{631649C1-30EB-4D58-B473-D7D74D9BCF68}"/>
              </a:ext>
            </a:extLst>
          </p:cNvPr>
          <p:cNvSpPr/>
          <p:nvPr/>
        </p:nvSpPr>
        <p:spPr>
          <a:xfrm>
            <a:off x="6995628" y="1865248"/>
            <a:ext cx="2962671" cy="3715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814" b="1" dirty="0" smtClean="0">
                <a:latin typeface="Montserrat" panose="00000500000000000000" pitchFamily="2" charset="-52"/>
              </a:rPr>
              <a:t>Упоминания проекта </a:t>
            </a:r>
            <a:endParaRPr lang="ru-RU" sz="1814" b="1" dirty="0">
              <a:latin typeface="Montserrat" panose="00000500000000000000" pitchFamily="2" charset="-52"/>
            </a:endParaRPr>
          </a:p>
        </p:txBody>
      </p:sp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FD7A06DD-4C6B-4364-8FB3-ACB8696027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628" y="3606712"/>
            <a:ext cx="101937" cy="100019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926CEFAC-5776-451D-9EBA-E5257BFEA84E}"/>
              </a:ext>
            </a:extLst>
          </p:cNvPr>
          <p:cNvSpPr/>
          <p:nvPr/>
        </p:nvSpPr>
        <p:spPr>
          <a:xfrm>
            <a:off x="1357617" y="1349451"/>
            <a:ext cx="4323330" cy="371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14" b="1" dirty="0" smtClean="0">
                <a:latin typeface="Montserrat" panose="00000500000000000000" pitchFamily="2" charset="-52"/>
              </a:rPr>
              <a:t>Упоминания в СМИ</a:t>
            </a:r>
            <a:endParaRPr lang="ru-RU" sz="1814" b="1" dirty="0">
              <a:solidFill>
                <a:srgbClr val="FF954D"/>
              </a:solidFill>
              <a:latin typeface="Montserrat" panose="00000500000000000000" pitchFamily="2" charset="-52"/>
            </a:endParaRPr>
          </a:p>
        </p:txBody>
      </p:sp>
      <p:grpSp>
        <p:nvGrpSpPr>
          <p:cNvPr id="11" name="Group 7">
            <a:extLst>
              <a:ext uri="{FF2B5EF4-FFF2-40B4-BE49-F238E27FC236}">
                <a16:creationId xmlns:a16="http://schemas.microsoft.com/office/drawing/2014/main" xmlns="" id="{6D7D49F9-20C9-4092-A14D-62357A6AC068}"/>
              </a:ext>
            </a:extLst>
          </p:cNvPr>
          <p:cNvGrpSpPr/>
          <p:nvPr/>
        </p:nvGrpSpPr>
        <p:grpSpPr>
          <a:xfrm rot="21067591" flipH="1">
            <a:off x="12010" y="5918023"/>
            <a:ext cx="13404187" cy="1889146"/>
            <a:chOff x="-180975" y="5724525"/>
            <a:chExt cx="12396709" cy="1190625"/>
          </a:xfrm>
          <a:solidFill>
            <a:srgbClr val="AD1761"/>
          </a:solidFill>
        </p:grpSpPr>
        <p:sp>
          <p:nvSpPr>
            <p:cNvPr id="12" name="Freeform: Shape 8">
              <a:extLst>
                <a:ext uri="{FF2B5EF4-FFF2-40B4-BE49-F238E27FC236}">
                  <a16:creationId xmlns:a16="http://schemas.microsoft.com/office/drawing/2014/main" xmlns="" id="{5D3856D6-13E0-4780-8F17-278B6C8F3ABD}"/>
                </a:ext>
              </a:extLst>
            </p:cNvPr>
            <p:cNvSpPr/>
            <p:nvPr/>
          </p:nvSpPr>
          <p:spPr>
            <a:xfrm rot="21039248">
              <a:off x="7055210" y="5961489"/>
              <a:ext cx="5160524" cy="861398"/>
            </a:xfrm>
            <a:custGeom>
              <a:avLst/>
              <a:gdLst>
                <a:gd name="connsiteX0" fmla="*/ 0 w 7296150"/>
                <a:gd name="connsiteY0" fmla="*/ 466725 h 981075"/>
                <a:gd name="connsiteX1" fmla="*/ 7296150 w 7296150"/>
                <a:gd name="connsiteY1" fmla="*/ 0 h 981075"/>
                <a:gd name="connsiteX2" fmla="*/ 4352925 w 7296150"/>
                <a:gd name="connsiteY2" fmla="*/ 981075 h 981075"/>
                <a:gd name="connsiteX3" fmla="*/ 0 w 7296150"/>
                <a:gd name="connsiteY3" fmla="*/ 466725 h 981075"/>
                <a:gd name="connsiteX0" fmla="*/ 0 w 5160524"/>
                <a:gd name="connsiteY0" fmla="*/ 335546 h 981075"/>
                <a:gd name="connsiteX1" fmla="*/ 5160524 w 5160524"/>
                <a:gd name="connsiteY1" fmla="*/ 0 h 981075"/>
                <a:gd name="connsiteX2" fmla="*/ 2217299 w 5160524"/>
                <a:gd name="connsiteY2" fmla="*/ 981075 h 981075"/>
                <a:gd name="connsiteX3" fmla="*/ 0 w 5160524"/>
                <a:gd name="connsiteY3" fmla="*/ 335546 h 981075"/>
                <a:gd name="connsiteX0" fmla="*/ 0 w 5160524"/>
                <a:gd name="connsiteY0" fmla="*/ 335546 h 861398"/>
                <a:gd name="connsiteX1" fmla="*/ 5160524 w 5160524"/>
                <a:gd name="connsiteY1" fmla="*/ 0 h 861398"/>
                <a:gd name="connsiteX2" fmla="*/ 2545895 w 5160524"/>
                <a:gd name="connsiteY2" fmla="*/ 861398 h 861398"/>
                <a:gd name="connsiteX3" fmla="*/ 0 w 5160524"/>
                <a:gd name="connsiteY3" fmla="*/ 335546 h 861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60524" h="861398">
                  <a:moveTo>
                    <a:pt x="0" y="335546"/>
                  </a:moveTo>
                  <a:lnTo>
                    <a:pt x="5160524" y="0"/>
                  </a:lnTo>
                  <a:lnTo>
                    <a:pt x="2545895" y="861398"/>
                  </a:lnTo>
                  <a:lnTo>
                    <a:pt x="0" y="3355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3"/>
            </a:p>
          </p:txBody>
        </p:sp>
        <p:sp>
          <p:nvSpPr>
            <p:cNvPr id="14" name="Freeform: Shape 10">
              <a:extLst>
                <a:ext uri="{FF2B5EF4-FFF2-40B4-BE49-F238E27FC236}">
                  <a16:creationId xmlns:a16="http://schemas.microsoft.com/office/drawing/2014/main" xmlns="" id="{4D2B1BE0-E19F-4446-B25E-C26669B8E34E}"/>
                </a:ext>
              </a:extLst>
            </p:cNvPr>
            <p:cNvSpPr/>
            <p:nvPr/>
          </p:nvSpPr>
          <p:spPr>
            <a:xfrm>
              <a:off x="-180975" y="5724525"/>
              <a:ext cx="11696700" cy="1190625"/>
            </a:xfrm>
            <a:custGeom>
              <a:avLst/>
              <a:gdLst>
                <a:gd name="connsiteX0" fmla="*/ 0 w 11696700"/>
                <a:gd name="connsiteY0" fmla="*/ 0 h 1190625"/>
                <a:gd name="connsiteX1" fmla="*/ 11696700 w 11696700"/>
                <a:gd name="connsiteY1" fmla="*/ 1190625 h 1190625"/>
                <a:gd name="connsiteX2" fmla="*/ 9525 w 11696700"/>
                <a:gd name="connsiteY2" fmla="*/ 1190625 h 1190625"/>
                <a:gd name="connsiteX3" fmla="*/ 0 w 11696700"/>
                <a:gd name="connsiteY3" fmla="*/ 0 h 1190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96700" h="1190625">
                  <a:moveTo>
                    <a:pt x="0" y="0"/>
                  </a:moveTo>
                  <a:lnTo>
                    <a:pt x="11696700" y="1190625"/>
                  </a:lnTo>
                  <a:lnTo>
                    <a:pt x="9525" y="119062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3"/>
            </a:p>
          </p:txBody>
        </p:sp>
      </p:grpSp>
      <p:sp>
        <p:nvSpPr>
          <p:cNvPr id="20" name="Freeform: Shape 12">
            <a:extLst>
              <a:ext uri="{FF2B5EF4-FFF2-40B4-BE49-F238E27FC236}">
                <a16:creationId xmlns:a16="http://schemas.microsoft.com/office/drawing/2014/main" xmlns="" id="{E47C8B6A-C55F-4E15-BBD7-C0B7259D96D8}"/>
              </a:ext>
            </a:extLst>
          </p:cNvPr>
          <p:cNvSpPr/>
          <p:nvPr/>
        </p:nvSpPr>
        <p:spPr>
          <a:xfrm>
            <a:off x="4952350" y="-359269"/>
            <a:ext cx="8862785" cy="2396009"/>
          </a:xfrm>
          <a:custGeom>
            <a:avLst/>
            <a:gdLst>
              <a:gd name="connsiteX0" fmla="*/ 6086475 w 6088307"/>
              <a:gd name="connsiteY0" fmla="*/ 74728 h 1360603"/>
              <a:gd name="connsiteX1" fmla="*/ 6086475 w 6088307"/>
              <a:gd name="connsiteY1" fmla="*/ 141403 h 1360603"/>
              <a:gd name="connsiteX2" fmla="*/ 6067425 w 6088307"/>
              <a:gd name="connsiteY2" fmla="*/ 1360603 h 1360603"/>
              <a:gd name="connsiteX3" fmla="*/ 0 w 6088307"/>
              <a:gd name="connsiteY3" fmla="*/ 331903 h 1360603"/>
              <a:gd name="connsiteX4" fmla="*/ 6086475 w 6088307"/>
              <a:gd name="connsiteY4" fmla="*/ 74728 h 1360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88307" h="1360603">
                <a:moveTo>
                  <a:pt x="6086475" y="74728"/>
                </a:moveTo>
                <a:cubicBezTo>
                  <a:pt x="6088062" y="909"/>
                  <a:pt x="6089650" y="-72909"/>
                  <a:pt x="6086475" y="141403"/>
                </a:cubicBezTo>
                <a:lnTo>
                  <a:pt x="6067425" y="1360603"/>
                </a:lnTo>
                <a:lnTo>
                  <a:pt x="0" y="331903"/>
                </a:lnTo>
                <a:lnTo>
                  <a:pt x="6086475" y="74728"/>
                </a:lnTo>
                <a:close/>
              </a:path>
            </a:pathLst>
          </a:custGeom>
          <a:solidFill>
            <a:srgbClr val="EB99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/>
          </a:p>
        </p:txBody>
      </p:sp>
      <p:sp>
        <p:nvSpPr>
          <p:cNvPr id="21" name="Freeform: Shape 13">
            <a:extLst>
              <a:ext uri="{FF2B5EF4-FFF2-40B4-BE49-F238E27FC236}">
                <a16:creationId xmlns:a16="http://schemas.microsoft.com/office/drawing/2014/main" xmlns="" id="{DDFE2A80-FC85-4938-825C-258A314BC680}"/>
              </a:ext>
            </a:extLst>
          </p:cNvPr>
          <p:cNvSpPr/>
          <p:nvPr/>
        </p:nvSpPr>
        <p:spPr>
          <a:xfrm rot="1518923">
            <a:off x="6494671" y="-1121803"/>
            <a:ext cx="7997240" cy="1176065"/>
          </a:xfrm>
          <a:custGeom>
            <a:avLst/>
            <a:gdLst>
              <a:gd name="connsiteX0" fmla="*/ 6477000 w 6477000"/>
              <a:gd name="connsiteY0" fmla="*/ 0 h 952500"/>
              <a:gd name="connsiteX1" fmla="*/ 6477000 w 6477000"/>
              <a:gd name="connsiteY1" fmla="*/ 123825 h 952500"/>
              <a:gd name="connsiteX2" fmla="*/ 6477000 w 6477000"/>
              <a:gd name="connsiteY2" fmla="*/ 952500 h 952500"/>
              <a:gd name="connsiteX3" fmla="*/ 0 w 6477000"/>
              <a:gd name="connsiteY3" fmla="*/ 590550 h 952500"/>
              <a:gd name="connsiteX4" fmla="*/ 6477000 w 6477000"/>
              <a:gd name="connsiteY4" fmla="*/ 0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7000" h="952500">
                <a:moveTo>
                  <a:pt x="6477000" y="0"/>
                </a:moveTo>
                <a:lnTo>
                  <a:pt x="6477000" y="123825"/>
                </a:lnTo>
                <a:lnTo>
                  <a:pt x="6477000" y="952500"/>
                </a:lnTo>
                <a:lnTo>
                  <a:pt x="0" y="590550"/>
                </a:lnTo>
                <a:lnTo>
                  <a:pt x="6477000" y="0"/>
                </a:lnTo>
                <a:close/>
              </a:path>
            </a:pathLst>
          </a:custGeom>
          <a:solidFill>
            <a:srgbClr val="AD17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>
              <a:solidFill>
                <a:srgbClr val="B82767"/>
              </a:solidFill>
            </a:endParaRP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12225243-D344-47C8-91BA-92F276326400}"/>
              </a:ext>
            </a:extLst>
          </p:cNvPr>
          <p:cNvCxnSpPr>
            <a:cxnSpLocks/>
          </p:cNvCxnSpPr>
          <p:nvPr/>
        </p:nvCxnSpPr>
        <p:spPr>
          <a:xfrm>
            <a:off x="6096000" y="1343580"/>
            <a:ext cx="0" cy="5001176"/>
          </a:xfrm>
          <a:prstGeom prst="line">
            <a:avLst/>
          </a:prstGeom>
          <a:ln w="12700" cap="sq">
            <a:solidFill>
              <a:srgbClr val="FFD93A"/>
            </a:solidFill>
            <a:prstDash val="sysDot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B0E0C713-2215-4993-94B6-0A5727A7CB11}"/>
              </a:ext>
            </a:extLst>
          </p:cNvPr>
          <p:cNvSpPr/>
          <p:nvPr/>
        </p:nvSpPr>
        <p:spPr>
          <a:xfrm>
            <a:off x="1277565" y="1754035"/>
            <a:ext cx="41467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hlinkClick r:id="rId4"/>
              </a:rPr>
              <a:t>http://pomogaemmamam.ru/ </a:t>
            </a:r>
            <a:endParaRPr lang="ru-RU" dirty="0" smtClean="0"/>
          </a:p>
          <a:p>
            <a:r>
              <a:rPr lang="ru-RU" dirty="0" smtClean="0">
                <a:hlinkClick r:id="rId4"/>
              </a:rPr>
              <a:t>(сайт кризисного центра)</a:t>
            </a:r>
            <a:endParaRPr lang="ru-RU" dirty="0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xmlns="" id="{26C99FA6-0BD3-4792-95E1-4CF3FE3F644A}"/>
              </a:ext>
            </a:extLst>
          </p:cNvPr>
          <p:cNvSpPr/>
          <p:nvPr/>
        </p:nvSpPr>
        <p:spPr>
          <a:xfrm>
            <a:off x="3513453" y="842421"/>
            <a:ext cx="379019" cy="379019"/>
          </a:xfrm>
          <a:prstGeom prst="ellipse">
            <a:avLst/>
          </a:prstGeom>
          <a:solidFill>
            <a:srgbClr val="FF9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8165D2FE-9CE7-4C79-B82E-3064B8D8C9A9}"/>
              </a:ext>
            </a:extLst>
          </p:cNvPr>
          <p:cNvSpPr/>
          <p:nvPr/>
        </p:nvSpPr>
        <p:spPr>
          <a:xfrm>
            <a:off x="3572689" y="857134"/>
            <a:ext cx="319783" cy="371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14" b="1" dirty="0">
                <a:solidFill>
                  <a:schemeClr val="bg1"/>
                </a:solidFill>
                <a:latin typeface="Montserrat" panose="00000500000000000000" pitchFamily="2" charset="-52"/>
              </a:rPr>
              <a:t>1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285B7052-0D92-4424-B1F7-B7B7AB6A1FD5}"/>
              </a:ext>
            </a:extLst>
          </p:cNvPr>
          <p:cNvSpPr/>
          <p:nvPr/>
        </p:nvSpPr>
        <p:spPr>
          <a:xfrm>
            <a:off x="7932984" y="816900"/>
            <a:ext cx="319783" cy="371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14" b="1" dirty="0">
                <a:solidFill>
                  <a:schemeClr val="bg1"/>
                </a:solidFill>
                <a:latin typeface="Montserrat" panose="00000500000000000000" pitchFamily="2" charset="-52"/>
              </a:rPr>
              <a:t>2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9A8A7C90-2F1B-4C9C-A522-DED202F1123C}"/>
              </a:ext>
            </a:extLst>
          </p:cNvPr>
          <p:cNvSpPr/>
          <p:nvPr/>
        </p:nvSpPr>
        <p:spPr>
          <a:xfrm>
            <a:off x="8312838" y="1445119"/>
            <a:ext cx="319783" cy="371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14" b="1" dirty="0">
                <a:solidFill>
                  <a:schemeClr val="bg1"/>
                </a:solidFill>
                <a:latin typeface="Montserrat" panose="00000500000000000000" pitchFamily="2" charset="-52"/>
              </a:rPr>
              <a:t>3</a:t>
            </a:r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xmlns="" id="{CDA04A29-A0F5-4A0C-96F2-84FB5B2B6165}"/>
              </a:ext>
            </a:extLst>
          </p:cNvPr>
          <p:cNvSpPr/>
          <p:nvPr/>
        </p:nvSpPr>
        <p:spPr>
          <a:xfrm>
            <a:off x="3258319" y="4390221"/>
            <a:ext cx="379019" cy="379019"/>
          </a:xfrm>
          <a:prstGeom prst="ellipse">
            <a:avLst/>
          </a:prstGeom>
          <a:solidFill>
            <a:srgbClr val="FF9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/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xmlns="" id="{49337AB2-A31E-4770-8BBF-915F25932B5A}"/>
              </a:ext>
            </a:extLst>
          </p:cNvPr>
          <p:cNvSpPr/>
          <p:nvPr/>
        </p:nvSpPr>
        <p:spPr>
          <a:xfrm>
            <a:off x="3287938" y="4372746"/>
            <a:ext cx="319783" cy="371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14" b="1" dirty="0">
                <a:solidFill>
                  <a:schemeClr val="bg1"/>
                </a:solidFill>
                <a:latin typeface="Montserrat" panose="00000500000000000000" pitchFamily="2" charset="-52"/>
              </a:rPr>
              <a:t>2</a:t>
            </a:r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xmlns="" id="{9567509C-D264-434F-81ED-DD0C4D3A53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352" y="1929741"/>
            <a:ext cx="97402" cy="95569"/>
          </a:xfrm>
          <a:prstGeom prst="rect">
            <a:avLst/>
          </a:prstGeom>
        </p:spPr>
      </p:pic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xmlns="" id="{65E9C91A-735C-4096-A520-279E58A23CA9}"/>
              </a:ext>
            </a:extLst>
          </p:cNvPr>
          <p:cNvSpPr/>
          <p:nvPr/>
        </p:nvSpPr>
        <p:spPr>
          <a:xfrm>
            <a:off x="1740681" y="5386514"/>
            <a:ext cx="3622567" cy="1451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33" dirty="0" smtClean="0">
                <a:latin typeface="Montserrat" panose="00000500000000000000" pitchFamily="2" charset="-52"/>
                <a:hlinkClick r:id="rId5"/>
              </a:rPr>
              <a:t>Группа "Мотылек"  Вконтакте</a:t>
            </a:r>
            <a:endParaRPr lang="ru-RU" sz="1633" dirty="0" smtClean="0">
              <a:latin typeface="Montserrat" panose="00000500000000000000" pitchFamily="2" charset="-52"/>
            </a:endParaRPr>
          </a:p>
          <a:p>
            <a:pPr algn="ctr"/>
            <a:r>
              <a:rPr lang="tr-TR" dirty="0">
                <a:solidFill>
                  <a:schemeClr val="bg2">
                    <a:lumMod val="10000"/>
                  </a:schemeClr>
                </a:solidFill>
                <a:hlinkClick r:id="rId5"/>
              </a:rPr>
              <a:t>https://</a:t>
            </a:r>
            <a:r>
              <a:rPr lang="tr-TR" dirty="0" smtClean="0">
                <a:solidFill>
                  <a:schemeClr val="bg2">
                    <a:lumMod val="10000"/>
                  </a:schemeClr>
                </a:solidFill>
                <a:hlinkClick r:id="rId5"/>
              </a:rPr>
              <a:t>vk.com/motylek_gpmu</a:t>
            </a:r>
            <a:endParaRPr lang="ru-RU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#</a:t>
            </a:r>
            <a:r>
              <a:rPr lang="ru-RU" dirty="0" smtClean="0"/>
              <a:t>лучистый_мотылек</a:t>
            </a:r>
          </a:p>
          <a:p>
            <a:pPr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#</a:t>
            </a:r>
            <a:r>
              <a:rPr lang="ru-RU" dirty="0" smtClean="0"/>
              <a:t>мотылек</a:t>
            </a:r>
            <a:endParaRPr lang="ru-RU" dirty="0"/>
          </a:p>
          <a:p>
            <a:pPr algn="ctr"/>
            <a:endParaRPr lang="ru-RU" dirty="0" smtClean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870C3194-500F-48E7-BE9E-55CCC4C7AE19}"/>
              </a:ext>
            </a:extLst>
          </p:cNvPr>
          <p:cNvSpPr/>
          <p:nvPr/>
        </p:nvSpPr>
        <p:spPr>
          <a:xfrm>
            <a:off x="1586241" y="258278"/>
            <a:ext cx="72747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Montserrat Black" panose="00000A00000000000000" pitchFamily="2" charset="-52"/>
              </a:rPr>
              <a:t>ИНФОРМАЦИОННАЯ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Montserrat Black" panose="00000A00000000000000" pitchFamily="2" charset="-52"/>
              </a:rPr>
              <a:t>ОТКРЫТОСТЬ</a:t>
            </a:r>
            <a:endParaRPr lang="ru-RU" sz="2540" dirty="0">
              <a:solidFill>
                <a:schemeClr val="bg2">
                  <a:lumMod val="10000"/>
                </a:schemeClr>
              </a:solidFill>
              <a:latin typeface="Montserrat Black" panose="00000A00000000000000" pitchFamily="2" charset="-52"/>
            </a:endParaRP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xmlns="" id="{631649C1-30EB-4D58-B473-D7D74D9BCF68}"/>
              </a:ext>
            </a:extLst>
          </p:cNvPr>
          <p:cNvSpPr/>
          <p:nvPr/>
        </p:nvSpPr>
        <p:spPr>
          <a:xfrm>
            <a:off x="1746082" y="4869876"/>
            <a:ext cx="3403497" cy="3715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814" b="1" dirty="0" smtClean="0">
                <a:latin typeface="Montserrat" panose="00000500000000000000" pitchFamily="2" charset="-52"/>
              </a:rPr>
              <a:t>Блог в группе </a:t>
            </a:r>
            <a:r>
              <a:rPr lang="ru-RU" sz="1814" b="1" dirty="0" err="1" smtClean="0">
                <a:latin typeface="Montserrat" panose="00000500000000000000" pitchFamily="2" charset="-52"/>
              </a:rPr>
              <a:t>Вконтакте</a:t>
            </a:r>
            <a:r>
              <a:rPr lang="ru-RU" sz="1814" b="1" dirty="0" smtClean="0">
                <a:latin typeface="Montserrat" panose="00000500000000000000" pitchFamily="2" charset="-52"/>
              </a:rPr>
              <a:t>:</a:t>
            </a:r>
            <a:endParaRPr lang="ru-RU" sz="1814" b="1" dirty="0">
              <a:latin typeface="Montserrat" panose="00000500000000000000" pitchFamily="2" charset="-5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61143" y="2342868"/>
            <a:ext cx="48348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  <a:hlinkClick r:id="rId6"/>
              </a:rPr>
              <a:t>https://gpmu.org/news/news870 (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hlinkClick r:id="rId6"/>
              </a:rPr>
              <a:t>сайтСанкт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hlinkClick r:id="rId6"/>
              </a:rPr>
              <a:t>-Петербургского государственного педиатрического медицинского университета (СПБГПМУ))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277565" y="3448870"/>
            <a:ext cx="3556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  <a:hlinkClick r:id="rId7"/>
              </a:rPr>
              <a:t>https://gpmu.org/news/news1143 (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hlinkClick r:id="rId7"/>
              </a:rPr>
              <a:t>сайт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hlinkClick r:id="rId7"/>
              </a:rPr>
              <a:t>СПбГПМУ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hlinkClick r:id="rId7"/>
              </a:rPr>
              <a:t>)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56513" y="2327589"/>
            <a:ext cx="563562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alibri" panose="020F0502020204030204" pitchFamily="34" charset="0"/>
              <a:buChar char="-"/>
            </a:pPr>
            <a:r>
              <a:rPr lang="tr-TR" dirty="0">
                <a:hlinkClick r:id="rId8"/>
              </a:rPr>
              <a:t>https://vk.com/luch_gpmu </a:t>
            </a:r>
            <a:r>
              <a:rPr lang="ru-RU" dirty="0" smtClean="0"/>
              <a:t>(страница Вконтакте комиссии по волонтерству «ЛУЧ» ППО учащихся СПБГПМУ)</a:t>
            </a:r>
          </a:p>
          <a:p>
            <a:pPr marL="285750" indent="-285750">
              <a:buFont typeface="Calibri" panose="020F0502020204030204" pitchFamily="34" charset="0"/>
              <a:buChar char="-"/>
            </a:pPr>
            <a:r>
              <a:rPr lang="tr-TR" dirty="0" err="1" smtClean="0"/>
              <a:t>luch_life</a:t>
            </a:r>
            <a:r>
              <a:rPr lang="tr-TR" dirty="0" smtClean="0"/>
              <a:t> (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hlinkClick r:id="rId9"/>
              </a:rPr>
              <a:t>Инстаграм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аккаунт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комиссии по волонтерству «ЛУЧ» ППО учащихся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СПБГПМУ)</a:t>
            </a:r>
          </a:p>
          <a:p>
            <a:pPr marL="285750" indent="-285750">
              <a:buFont typeface="Calibri" panose="020F0502020204030204" pitchFamily="34" charset="0"/>
              <a:buChar char="-"/>
            </a:pPr>
            <a:r>
              <a:rPr lang="tr-TR" dirty="0" smtClean="0">
                <a:hlinkClick r:id="rId10"/>
              </a:rPr>
              <a:t>https</a:t>
            </a:r>
            <a:r>
              <a:rPr lang="tr-TR" dirty="0">
                <a:hlinkClick r:id="rId10"/>
              </a:rPr>
              <a:t>://</a:t>
            </a:r>
            <a:r>
              <a:rPr lang="tr-TR" dirty="0" smtClean="0">
                <a:hlinkClick r:id="rId10"/>
              </a:rPr>
              <a:t>vk.com/profkompmu</a:t>
            </a:r>
            <a:r>
              <a:rPr lang="ru-RU" dirty="0" smtClean="0"/>
              <a:t> </a:t>
            </a:r>
            <a:r>
              <a:rPr lang="ru-RU" dirty="0"/>
              <a:t>(страница Вконтакте </a:t>
            </a:r>
            <a:r>
              <a:rPr lang="ru-RU" dirty="0" smtClean="0"/>
              <a:t>Профкома </a:t>
            </a:r>
            <a:r>
              <a:rPr lang="ru-RU" dirty="0"/>
              <a:t>учащихся </a:t>
            </a:r>
            <a:r>
              <a:rPr lang="ru-RU" dirty="0" smtClean="0"/>
              <a:t>СПбГПМУ)</a:t>
            </a:r>
          </a:p>
          <a:p>
            <a:pPr marL="285750" indent="-285750">
              <a:buFont typeface="Calibri" panose="020F0502020204030204" pitchFamily="34" charset="0"/>
              <a:buChar char="-"/>
            </a:pPr>
            <a:r>
              <a:rPr lang="tr-TR" dirty="0" err="1"/>
              <a:t>p</a:t>
            </a:r>
            <a:r>
              <a:rPr lang="tr-TR" dirty="0" err="1" smtClean="0"/>
              <a:t>rofkom_spbgpmu</a:t>
            </a:r>
            <a:r>
              <a:rPr lang="tr-TR" dirty="0" smtClean="0"/>
              <a:t> </a:t>
            </a:r>
            <a:r>
              <a:rPr lang="tr-TR" dirty="0"/>
              <a:t>(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hlinkClick r:id="rId9"/>
              </a:rPr>
              <a:t>Инстаграм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аккаунт </a:t>
            </a:r>
            <a:r>
              <a:rPr lang="ru-RU" dirty="0"/>
              <a:t>Профкома учащихся СПбГПМУ)</a:t>
            </a:r>
          </a:p>
          <a:p>
            <a:pPr marL="285750" indent="-285750">
              <a:buFont typeface="Calibri" panose="020F0502020204030204" pitchFamily="34" charset="0"/>
              <a:buChar char="-"/>
            </a:pPr>
            <a:r>
              <a:rPr lang="tr-TR" dirty="0">
                <a:hlinkClick r:id="rId11"/>
              </a:rPr>
              <a:t>https://</a:t>
            </a:r>
            <a:r>
              <a:rPr lang="tr-TR" dirty="0" smtClean="0">
                <a:hlinkClick r:id="rId11"/>
              </a:rPr>
              <a:t>vk.com/news.gpmu</a:t>
            </a:r>
            <a:r>
              <a:rPr lang="ru-RU" dirty="0" smtClean="0"/>
              <a:t> (</a:t>
            </a:r>
            <a:r>
              <a:rPr lang="ru-RU" dirty="0"/>
              <a:t>страница Вконтакте </a:t>
            </a:r>
            <a:r>
              <a:rPr lang="ru-RU" dirty="0" smtClean="0"/>
              <a:t>СПБГПМУ)</a:t>
            </a:r>
            <a:endParaRPr lang="ru-RU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285750" indent="-285750">
              <a:buFont typeface="Calibri" panose="020F0502020204030204" pitchFamily="34" charset="0"/>
              <a:buChar char="-"/>
            </a:pPr>
            <a:r>
              <a:rPr lang="tr-TR" dirty="0" err="1" smtClean="0"/>
              <a:t>pediatric_university</a:t>
            </a:r>
            <a:r>
              <a:rPr lang="tr-TR" dirty="0" smtClean="0"/>
              <a:t> </a:t>
            </a:r>
            <a:r>
              <a:rPr lang="tr-TR" dirty="0"/>
              <a:t>(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hlinkClick r:id="rId9"/>
              </a:rPr>
              <a:t>Инстаграм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аккаунт</a:t>
            </a:r>
          </a:p>
          <a:p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   СПБГПМУ)</a:t>
            </a:r>
            <a:endParaRPr lang="ru-RU" dirty="0"/>
          </a:p>
          <a:p>
            <a:pPr marL="285750" indent="-285750">
              <a:buFont typeface="Calibri" panose="020F0502020204030204" pitchFamily="34" charset="0"/>
              <a:buChar char="-"/>
            </a:pPr>
            <a:endParaRPr lang="ru-RU" dirty="0"/>
          </a:p>
        </p:txBody>
      </p:sp>
      <p:pic>
        <p:nvPicPr>
          <p:cNvPr id="38" name="Рисунок 52">
            <a:extLst>
              <a:ext uri="{FF2B5EF4-FFF2-40B4-BE49-F238E27FC236}">
                <a16:creationId xmlns:a16="http://schemas.microsoft.com/office/drawing/2014/main" xmlns="" id="{9567509C-D264-434F-81ED-DD0C4D3A53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593" y="2473248"/>
            <a:ext cx="97402" cy="95569"/>
          </a:xfrm>
          <a:prstGeom prst="rect">
            <a:avLst/>
          </a:prstGeom>
        </p:spPr>
      </p:pic>
      <p:pic>
        <p:nvPicPr>
          <p:cNvPr id="3074" name="Picture 2" descr="https://sun6-14.userapi.com/O64ZXo_JbyKaFPVn7rrO4YtXJv4C11JOMmwWDA/Z0uT6aPi97Y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3" t="11697" r="773" b="8986"/>
          <a:stretch/>
        </p:blipFill>
        <p:spPr bwMode="auto">
          <a:xfrm>
            <a:off x="51138" y="4274226"/>
            <a:ext cx="1694145" cy="23888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un6-19.userapi.com/puGMmA8wy3CJ-nshPEW2USX0PpTlXoHe0i_5pw/lu1iFpBb_cg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" t="16164" r="325" b="-657"/>
          <a:stretch/>
        </p:blipFill>
        <p:spPr bwMode="auto">
          <a:xfrm rot="20800004">
            <a:off x="10163019" y="94338"/>
            <a:ext cx="1370802" cy="20743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71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18445</TotalTime>
  <Words>913</Words>
  <Application>Microsoft Office PowerPoint</Application>
  <PresentationFormat>Широкоэкранный</PresentationFormat>
  <Paragraphs>113</Paragraphs>
  <Slides>13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5" baseType="lpstr">
      <vt:lpstr>Circe Bold</vt:lpstr>
      <vt:lpstr>Wingdings</vt:lpstr>
      <vt:lpstr>Montserrat Black</vt:lpstr>
      <vt:lpstr>Circe</vt:lpstr>
      <vt:lpstr>Montserrat</vt:lpstr>
      <vt:lpstr>Arial</vt:lpstr>
      <vt:lpstr>Calibri</vt:lpstr>
      <vt:lpstr>Circe Light</vt:lpstr>
      <vt:lpstr>Circe ExtraBold</vt:lpstr>
      <vt:lpstr>Circe Extra Bold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SafeTec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Дурдина Зоя</dc:creator>
  <cp:lastModifiedBy>Sony</cp:lastModifiedBy>
  <cp:revision>470</cp:revision>
  <cp:lastPrinted>2020-06-22T09:36:24Z</cp:lastPrinted>
  <dcterms:created xsi:type="dcterms:W3CDTF">2020-01-22T13:17:43Z</dcterms:created>
  <dcterms:modified xsi:type="dcterms:W3CDTF">2020-09-18T10:32:41Z</dcterms:modified>
</cp:coreProperties>
</file>