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4DC89EA-91DE-421D-9F58-F4ECA75EFE44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77D9834-56A9-4183-AAF5-0B27DA59B33A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1783490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C89EA-91DE-421D-9F58-F4ECA75EFE44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9834-56A9-4183-AAF5-0B27DA59B3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405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C89EA-91DE-421D-9F58-F4ECA75EFE44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9834-56A9-4183-AAF5-0B27DA59B3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902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C89EA-91DE-421D-9F58-F4ECA75EFE44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9834-56A9-4183-AAF5-0B27DA59B3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65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DC89EA-91DE-421D-9F58-F4ECA75EFE44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7D9834-56A9-4183-AAF5-0B27DA59B33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9981033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C89EA-91DE-421D-9F58-F4ECA75EFE44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9834-56A9-4183-AAF5-0B27DA59B3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132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C89EA-91DE-421D-9F58-F4ECA75EFE44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9834-56A9-4183-AAF5-0B27DA59B3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991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C89EA-91DE-421D-9F58-F4ECA75EFE44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9834-56A9-4183-AAF5-0B27DA59B3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133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C89EA-91DE-421D-9F58-F4ECA75EFE44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9834-56A9-4183-AAF5-0B27DA59B3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160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DC89EA-91DE-421D-9F58-F4ECA75EFE44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7D9834-56A9-4183-AAF5-0B27DA59B33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5533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DC89EA-91DE-421D-9F58-F4ECA75EFE44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7D9834-56A9-4183-AAF5-0B27DA59B33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45367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74DC89EA-91DE-421D-9F58-F4ECA75EFE44}" type="datetimeFigureOut">
              <a:rPr lang="ru-RU" smtClean="0"/>
              <a:t>29.06.2023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77D9834-56A9-4183-AAF5-0B27DA59B33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03040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15126" y="1465068"/>
            <a:ext cx="8361229" cy="1144317"/>
          </a:xfrm>
        </p:spPr>
        <p:txBody>
          <a:bodyPr/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заявка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79903" y="2763097"/>
            <a:ext cx="6831673" cy="2712151"/>
          </a:xfrm>
        </p:spPr>
        <p:txBody>
          <a:bodyPr>
            <a:normAutofit lnSpcReduction="10000"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участие во Всероссийском Конкурсе на определение центров привлечения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подготовки волонтеров Всемирного фестиваля молодежи в 2024 году в России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 Ставрополь, Ставропольский край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182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39751"/>
            <a:ext cx="9601200" cy="97573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 сотрудников Центра привлечения и подготовки волонтеров Фестиваля: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0810" y="1215483"/>
            <a:ext cx="9601200" cy="55198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на позицию руководителя Центра привлечения и подготовки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волонтеров- 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Товкань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Виктория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Александровна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руководитель центра культуры и молодёжной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политики; высшее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магистр педагогический наук по направлению «Воспитательная работа с молодежью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на позицию заместителя руководителя Центра привлечения и подготовки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волонтеров -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Ворошилова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Александра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Вячеславовна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специалист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работе с молодежью центра воспитательной и социальной работы ФГБОУ ВО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СтГМУ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МЗ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РФ; высшее; опыт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волонтерских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программ.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планируемое количество сотрудников Центра привлечения и подготовки волонтеров, в том числе привлеченные волонтеры (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добровольцы): планируемое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штатных сотрудников – 10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человек; планируемое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привлеченных волонтеров (добровольцев) – 40 человек.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6491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3474" y="351263"/>
            <a:ext cx="9601200" cy="14859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финансового обеспечения (бюджетные, собственные и привлеченные средства) деятельности волонтерского Центра и процесса подготовки волонтеров (добровольцев):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256079"/>
              </p:ext>
            </p:extLst>
          </p:nvPr>
        </p:nvGraphicFramePr>
        <p:xfrm>
          <a:off x="1583474" y="1550020"/>
          <a:ext cx="9155149" cy="50885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676">
                  <a:extLst>
                    <a:ext uri="{9D8B030D-6E8A-4147-A177-3AD203B41FA5}">
                      <a16:colId xmlns:a16="http://schemas.microsoft.com/office/drawing/2014/main" val="3294545603"/>
                    </a:ext>
                  </a:extLst>
                </a:gridCol>
                <a:gridCol w="6413290">
                  <a:extLst>
                    <a:ext uri="{9D8B030D-6E8A-4147-A177-3AD203B41FA5}">
                      <a16:colId xmlns:a16="http://schemas.microsoft.com/office/drawing/2014/main" val="961232192"/>
                    </a:ext>
                  </a:extLst>
                </a:gridCol>
                <a:gridCol w="2389183">
                  <a:extLst>
                    <a:ext uri="{9D8B030D-6E8A-4147-A177-3AD203B41FA5}">
                      <a16:colId xmlns:a16="http://schemas.microsoft.com/office/drawing/2014/main" val="1164697004"/>
                    </a:ext>
                  </a:extLst>
                </a:gridCol>
              </a:tblGrid>
              <a:tr h="6081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2"/>
                          </a:solidFill>
                          <a:effectLst/>
                        </a:rPr>
                        <a:t>№ п/п</a:t>
                      </a:r>
                      <a:endParaRPr lang="ru-RU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Источник финансирования (бюджетные, собственные и привлеченные </a:t>
                      </a: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средства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Объем финансирования (в руб.)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extLst>
                  <a:ext uri="{0D108BD9-81ED-4DB2-BD59-A6C34878D82A}">
                    <a16:rowId xmlns:a16="http://schemas.microsoft.com/office/drawing/2014/main" val="1283447729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Аренда помещения 30 м2 (собственные средства)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30м2х1500 руб.=45 000 руб.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extLst>
                  <a:ext uri="{0D108BD9-81ED-4DB2-BD59-A6C34878D82A}">
                    <a16:rowId xmlns:a16="http://schemas.microsoft.com/office/drawing/2014/main" val="1617603986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Аренда помещения 62 м2 (собственные средства)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62м2х1500 руб.=93 000 руб.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extLst>
                  <a:ext uri="{0D108BD9-81ED-4DB2-BD59-A6C34878D82A}">
                    <a16:rowId xmlns:a16="http://schemas.microsoft.com/office/drawing/2014/main" val="2559559332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Аренда помещения 30 м2 (собственные средства)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30м2х1500 руб.=45 000 руб.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extLst>
                  <a:ext uri="{0D108BD9-81ED-4DB2-BD59-A6C34878D82A}">
                    <a16:rowId xmlns:a16="http://schemas.microsoft.com/office/drawing/2014/main" val="769465765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Аренда помещения 300 м2 (собственные средства)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300м2х1500 руб.=450 000 руб.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extLst>
                  <a:ext uri="{0D108BD9-81ED-4DB2-BD59-A6C34878D82A}">
                    <a16:rowId xmlns:a16="http://schemas.microsoft.com/office/drawing/2014/main" val="4164080833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Аренда помещения 500 м2 (собственные средства)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500м2х1500 руб.=750 00 руб.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extLst>
                  <a:ext uri="{0D108BD9-81ED-4DB2-BD59-A6C34878D82A}">
                    <a16:rowId xmlns:a16="http://schemas.microsoft.com/office/drawing/2014/main" val="3107871477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Аренда столов 55 шт. (собственные средства)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55 шт.х100 руб.=5 500 руб.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extLst>
                  <a:ext uri="{0D108BD9-81ED-4DB2-BD59-A6C34878D82A}">
                    <a16:rowId xmlns:a16="http://schemas.microsoft.com/office/drawing/2014/main" val="3660162596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Аренда стульев 110 шт. (собственные средства)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110 шт.х100 руб.=11 000 руб.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extLst>
                  <a:ext uri="{0D108BD9-81ED-4DB2-BD59-A6C34878D82A}">
                    <a16:rowId xmlns:a16="http://schemas.microsoft.com/office/drawing/2014/main" val="2437242457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Аренда лекционных столов 300 шт. (собственные средства)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300 шт.х100 руб.=30 000 руб.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extLst>
                  <a:ext uri="{0D108BD9-81ED-4DB2-BD59-A6C34878D82A}">
                    <a16:rowId xmlns:a16="http://schemas.microsoft.com/office/drawing/2014/main" val="1866033545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Аренда лекционных стульев 700 шт. (собственные средства)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700 шт.х100 руб.=70 000 руб.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extLst>
                  <a:ext uri="{0D108BD9-81ED-4DB2-BD59-A6C34878D82A}">
                    <a16:rowId xmlns:a16="http://schemas.microsoft.com/office/drawing/2014/main" val="470255348"/>
                  </a:ext>
                </a:extLst>
              </a:tr>
              <a:tr h="40196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Аренда мультимедийного оборудования (экран, проектор) 3 комплекта (собственные средства)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3 шт.х10. 000 руб.=30 000 руб.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extLst>
                  <a:ext uri="{0D108BD9-81ED-4DB2-BD59-A6C34878D82A}">
                    <a16:rowId xmlns:a16="http://schemas.microsoft.com/office/drawing/2014/main" val="193214850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Аренда </a:t>
                      </a:r>
                      <a:r>
                        <a:rPr lang="ru-RU" sz="1100" dirty="0" err="1">
                          <a:solidFill>
                            <a:schemeClr val="bg1"/>
                          </a:solidFill>
                          <a:effectLst/>
                        </a:rPr>
                        <a:t>звукоусилительной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 аппаратуры 2ткомплекта (собственные средства)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2 шт.х15 000 руб.=30 000 руб.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extLst>
                  <a:ext uri="{0D108BD9-81ED-4DB2-BD59-A6C34878D82A}">
                    <a16:rowId xmlns:a16="http://schemas.microsoft.com/office/drawing/2014/main" val="1220355548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Аренда выставочных стендов 1 шт. (собственные средства)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 шт.х10 000 руб.=10 000 руб.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extLst>
                  <a:ext uri="{0D108BD9-81ED-4DB2-BD59-A6C34878D82A}">
                    <a16:rowId xmlns:a16="http://schemas.microsoft.com/office/drawing/2014/main" val="3699488460"/>
                  </a:ext>
                </a:extLst>
              </a:tr>
              <a:tr h="40196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Заработная плата штатным сотрудникам Центра 10 человек (привлеченные средства)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10 чел.х30 000 руб.=300 000 руб.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extLst>
                  <a:ext uri="{0D108BD9-81ED-4DB2-BD59-A6C34878D82A}">
                    <a16:rowId xmlns:a16="http://schemas.microsoft.com/office/drawing/2014/main" val="1896814918"/>
                  </a:ext>
                </a:extLst>
              </a:tr>
              <a:tr h="60813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Раздаточный материал (методические рекомендации, буклеты, программа мероприятий, </a:t>
                      </a:r>
                      <a:r>
                        <a:rPr lang="ru-RU" sz="1100" dirty="0" err="1">
                          <a:solidFill>
                            <a:schemeClr val="bg1"/>
                          </a:solidFill>
                          <a:effectLst/>
                        </a:rPr>
                        <a:t>бейджи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, бумага, ручки, маркеры, скотч) – по количеству участников (привлеченные средства)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300 чел.х1 000 руб.=300 000 руб.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extLst>
                  <a:ext uri="{0D108BD9-81ED-4DB2-BD59-A6C34878D82A}">
                    <a16:rowId xmlns:a16="http://schemas.microsoft.com/office/drawing/2014/main" val="2922819952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Манекены для отработки практических навыков 3 шт. (собственные средства)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3 шт.х15 000 руб.=45 000 руб.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extLst>
                  <a:ext uri="{0D108BD9-81ED-4DB2-BD59-A6C34878D82A}">
                    <a16:rowId xmlns:a16="http://schemas.microsoft.com/office/drawing/2014/main" val="2507622521"/>
                  </a:ext>
                </a:extLst>
              </a:tr>
              <a:tr h="39297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Информационная кампания пресс службы 6 месяцев (привлеченные средства)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6 мес.х20 000 руб.=120 000 руб.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extLst>
                  <a:ext uri="{0D108BD9-81ED-4DB2-BD59-A6C34878D82A}">
                    <a16:rowId xmlns:a16="http://schemas.microsoft.com/office/drawing/2014/main" val="464796835"/>
                  </a:ext>
                </a:extLst>
              </a:tr>
              <a:tr h="205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Итого: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2 379 500 руб.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50" marR="62750" marT="0" marB="0"/>
                </a:tc>
                <a:extLst>
                  <a:ext uri="{0D108BD9-81ED-4DB2-BD59-A6C34878D82A}">
                    <a16:rowId xmlns:a16="http://schemas.microsoft.com/office/drawing/2014/main" val="114675685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560615" y="-56871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004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0810" y="351263"/>
            <a:ext cx="9601200" cy="14859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у участника устойчивых связей с местным сообществом, работодателями, научными организациями и бизнес-структурами, обеспечивающих дополнительные возможности для привлечения различных категорий населения к участию в волонтерской (добровольческой) деятельности: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0810" y="2787804"/>
            <a:ext cx="10370634" cy="4382429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Ставропольское региональное отделение Всероссийского общественного движения добровольцев в сфере здравоохранения «Волонтеры-медики»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НКО «Ассоциация волонтерских центров (АВЦ)»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ГБУЗ СК «Станция скорой медицинской помощи»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ГБУЗ СК «Ставропольская краевая клиническая специализированная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психиатрическая больница №1»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Научно-образовательный медицинский кластер «Северо-Кавказский»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152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06658"/>
            <a:ext cx="9601200" cy="14859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у участника Конкурса опыта взаимодействия и совместно реализации проектов по работе с молодёжью (реализации молодёжной политики) с органами исполнительной власти региона: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599" y="1973766"/>
            <a:ext cx="10247972" cy="4404732"/>
          </a:xfrm>
        </p:spPr>
        <p:txBody>
          <a:bodyPr>
            <a:normAutofit/>
          </a:bodyPr>
          <a:lstStyle/>
          <a:p>
            <a:r>
              <a:rPr lang="ru-RU" dirty="0"/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Министерство здравоохранения Ставропольского края;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Министерство молодёжной политики Ставропольского края;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МБУ г. Ставрополя «Центр молодёжных инициатив «Трамплин»;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Межрегиональная общественная организация «Лига КВН «Кавказ»;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МБУ г. Ставрополя «Молодежный центр «Патриот»;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Ставропольская краевая молодежная общественная организация «Творческий союз «Звездный ветер»;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научно-образовательный медицинский кластер «Северо-Кавказский»;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Комитет культуры и 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политики администрации города 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Ставрополя,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Всероссийская общественная организация «Молодая Гвардия Единой России».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174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возможности и готовность участника Конкурса организовать работу с потенциальными волонтерами (добровольцами), не являющимися студентами и членами данной организации (не более 50%), а также проживающими в соседних регионах: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3445727"/>
            <a:ext cx="10281424" cy="3077735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ФГБОУ ВО СтГМУ МЗ РФ налажена систематическая работа более с 200 различными волонтерами, не являющимися студентами и сотрудниками вуза, а также с волонтерами проживающими в соседних регионах Северо-Кавказского федерального округа (ежегодно проводятся совместные мероприятия и проводится постоянное взаимодействие с целью реализации долгосрочных проектов).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526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86783"/>
            <a:ext cx="9601200" cy="14859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об опыте участника Конкурса в области волонтерской (добровольческой) деятельности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315844"/>
            <a:ext cx="10627112" cy="5542156"/>
          </a:xfrm>
        </p:spPr>
        <p:txBody>
          <a:bodyPr/>
          <a:lstStyle/>
          <a:p>
            <a:pPr algn="just"/>
            <a:r>
              <a:rPr lang="ru-RU" dirty="0"/>
              <a:t>Всероссийская олимпиада с международным участием по оказанию экстренной и неотложной помощи «Асклепий-2021</a:t>
            </a:r>
            <a:r>
              <a:rPr lang="ru-RU" dirty="0" smtClean="0"/>
              <a:t>»</a:t>
            </a:r>
          </a:p>
          <a:p>
            <a:pPr algn="just"/>
            <a:r>
              <a:rPr lang="ru-RU" dirty="0"/>
              <a:t>Образовательная программа «Доброволец-2022</a:t>
            </a:r>
            <a:r>
              <a:rPr lang="ru-RU" dirty="0" smtClean="0"/>
              <a:t>»</a:t>
            </a:r>
          </a:p>
          <a:p>
            <a:pPr algn="just"/>
            <a:r>
              <a:rPr lang="ru-RU" dirty="0"/>
              <a:t>Всероссийский фестиваль-конкурс «Мир талантов» от организации «Искусство во благо мира</a:t>
            </a:r>
            <a:r>
              <a:rPr lang="ru-RU" dirty="0" smtClean="0"/>
              <a:t>»</a:t>
            </a:r>
          </a:p>
          <a:p>
            <a:pPr algn="just"/>
            <a:r>
              <a:rPr lang="ru-RU" dirty="0"/>
              <a:t>Фестиваль-конкурс патриотической песни Союзного государства «Солдатский конверт</a:t>
            </a:r>
            <a:r>
              <a:rPr lang="ru-RU" dirty="0" smtClean="0"/>
              <a:t>»</a:t>
            </a:r>
          </a:p>
          <a:p>
            <a:pPr algn="just"/>
            <a:r>
              <a:rPr lang="ru-RU" dirty="0"/>
              <a:t>Краевой выпускной вечер «Ветер перемен</a:t>
            </a:r>
            <a:r>
              <a:rPr lang="ru-RU" dirty="0" smtClean="0"/>
              <a:t>»</a:t>
            </a:r>
          </a:p>
          <a:p>
            <a:pPr algn="just"/>
            <a:r>
              <a:rPr lang="ru-RU" dirty="0"/>
              <a:t>Всероссийский творческий фестиваль работающей молодежи «На высоте</a:t>
            </a:r>
            <a:r>
              <a:rPr lang="ru-RU" dirty="0" smtClean="0"/>
              <a:t>»</a:t>
            </a:r>
          </a:p>
          <a:p>
            <a:pPr algn="just"/>
            <a:r>
              <a:rPr lang="ru-RU" dirty="0"/>
              <a:t>Всероссийский танцевальный конкурс «Момент </a:t>
            </a:r>
            <a:r>
              <a:rPr lang="en-US" dirty="0"/>
              <a:t>PODANCE</a:t>
            </a:r>
            <a:r>
              <a:rPr lang="ru-RU" dirty="0"/>
              <a:t>-</a:t>
            </a:r>
            <a:r>
              <a:rPr lang="en-US" dirty="0"/>
              <a:t>IT</a:t>
            </a:r>
            <a:r>
              <a:rPr lang="ru-RU" dirty="0" smtClean="0"/>
              <a:t>»</a:t>
            </a:r>
          </a:p>
          <a:p>
            <a:pPr algn="just"/>
            <a:r>
              <a:rPr lang="ru-RU" dirty="0"/>
              <a:t>Всероссийский молодежный форум «Машук»</a:t>
            </a:r>
            <a:endParaRPr lang="ru-RU" dirty="0" smtClean="0"/>
          </a:p>
          <a:p>
            <a:pPr marL="0" indent="0">
              <a:buNone/>
            </a:pPr>
            <a:r>
              <a:rPr lang="ru-RU" b="1" i="1" dirty="0" smtClean="0"/>
              <a:t>ФУНКЦИИ: </a:t>
            </a:r>
            <a:r>
              <a:rPr lang="ru-RU" i="1" dirty="0"/>
              <a:t>контроль закрепленного участка на мероприятии, отслеживание возникающих медицинских инцидентов, оперативный вызов бригады скорой помощи, сопровождение пострадавших и своевременное оказание первой помощи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680539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140" y="351264"/>
            <a:ext cx="9601200" cy="14859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опыта и компетенций по функциональным направлениям работы волонтеров Всемирного фестиваля молодежи 2024 году: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599" y="1326995"/>
            <a:ext cx="9902283" cy="5664820"/>
          </a:xfrm>
        </p:spPr>
        <p:txBody>
          <a:bodyPr>
            <a:normAutofit/>
          </a:bodyPr>
          <a:lstStyle/>
          <a:p>
            <a:pPr marL="0" indent="4500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ФГБО 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СтГМУ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имеется многолетний опыт и компетенции по направлению «медицинское сопровождение», которые возможно реализовать в рамках работы Центра по привлечению и подготовки волонтеров, а именно: организационно-правовые аспекты оказания первой помощи, навыки личной безопасность при оказании первой помощи, укомплектованные аптечки первой помощи, универсальный алгоритм оказания первой помощи, навыки сбора анамнеза на иностранном языке (английский, испанский и пр.).</a:t>
            </a:r>
          </a:p>
          <a:p>
            <a:pPr marL="0" indent="4500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на базе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СтГМУ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работают специалисты готовые реализовать образовательные программы по следующим направлениям: «Как правильно вызвать скорую», «Сердечно-легочная реанимация (СЛР)», «Устойчивое боковое положение», особенности СЛР у детей, «Человек подавился. Что делать?», кровотечения, травмы головы, травмы глаза и носа, травмы шеи, травмы груди, травмы живота и таза, травмы конечностей, иммобилизация, травмы позвоночника, первая помощь при общем переохлаждении, ожоги (ожог верхних дыхательных путей, перегревание, первая помощь при обморожении, отравления, оптимальное положение тела пострадавшего, психологическая поддержка, способы самопомощи в экстремальных ситуациях, «Как передать пострадавшего бригаде СМП и другим службам».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197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необходимой материально-технической базы для осуществления деятельности центра волонтерской программы: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171700"/>
            <a:ext cx="10203366" cy="457478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Холлы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учебных корпусов (около 1000 м2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нформационные экраны (4 шт.)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м2 (учебная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 ноутбук, МФУ, мультимедийное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 (проектор, экран)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62 м2 (читальный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зал библиотеки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ноутбук, МФУ, мультимедийное оборудование (проектор, экран)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м2 (компьютерный класс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)- компьютер стационарный, мультимедийное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 (проектор, экран)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300 м2 (лекционный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зал «Наклонный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»)- мультимедийное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 (проектор,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экран),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вукоусилительная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аппаратура, микрофоны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 м2 (ауд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«Звездочка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ультимедийное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 (проектор,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экран),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вукоусилительная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аппаратура, микрофоны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Спортивно-оздоровительный корпус-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итнес-зал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спортивно-оздоровительного комплекса оснащенный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0280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7357" y="228600"/>
            <a:ext cx="9601200" cy="110954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деятельности участника Конкурса в качестве Центра привлечения и подготовки волонтеров Фестиваля: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1668" y="1538870"/>
            <a:ext cx="10905892" cy="5542154"/>
          </a:xfrm>
        </p:spPr>
        <p:txBody>
          <a:bodyPr>
            <a:normAutofit fontScale="77500" lnSpcReduction="20000"/>
          </a:bodyPr>
          <a:lstStyle/>
          <a:p>
            <a:pPr marL="0" indent="450000" algn="just">
              <a:lnSpc>
                <a:spcPct val="12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Центра по привлечению и подготовке волонтеров Фестиваля в ФГБОУ 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СтГМУ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МЗ РФ направлена на повышение уровня знаний и формирование     основных навыков медицинского сопровождения среди волонтеров медиков. </a:t>
            </a:r>
          </a:p>
          <a:p>
            <a:pPr marL="0" indent="450000" algn="just">
              <a:lnSpc>
                <a:spcPct val="12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 Центра по привлечению и подготовке волонтеров Фестиваля в ФГБОУ 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СтГМУ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МЗ РФ в том, что обучение в нем будут проводить сертифицированные инструкторы по оказанию первой помощи, преподаватели кафедр вуза, а также студенты старших курсов Ставропольского государственного медицинского университета, имеющие сертификат младшего (среднего) медицинского персонала. </a:t>
            </a:r>
          </a:p>
          <a:p>
            <a:pPr marL="0" indent="450000" algn="just">
              <a:lnSpc>
                <a:spcPct val="12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по привлечению и подготовке волонтеров Фестиваля в ФГБОУ 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СтГМУ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МЗ РФ предполагает охват студентов медицинских и фармацевтических вузов, факультетов СКФО, НОМК «Северо-Кавказский» с наличием сертификата младшего (среднего) медицинского персонала и имеет долгосрочную перспективу.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00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Предполагается привлечь не менее 300 волонтеров по направлению «медицинское сопровождение».</a:t>
            </a:r>
          </a:p>
          <a:p>
            <a:pPr marL="0" indent="4500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Структурно Концепция Центра по привлечению и подготовке волонтеров Фестиваля в ФГБОУ 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СтГМУ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МЗ РФ будет включать в себя следующие направления:</a:t>
            </a:r>
          </a:p>
          <a:p>
            <a:pPr marL="0" indent="4500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формирование организационно-правовых аспектов медицинского сопровождения,</a:t>
            </a:r>
          </a:p>
          <a:p>
            <a:pPr marL="0" indent="4500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формирование знаний по психологическим аспектам медицинского сопровождения,</a:t>
            </a:r>
          </a:p>
          <a:p>
            <a:pPr marL="0" indent="4500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формирование знаний и навыков медицинского сопровождения помощи при отсутствии сознания, остановке дыхания и кровообращения,</a:t>
            </a:r>
          </a:p>
          <a:p>
            <a:pPr marL="0" indent="4500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формирование знаний и навыков медицинского сопровождения при наружных кровотечениях и травмах,</a:t>
            </a:r>
          </a:p>
          <a:p>
            <a:pPr marL="0" indent="4500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формирование навыков эффективного общения, коммуникативные способности.</a:t>
            </a:r>
          </a:p>
          <a:p>
            <a:pPr marL="0" indent="450000" algn="just">
              <a:lnSpc>
                <a:spcPct val="120000"/>
              </a:lnSpc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000" algn="just">
              <a:lnSpc>
                <a:spcPct val="120000"/>
              </a:lnSpc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640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6927" y="602166"/>
            <a:ext cx="9601200" cy="6166623"/>
          </a:xfrm>
        </p:spPr>
        <p:txBody>
          <a:bodyPr>
            <a:normAutofit fontScale="85000" lnSpcReduction="20000"/>
          </a:bodyPr>
          <a:lstStyle/>
          <a:p>
            <a:pPr marL="0" indent="4500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подготовки волонтеров рассчитано реализовать в несколько этапов:</a:t>
            </a:r>
          </a:p>
          <a:p>
            <a:pPr marL="0" lvl="0" indent="4500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кадрового состава Центра по привлечению и подготовке волонтеров Фестиваля в ФГБОУ 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СтГМУ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МЗ РФ (сбор команды волонтеров, вовлеченных в  реализацию Центра. Подготовка графика вовлеченности волонтеров в каждый образовательный блок, распределение направлений деятельности (штаб, СМИ, техническая служба);</a:t>
            </a:r>
          </a:p>
          <a:p>
            <a:pPr marL="0" lvl="0" indent="4500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информационного сопровождения на весь период работы Центра;</a:t>
            </a:r>
          </a:p>
          <a:p>
            <a:pPr marL="0" lvl="0" indent="4500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открытие Центра по привлечению и подготовке волонтеров Фестиваля в ФГБОУ 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СтГМУ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МЗ РФ (встреча и знакомство с участниками. Изучение организационно-правовых аспектов медицинского сопровождения; психологические аспекты медицинского сопровождения);</a:t>
            </a:r>
          </a:p>
          <a:p>
            <a:pPr marL="0" lvl="0" indent="4500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функционирование Центра по привлечению и подготовке волонтеров Фестиваля в ФГБОУ 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СтГМУ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МЗ РФ (комплекс тематических образовательных блоков по  ключевым направлениям медицинского сопровождения с применением кейс-подхода и  других интерактивных методов, а также отработка практических навыков);</a:t>
            </a:r>
          </a:p>
          <a:p>
            <a:pPr marL="0" lvl="0" indent="4500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итогов и разработка методического пособия (подведение итогов реализации проекта; формирование базы данных участников, рекомендованных для участия во Всероссийских, краевых, городских мероприятиях в качестве медицинского сопровождения, их обработка      с целью анализа реализации Центра по привлечению и подготовке волонтеров Фестиваля в ФГБОУ 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СтГМУ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МЗ РФ; разработка методического пособия по медицинскому сопровождению крупного мероприятия для масштабирования);</a:t>
            </a:r>
          </a:p>
          <a:p>
            <a:pPr marL="0" lvl="0" indent="4500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сайта поддержки волонтеров медиков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Лонгрид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медицинского сопровождения Фестиваля»;</a:t>
            </a:r>
          </a:p>
          <a:p>
            <a:pPr marL="0" lvl="0" indent="4500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чат-канал (горячая линия) круглосуточной поддержки;</a:t>
            </a:r>
          </a:p>
          <a:p>
            <a:pPr marL="0" indent="4500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видеоуроки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постоянном доступе.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276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8439" y="306658"/>
            <a:ext cx="9601200" cy="14859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мероприятий по повышению уровня мотивации и для поощрения волонтеров (в свободной форме до 1000 знаков):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3541" y="1650380"/>
            <a:ext cx="10470996" cy="4973443"/>
          </a:xfrm>
        </p:spPr>
        <p:txBody>
          <a:bodyPr>
            <a:normAutofit fontScale="92500" lnSpcReduction="20000"/>
          </a:bodyPr>
          <a:lstStyle/>
          <a:p>
            <a:pPr marL="0" indent="4500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по повышению уровня мотивации и для поощрения волонтеров Центра по привлечению и подготовке волонтеров Фестиваля в ФГБОУ 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СтГМУ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МЗ РФ будет строится по примеру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-рейтинговой системы. В ходе    реализации Концепции планируются точки контроля. С целью оценки результативности обучения в начале и в конце участниками будут пройдены анкетирования, а также будет проведено итоговое занятие, на котором участники смогут продемонстрировать полученные знания с помощью дополнительно разработанных практических кейс-подходов. Лучшие будут рекомендованы для участия во Всемирном фестивале молодежи в России-2024.</a:t>
            </a:r>
          </a:p>
          <a:p>
            <a:pPr marL="0" indent="4500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поддержки мотивации волонтеров медиков:</a:t>
            </a:r>
          </a:p>
          <a:p>
            <a:pPr marL="0" indent="4500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верифицированные часы на ДОБРО.РУ;</a:t>
            </a:r>
          </a:p>
          <a:p>
            <a:pPr marL="0" indent="4500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возможность карьерного роста, дальнейшие личные профессиональные перспективы;</a:t>
            </a:r>
          </a:p>
          <a:p>
            <a:pPr marL="0" indent="4500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возможность общаться в сообществе единомышленников (онлайн чаты); </a:t>
            </a:r>
          </a:p>
          <a:p>
            <a:pPr marL="0" indent="4500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признание и благодарность со стороны организаторов; </a:t>
            </a:r>
          </a:p>
          <a:p>
            <a:pPr marL="0" indent="4500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личное свидетельство тренера по медицинскому сопровождению;</a:t>
            </a:r>
          </a:p>
          <a:p>
            <a:pPr marL="0" indent="4500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встречи с представителями здравоохранения края, СКФО; </a:t>
            </a:r>
          </a:p>
          <a:p>
            <a:pPr marL="0" indent="4500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профессиональные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супервизии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консультации психолога.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553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мероприятий по работе с волонтёрами во время работы Фестиваля (в свободной форме до 500 знаков):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285999"/>
            <a:ext cx="10571356" cy="4493941"/>
          </a:xfrm>
        </p:spPr>
        <p:txBody>
          <a:bodyPr>
            <a:noAutofit/>
          </a:bodyPr>
          <a:lstStyle/>
          <a:p>
            <a:pPr marL="0" indent="4572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Центра по привлечению и подготовке волонтеров Фестиваля в ФГБОУ 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СтГМУ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МЗ РФ предполагает следующие формы взаимодействия во время работы Фестиваля:</a:t>
            </a:r>
          </a:p>
          <a:p>
            <a:pPr marL="0" indent="4572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онлайн консультации профильных специалистов практического здравоохранения;</a:t>
            </a:r>
          </a:p>
          <a:p>
            <a:pPr marL="0" indent="4572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информационное сопровождение;</a:t>
            </a:r>
          </a:p>
          <a:p>
            <a:pPr marL="0" indent="4572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онлайн консультации практико-ориентированных психологов;</a:t>
            </a:r>
          </a:p>
          <a:p>
            <a:pPr marL="0" indent="4572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чат-канал (горячая линия) в Телеграмме для оперативной помощи, общения, поддержки, создания положительного настроя;</a:t>
            </a:r>
          </a:p>
          <a:p>
            <a:pPr marL="0" indent="4572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координация работы лучших участников;</a:t>
            </a:r>
          </a:p>
          <a:p>
            <a:pPr marL="0" indent="4572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работа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Лонгрида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медицинского сопровождения Фестиваля».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103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599" y="228600"/>
            <a:ext cx="9601200" cy="14859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форматам мероприятий, которые готовы проводить самостоятельно в регионе нахождения организации, для сохранения наследия Фестиваля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599" y="1895708"/>
            <a:ext cx="10359484" cy="47950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Центра по привлечению и подготовке волонтеров Фестиваля в ФГБОУ ВО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СтГМУ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МЗ РФ планируется к масштабированию и локализации посредством взаимодействия с муниципальными организациями, производственными предприятиями и организациями города, края. По итогам реализации будет сформированы: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онлайн консультации профильных специалистов практического здравоохранения;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информационное сопровождение;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онлайн консультации практико-ориентированных психологов;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чат-канал (горячая линия) в Телеграмме для оперативной помощи, общения, поддержки, создания положительного настроя;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работа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Лонгрида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медицинского сопровождения Фестиваля».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методическое пособие по медицинскому сопровождению;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организация массовых площадок на городских мероприятиях по оказанию первой доврачебной помощи с символикой ВМФС.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42721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Другая 2">
      <a:dk1>
        <a:srgbClr val="D8EF4B"/>
      </a:dk1>
      <a:lt1>
        <a:srgbClr val="9844CC"/>
      </a:lt1>
      <a:dk2>
        <a:srgbClr val="D8EF4B"/>
      </a:dk2>
      <a:lt2>
        <a:srgbClr val="9844CC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1541</Words>
  <Application>Microsoft Office PowerPoint</Application>
  <PresentationFormat>Широкоэкранный</PresentationFormat>
  <Paragraphs>152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Calibri</vt:lpstr>
      <vt:lpstr>Franklin Gothic Book</vt:lpstr>
      <vt:lpstr>Times New Roman</vt:lpstr>
      <vt:lpstr>Crop</vt:lpstr>
      <vt:lpstr>заявка</vt:lpstr>
      <vt:lpstr>Сведения об опыте участника Конкурса в области волонтерской (добровольческой) деятельности</vt:lpstr>
      <vt:lpstr>Наличие опыта и компетенций по функциональным направлениям работы волонтеров Всемирного фестиваля молодежи 2024 году:</vt:lpstr>
      <vt:lpstr>Наличие необходимой материально-технической базы для осуществления деятельности центра волонтерской программы:  </vt:lpstr>
      <vt:lpstr>Концепция деятельности участника Конкурса в качестве Центра привлечения и подготовки волонтеров Фестиваля:</vt:lpstr>
      <vt:lpstr>Презентация PowerPoint</vt:lpstr>
      <vt:lpstr>Концепция мероприятий по повышению уровня мотивации и для поощрения волонтеров (в свободной форме до 1000 знаков):</vt:lpstr>
      <vt:lpstr>Концепция мероприятий по работе с волонтёрами во время работы Фестиваля (в свободной форме до 500 знаков):</vt:lpstr>
      <vt:lpstr>Предложения по форматам мероприятий, которые готовы проводить самостоятельно в регионе нахождения организации, для сохранения наследия Фестиваля</vt:lpstr>
      <vt:lpstr>Квалификация сотрудников Центра привлечения и подготовки волонтеров Фестиваля:</vt:lpstr>
      <vt:lpstr>Наличие финансового обеспечения (бюджетные, собственные и привлеченные средства) деятельности волонтерского Центра и процесса подготовки волонтеров (добровольцев):</vt:lpstr>
      <vt:lpstr>Наличие у участника устойчивых связей с местным сообществом, работодателями, научными организациями и бизнес-структурами, обеспечивающих дополнительные возможности для привлечения различных категорий населения к участию в волонтерской (добровольческой) деятельности: </vt:lpstr>
      <vt:lpstr>Наличие у участника Конкурса опыта взаимодействия и совместно реализации проектов по работе с молодёжью (реализации молодёжной политики) с органами исполнительной власти региона:</vt:lpstr>
      <vt:lpstr>Наличие возможности и готовность участника Конкурса организовать работу с потенциальными волонтерами (добровольцами), не являющимися студентами и членами данной организации (не более 50%), а также проживающими в соседних регионах: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заявка</dc:title>
  <dc:creator>Ржевская Юлия Вячеславовна</dc:creator>
  <cp:lastModifiedBy>Ржевская Юлия Вячеславовна</cp:lastModifiedBy>
  <cp:revision>6</cp:revision>
  <dcterms:created xsi:type="dcterms:W3CDTF">2023-06-29T08:39:53Z</dcterms:created>
  <dcterms:modified xsi:type="dcterms:W3CDTF">2023-06-29T09:26:35Z</dcterms:modified>
</cp:coreProperties>
</file>