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4" r:id="rId4"/>
    <p:sldId id="271" r:id="rId5"/>
    <p:sldId id="259" r:id="rId6"/>
    <p:sldId id="284" r:id="rId7"/>
    <p:sldId id="262" r:id="rId8"/>
    <p:sldId id="272" r:id="rId9"/>
    <p:sldId id="274" r:id="rId10"/>
    <p:sldId id="282" r:id="rId11"/>
    <p:sldId id="277" r:id="rId12"/>
    <p:sldId id="273" r:id="rId13"/>
    <p:sldId id="276" r:id="rId14"/>
    <p:sldId id="268" r:id="rId15"/>
    <p:sldId id="270" r:id="rId16"/>
    <p:sldId id="278" r:id="rId17"/>
    <p:sldId id="266" r:id="rId18"/>
    <p:sldId id="281" r:id="rId19"/>
    <p:sldId id="283" r:id="rId20"/>
    <p:sldId id="258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75F5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 autoAdjust="0"/>
    <p:restoredTop sz="94660"/>
  </p:normalViewPr>
  <p:slideViewPr>
    <p:cSldViewPr>
      <p:cViewPr>
        <p:scale>
          <a:sx n="75" d="100"/>
          <a:sy n="75" d="100"/>
        </p:scale>
        <p:origin x="-1766" y="-25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E18A9-067D-4C7E-AD05-539C80A1DB1A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110F898-CA62-4111-AF28-AE15CE995B2C}">
      <dgm:prSet/>
      <dgm:spPr/>
      <dgm:t>
        <a:bodyPr/>
        <a:lstStyle/>
        <a:p>
          <a:pPr rtl="0"/>
          <a:r>
            <a:rPr lang="ru-RU" baseline="0" dirty="0" smtClean="0"/>
            <a:t>Моя малая родина – Медвенка</a:t>
          </a:r>
          <a:endParaRPr lang="ru-RU" dirty="0"/>
        </a:p>
      </dgm:t>
    </dgm:pt>
    <dgm:pt modelId="{D53BAEB6-96BF-4BD3-81E9-478A9972064E}" type="parTrans" cxnId="{821B8AD5-9FEB-4661-A656-EE2686B21841}">
      <dgm:prSet/>
      <dgm:spPr/>
      <dgm:t>
        <a:bodyPr/>
        <a:lstStyle/>
        <a:p>
          <a:endParaRPr lang="ru-RU"/>
        </a:p>
      </dgm:t>
    </dgm:pt>
    <dgm:pt modelId="{9D37A7E1-52B5-4042-983B-ABE3A9559C3D}" type="sibTrans" cxnId="{821B8AD5-9FEB-4661-A656-EE2686B21841}">
      <dgm:prSet/>
      <dgm:spPr/>
      <dgm:t>
        <a:bodyPr/>
        <a:lstStyle/>
        <a:p>
          <a:endParaRPr lang="ru-RU"/>
        </a:p>
      </dgm:t>
    </dgm:pt>
    <dgm:pt modelId="{B5BD2C06-9A28-4989-BE3C-386E5F4409B8}" type="pres">
      <dgm:prSet presAssocID="{E4DE18A9-067D-4C7E-AD05-539C80A1DB1A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A3B3F52-1107-4798-891C-689EFD77BFF7}" type="pres">
      <dgm:prSet presAssocID="{6110F898-CA62-4111-AF28-AE15CE995B2C}" presName="horFlow" presStyleCnt="0"/>
      <dgm:spPr/>
    </dgm:pt>
    <dgm:pt modelId="{8C080E80-A0B2-4252-9557-46DCD8808975}" type="pres">
      <dgm:prSet presAssocID="{6110F898-CA62-4111-AF28-AE15CE995B2C}" presName="bigChev" presStyleLbl="node1" presStyleIdx="0" presStyleCnt="1" custScaleX="335574" custLinFactNeighborX="-14167" custLinFactNeighborY="11827"/>
      <dgm:spPr/>
      <dgm:t>
        <a:bodyPr/>
        <a:lstStyle/>
        <a:p>
          <a:endParaRPr lang="ru-RU"/>
        </a:p>
      </dgm:t>
    </dgm:pt>
  </dgm:ptLst>
  <dgm:cxnLst>
    <dgm:cxn modelId="{821B8AD5-9FEB-4661-A656-EE2686B21841}" srcId="{E4DE18A9-067D-4C7E-AD05-539C80A1DB1A}" destId="{6110F898-CA62-4111-AF28-AE15CE995B2C}" srcOrd="0" destOrd="0" parTransId="{D53BAEB6-96BF-4BD3-81E9-478A9972064E}" sibTransId="{9D37A7E1-52B5-4042-983B-ABE3A9559C3D}"/>
    <dgm:cxn modelId="{7D69D578-FA36-43DB-B884-8FECCDB27117}" type="presOf" srcId="{E4DE18A9-067D-4C7E-AD05-539C80A1DB1A}" destId="{B5BD2C06-9A28-4989-BE3C-386E5F4409B8}" srcOrd="0" destOrd="0" presId="urn:microsoft.com/office/officeart/2005/8/layout/lProcess3"/>
    <dgm:cxn modelId="{EDE17A7D-0EF3-4A9E-A6D3-758BE41CEF42}" type="presOf" srcId="{6110F898-CA62-4111-AF28-AE15CE995B2C}" destId="{8C080E80-A0B2-4252-9557-46DCD8808975}" srcOrd="0" destOrd="0" presId="urn:microsoft.com/office/officeart/2005/8/layout/lProcess3"/>
    <dgm:cxn modelId="{E9C5F7B4-F969-4D09-8EC3-3CF87532A5D7}" type="presParOf" srcId="{B5BD2C06-9A28-4989-BE3C-386E5F4409B8}" destId="{FA3B3F52-1107-4798-891C-689EFD77BFF7}" srcOrd="0" destOrd="0" presId="urn:microsoft.com/office/officeart/2005/8/layout/lProcess3"/>
    <dgm:cxn modelId="{9C1C99D9-AFE4-4C1B-A0B0-1C4272434E2E}" type="presParOf" srcId="{FA3B3F52-1107-4798-891C-689EFD77BFF7}" destId="{8C080E80-A0B2-4252-9557-46DCD8808975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80E80-A0B2-4252-9557-46DCD8808975}">
      <dsp:nvSpPr>
        <dsp:cNvPr id="0" name=""/>
        <dsp:cNvSpPr/>
      </dsp:nvSpPr>
      <dsp:spPr>
        <a:xfrm>
          <a:off x="0" y="12068"/>
          <a:ext cx="9248008" cy="110235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690" tIns="29845" rIns="0" bIns="29845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baseline="0" dirty="0" smtClean="0"/>
            <a:t>Моя малая родина – Медвенка</a:t>
          </a:r>
          <a:endParaRPr lang="ru-RU" sz="4700" kern="1200" dirty="0"/>
        </a:p>
      </dsp:txBody>
      <dsp:txXfrm>
        <a:off x="551176" y="12068"/>
        <a:ext cx="8145657" cy="11023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bfbafc2c-cfce-40f6-9e95-b69cf00356e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48" y="0"/>
            <a:ext cx="7715304" cy="5786479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Выполнила: обучающаяся 10 класса МОКУ «</a:t>
            </a:r>
            <a:r>
              <a:rPr lang="ru-RU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Вышнереутчанская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СОШ»</a:t>
            </a:r>
          </a:p>
          <a:p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Чурилова Ксения 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xmlns="" val="512865667"/>
              </p:ext>
            </p:extLst>
          </p:nvPr>
        </p:nvGraphicFramePr>
        <p:xfrm>
          <a:off x="-54260" y="4672059"/>
          <a:ext cx="9252520" cy="1114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AutoShape 2" descr="blob:https://web.telegram.org/bfbafc2c-cfce-40f6-9e95-b69cf00356e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497872"/>
            <a:ext cx="2157936" cy="21579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11662446" cy="990600"/>
          </a:xfrm>
        </p:spPr>
        <p:txBody>
          <a:bodyPr>
            <a:noAutofit/>
          </a:bodyPr>
          <a:lstStyle/>
          <a:p>
            <a:r>
              <a:rPr lang="ru-RU" sz="4700" b="1" dirty="0"/>
              <a:t>Храм Николая Чудотворца, </a:t>
            </a:r>
            <a:r>
              <a:rPr lang="ru-RU" sz="4700" b="1" dirty="0" smtClean="0"/>
              <a:t/>
            </a:r>
            <a:br>
              <a:rPr lang="ru-RU" sz="4700" b="1" dirty="0" smtClean="0"/>
            </a:br>
            <a:r>
              <a:rPr lang="ru-RU" sz="4700" b="1" dirty="0" smtClean="0"/>
              <a:t>хутор </a:t>
            </a:r>
            <a:r>
              <a:rPr lang="ru-RU" sz="4700" b="1" dirty="0"/>
              <a:t>Белый </a:t>
            </a:r>
            <a:r>
              <a:rPr lang="ru-RU" sz="4700" b="1" dirty="0" smtClean="0"/>
              <a:t>Колодезь</a:t>
            </a:r>
            <a:endParaRPr lang="ru-RU" sz="47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90202" y="1643050"/>
            <a:ext cx="4132490" cy="50006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357562"/>
            <a:ext cx="3081114" cy="3081114"/>
          </a:xfrm>
          <a:prstGeom prst="rect">
            <a:avLst/>
          </a:prstGeom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642910" y="1785926"/>
            <a:ext cx="4714908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  <a:tabLst/>
              <a:defRPr/>
            </a:pP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Содержимое 3"/>
          <p:cNvSpPr txBox="1">
            <a:spLocks/>
          </p:cNvSpPr>
          <p:nvPr/>
        </p:nvSpPr>
        <p:spPr>
          <a:xfrm>
            <a:off x="0" y="1643050"/>
            <a:ext cx="4143404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200" dirty="0" smtClean="0"/>
              <a:t>Храм Николая Чудотворца был построен в 1859 г. построена дочерью помещика </a:t>
            </a:r>
            <a:r>
              <a:rPr lang="ru-RU" sz="2200" dirty="0" err="1" smtClean="0"/>
              <a:t>И.А.Жикулина</a:t>
            </a:r>
            <a:r>
              <a:rPr lang="ru-RU" sz="2200" dirty="0" smtClean="0"/>
              <a:t> – Елизаветой.</a:t>
            </a:r>
          </a:p>
        </p:txBody>
      </p:sp>
    </p:spTree>
    <p:extLst>
      <p:ext uri="{BB962C8B-B14F-4D97-AF65-F5344CB8AC3E}">
        <p14:creationId xmlns:p14="http://schemas.microsoft.com/office/powerpoint/2010/main" xmlns="" val="20043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5286380" cy="990600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Храм Архангела</a:t>
            </a:r>
            <a:br>
              <a:rPr lang="ru-RU" sz="3200" b="1" dirty="0" smtClean="0"/>
            </a:br>
            <a:r>
              <a:rPr lang="ru-RU" sz="3200" b="1" dirty="0" smtClean="0"/>
              <a:t>Михаила, село Гостомля</a:t>
            </a:r>
            <a:endParaRPr lang="ru-RU" sz="3200" b="1" dirty="0"/>
          </a:p>
        </p:txBody>
      </p:sp>
      <p:pic>
        <p:nvPicPr>
          <p:cNvPr id="9218" name="Picture 2" descr="https://sun9-76.userapi.com/impg/aT4jEXQEHqLuHaWNrFt3A5bpSopAkKHiQxcapQ/fgfOewmzhos.jpg?size=984x984&amp;quality=96&amp;sign=c5b2ae20d42bd060f02b9d8199fc166b&amp;type=album"/>
          <p:cNvPicPr>
            <a:picLocks noChangeAspect="1" noChangeArrowheads="1"/>
          </p:cNvPicPr>
          <p:nvPr/>
        </p:nvPicPr>
        <p:blipFill>
          <a:blip r:embed="rId2"/>
          <a:srcRect l="5015" t="3343" r="6389"/>
          <a:stretch>
            <a:fillRect/>
          </a:stretch>
        </p:blipFill>
        <p:spPr bwMode="auto">
          <a:xfrm>
            <a:off x="214282" y="2727327"/>
            <a:ext cx="3786214" cy="4130673"/>
          </a:xfrm>
          <a:prstGeom prst="rect">
            <a:avLst/>
          </a:prstGeom>
          <a:noFill/>
        </p:spPr>
      </p:pic>
      <p:pic>
        <p:nvPicPr>
          <p:cNvPr id="9220" name="Picture 4" descr="http://qrcoder.ru/code/?https%3A%2F%2Fvk.com%2Fhramgostomlya&amp;4&amp;0"/>
          <p:cNvPicPr>
            <a:picLocks noChangeAspect="1" noChangeArrowheads="1"/>
          </p:cNvPicPr>
          <p:nvPr/>
        </p:nvPicPr>
        <p:blipFill>
          <a:blip r:embed="rId3"/>
          <a:srcRect l="4000" t="4000" r="4000" b="4000"/>
          <a:stretch>
            <a:fillRect/>
          </a:stretch>
        </p:blipFill>
        <p:spPr bwMode="auto">
          <a:xfrm>
            <a:off x="2857488" y="2643182"/>
            <a:ext cx="1643074" cy="1643074"/>
          </a:xfrm>
          <a:prstGeom prst="rect">
            <a:avLst/>
          </a:prstGeom>
          <a:noFill/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0" y="1500174"/>
            <a:ext cx="5072066" cy="207170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dirty="0" smtClean="0"/>
              <a:t>Михайловский храм был построен в 1875 году.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dirty="0" smtClean="0"/>
              <a:t>В настоящее время продолжается реставрация храма.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286248" y="0"/>
            <a:ext cx="52149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775F55"/>
                </a:solidFill>
                <a:latin typeface="+mj-lt"/>
              </a:rPr>
              <a:t>Космодамианская</a:t>
            </a:r>
            <a:r>
              <a:rPr lang="ru-RU" sz="3200" b="1" dirty="0" smtClean="0">
                <a:solidFill>
                  <a:srgbClr val="775F55"/>
                </a:solidFill>
                <a:latin typeface="+mj-lt"/>
              </a:rPr>
              <a:t> церковь, </a:t>
            </a:r>
          </a:p>
          <a:p>
            <a:r>
              <a:rPr lang="ru-RU" sz="3200" b="1" dirty="0" smtClean="0">
                <a:solidFill>
                  <a:srgbClr val="775F55"/>
                </a:solidFill>
                <a:latin typeface="+mj-lt"/>
              </a:rPr>
              <a:t>село </a:t>
            </a:r>
            <a:r>
              <a:rPr lang="ru-RU" sz="3200" b="1" dirty="0" err="1" smtClean="0">
                <a:solidFill>
                  <a:srgbClr val="775F55"/>
                </a:solidFill>
                <a:latin typeface="+mj-lt"/>
              </a:rPr>
              <a:t>Любач</a:t>
            </a:r>
            <a:endParaRPr lang="ru-RU" sz="3200" b="1" dirty="0">
              <a:solidFill>
                <a:srgbClr val="775F55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1571612"/>
            <a:ext cx="4572000" cy="12900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dirty="0" smtClean="0"/>
              <a:t>Храм </a:t>
            </a:r>
            <a:r>
              <a:rPr lang="ru-RU" dirty="0" err="1" smtClean="0"/>
              <a:t>Косьмы</a:t>
            </a:r>
            <a:r>
              <a:rPr lang="ru-RU" dirty="0" smtClean="0"/>
              <a:t> и </a:t>
            </a:r>
            <a:r>
              <a:rPr lang="ru-RU" dirty="0" err="1" smtClean="0"/>
              <a:t>Домиана</a:t>
            </a:r>
            <a:r>
              <a:rPr lang="ru-RU" dirty="0" smtClean="0"/>
              <a:t> был построен в 1810 году.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dirty="0" smtClean="0"/>
              <a:t>В настоящее время храм закрыт, планируется реставрация.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143248"/>
            <a:ext cx="4359365" cy="32695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0926" y="2786058"/>
            <a:ext cx="1643074" cy="16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20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/>
            </a:r>
            <a:br>
              <a:rPr lang="ru-RU" b="1" dirty="0"/>
            </a:br>
            <a:r>
              <a:rPr lang="ru-RU" b="1" dirty="0" err="1" smtClean="0"/>
              <a:t>Митрофановский</a:t>
            </a:r>
            <a:r>
              <a:rPr lang="ru-RU" b="1" dirty="0" smtClean="0"/>
              <a:t> храм, </a:t>
            </a:r>
            <a:br>
              <a:rPr lang="ru-RU" b="1" dirty="0" smtClean="0"/>
            </a:br>
            <a:r>
              <a:rPr lang="ru-RU" b="1" dirty="0" smtClean="0"/>
              <a:t>село Панино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3438" y="1928802"/>
            <a:ext cx="4145684" cy="4145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3643314"/>
            <a:ext cx="3024336" cy="3024336"/>
          </a:xfrm>
          <a:prstGeom prst="rect">
            <a:avLst/>
          </a:prstGeom>
        </p:spPr>
      </p:pic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65" cy="3410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31740" rIns="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Содержимое 3"/>
          <p:cNvSpPr txBox="1">
            <a:spLocks/>
          </p:cNvSpPr>
          <p:nvPr/>
        </p:nvSpPr>
        <p:spPr>
          <a:xfrm>
            <a:off x="571472" y="1714488"/>
            <a:ext cx="4143404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000" dirty="0" smtClean="0"/>
              <a:t>Храм епископа </a:t>
            </a:r>
            <a:r>
              <a:rPr lang="ru-RU" sz="2000" dirty="0" err="1" smtClean="0"/>
              <a:t>Митрофана</a:t>
            </a:r>
            <a:r>
              <a:rPr lang="ru-RU" sz="2000" dirty="0" smtClean="0"/>
              <a:t> Воронежского строился в 1850-1855 гг., хотя в здании есть кирпич на котором выбиты слова «1827 год» и фамилия графини – «</a:t>
            </a:r>
            <a:r>
              <a:rPr lang="ru-RU" sz="2000" dirty="0" err="1" smtClean="0"/>
              <a:t>Клейнмихель</a:t>
            </a:r>
            <a:r>
              <a:rPr lang="ru-RU" sz="2000" dirty="0" smtClean="0"/>
              <a:t>».</a:t>
            </a:r>
            <a:br>
              <a:rPr lang="ru-RU" sz="2000" dirty="0" smtClean="0"/>
            </a:b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36098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Gill Sans Nova Cond Lt" panose="020B0306020104020203" pitchFamily="34" charset="0"/>
              </a:rPr>
              <a:t>Покровский храм, село </a:t>
            </a:r>
            <a:r>
              <a:rPr lang="ru-RU" dirty="0" err="1" smtClean="0">
                <a:latin typeface="Gill Sans Nova Cond Lt" panose="020B0306020104020203" pitchFamily="34" charset="0"/>
              </a:rPr>
              <a:t>Любицкое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786" y="3500438"/>
            <a:ext cx="2869282" cy="2869282"/>
          </a:xfrm>
          <a:prstGeom prst="rect">
            <a:avLst/>
          </a:prstGeom>
        </p:spPr>
      </p:pic>
      <p:pic>
        <p:nvPicPr>
          <p:cNvPr id="10242" name="Picture 2" descr="https://sun9-66.userapi.com/impg/oI5DqgKhrMWvDVE6TuFlsZUyInAi4Xu0mnuuiw/mI65ijx1kr0.jpg?size=1600x1204&amp;quality=95&amp;sign=000bebd39c0ce845fb35528f689cfc0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500306"/>
            <a:ext cx="4451671" cy="3349883"/>
          </a:xfrm>
          <a:prstGeom prst="rect">
            <a:avLst/>
          </a:prstGeom>
          <a:noFill/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428596" y="1643050"/>
            <a:ext cx="4143404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000" dirty="0" smtClean="0"/>
              <a:t>Очень красивый храм Покрова Пресвятой Богородицы построили в 1848 году.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000" dirty="0" smtClean="0"/>
              <a:t>В настоящее время проходит реставрация храма.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377880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Храм Великомученика Никиты, </a:t>
            </a:r>
            <a:br>
              <a:rPr lang="ru-RU" b="1" dirty="0" smtClean="0"/>
            </a:br>
            <a:r>
              <a:rPr lang="ru-RU" b="1" dirty="0" smtClean="0"/>
              <a:t>село Паники</a:t>
            </a:r>
            <a:endParaRPr lang="ru-RU" b="1" dirty="0"/>
          </a:p>
        </p:txBody>
      </p:sp>
      <p:pic>
        <p:nvPicPr>
          <p:cNvPr id="24579" name="Picture 3" descr="14"/>
          <p:cNvPicPr>
            <a:picLocks noChangeAspect="1" noChangeArrowheads="1"/>
          </p:cNvPicPr>
          <p:nvPr/>
        </p:nvPicPr>
        <p:blipFill>
          <a:blip r:embed="rId2"/>
          <a:srcRect l="5391" t="5854" r="2955" b="18043"/>
          <a:stretch>
            <a:fillRect/>
          </a:stretch>
        </p:blipFill>
        <p:spPr bwMode="auto">
          <a:xfrm>
            <a:off x="3742220" y="2643182"/>
            <a:ext cx="523146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357158" y="1643050"/>
            <a:ext cx="4143404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000" dirty="0" smtClean="0"/>
              <a:t>По преданию </a:t>
            </a:r>
            <a:r>
              <a:rPr lang="ru-RU" sz="2000" dirty="0" err="1" smtClean="0"/>
              <a:t>Никитский</a:t>
            </a:r>
            <a:r>
              <a:rPr lang="ru-RU" sz="2000" dirty="0" smtClean="0"/>
              <a:t> храм был основан и освящен в 1877 году.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14338" name="Picture 2" descr="http://qrcoder.ru/code/?https%3A%2F%2Fvk.com%2Fpublic218327055%3Fysclid%3Dlhs6na9vuj475333405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3214686"/>
            <a:ext cx="2786082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База отдыха "Левада" </a:t>
            </a:r>
            <a:endParaRPr lang="ru-RU" b="1" dirty="0"/>
          </a:p>
        </p:txBody>
      </p:sp>
      <p:pic>
        <p:nvPicPr>
          <p:cNvPr id="12290" name="Picture 2" descr="https://sun1-88.userapi.com/impg/Hu68_zTIW4xc4ZWcDVImlhqhjbhuyTYTdemLjQ/ehk7SASWnes.jpg?size=2560x1920&amp;quality=95&amp;sign=f645612620c2dbdac8baffad2825d3c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2571744"/>
            <a:ext cx="5429288" cy="4071966"/>
          </a:xfrm>
          <a:prstGeom prst="rect">
            <a:avLst/>
          </a:prstGeom>
          <a:noFill/>
        </p:spPr>
      </p:pic>
      <p:pic>
        <p:nvPicPr>
          <p:cNvPr id="12292" name="Picture 4" descr="http://qrcoder.ru/code/?https%3A%2F%2Fvk.com%2Flevada.fish%3Fysclid%3Dlhs732rzmu249258076&amp;4&amp;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357562"/>
            <a:ext cx="2071702" cy="2071702"/>
          </a:xfrm>
          <a:prstGeom prst="rect">
            <a:avLst/>
          </a:prstGeom>
          <a:noFill/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571472" y="1714488"/>
            <a:ext cx="8286808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r>
              <a:rPr lang="ru-RU" sz="2200" dirty="0" smtClean="0"/>
              <a:t>База отдыха Левада - это </a:t>
            </a:r>
            <a:r>
              <a:rPr lang="ru-RU" sz="2200" dirty="0" err="1" smtClean="0"/>
              <a:t>экологичный</a:t>
            </a:r>
            <a:r>
              <a:rPr lang="ru-RU" sz="2200" dirty="0" smtClean="0"/>
              <a:t> загородный отдых на пруду, где каждый отдыхающий найдет себе занятие по душе.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76672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ru-RU" sz="5200" b="1" dirty="0" smtClean="0"/>
              <a:t>Музеи района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1612"/>
            <a:ext cx="3018728" cy="27146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40" y="1571612"/>
            <a:ext cx="2571768" cy="27665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485" y="1571612"/>
            <a:ext cx="3359516" cy="25717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0430" y="4500570"/>
            <a:ext cx="2162846" cy="2162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40" y="4500570"/>
            <a:ext cx="2121282" cy="21212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158" y="4538904"/>
            <a:ext cx="2143140" cy="214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455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3643314"/>
            <a:ext cx="3643338" cy="308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42852"/>
            <a:ext cx="8248680" cy="1076348"/>
          </a:xfrm>
        </p:spPr>
        <p:txBody>
          <a:bodyPr>
            <a:noAutofit/>
          </a:bodyPr>
          <a:lstStyle/>
          <a:p>
            <a:r>
              <a:rPr lang="ru-RU" sz="4700" b="1" dirty="0" smtClean="0"/>
              <a:t>Исторический центр Медвенки</a:t>
            </a:r>
            <a:endParaRPr lang="ru-RU" sz="4700" b="1" dirty="0"/>
          </a:p>
        </p:txBody>
      </p:sp>
      <p:pic>
        <p:nvPicPr>
          <p:cNvPr id="22532" name="Picture 4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068" y="1571612"/>
            <a:ext cx="3571932" cy="3086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71612"/>
            <a:ext cx="3405863" cy="3071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86182" y="2000240"/>
            <a:ext cx="266429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400" dirty="0" smtClean="0">
              <a:solidFill>
                <a:srgbClr val="775F55"/>
              </a:solidFill>
              <a:latin typeface="Gill Sans Nova Cond Lt" panose="020B0306020104020203" pitchFamily="34" charset="0"/>
            </a:endParaRP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9143928" cy="9906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Gill Sans Nova Cond Lt" panose="020B0306020104020203" pitchFamily="34" charset="0"/>
              </a:rPr>
              <a:t>Больше, чем туризм</a:t>
            </a:r>
            <a:endParaRPr lang="ru-RU" sz="4000" b="1" dirty="0">
              <a:latin typeface="Gill Sans Nova Cond Lt" panose="020B0306020104020203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34" y="3286124"/>
            <a:ext cx="2747134" cy="2747134"/>
          </a:xfrm>
          <a:prstGeom prst="rect">
            <a:avLst/>
          </a:prstGeom>
        </p:spPr>
      </p:pic>
      <p:pic>
        <p:nvPicPr>
          <p:cNvPr id="2050" name="Picture 2" descr="https://sun1-20.userapi.com/impg/raVFuRBzm37nQIKn3SWZvzN-zSvPeWxUfufmRQ/7OGDo2T2nvA.jpg?size=2560x1920&amp;quality=95&amp;sign=2b0ebdf70a0310665f2579e5db8bc62e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643182"/>
            <a:ext cx="5119722" cy="3839793"/>
          </a:xfrm>
          <a:prstGeom prst="rect">
            <a:avLst/>
          </a:prstGeom>
          <a:noFill/>
        </p:spPr>
      </p:pic>
      <p:sp>
        <p:nvSpPr>
          <p:cNvPr id="6" name="Содержимое 3"/>
          <p:cNvSpPr txBox="1">
            <a:spLocks/>
          </p:cNvSpPr>
          <p:nvPr/>
        </p:nvSpPr>
        <p:spPr>
          <a:xfrm>
            <a:off x="571472" y="1785926"/>
            <a:ext cx="8358246" cy="45005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200" dirty="0" smtClean="0"/>
              <a:t>      Данная акция проводится не только в рамках Года педагога-наставника, но и приурочена к 95-летию со дня образования </a:t>
            </a:r>
            <a:r>
              <a:rPr lang="ru-RU" sz="2200" dirty="0" err="1" smtClean="0"/>
              <a:t>Медвенского</a:t>
            </a:r>
            <a:r>
              <a:rPr lang="ru-RU" sz="2200" dirty="0" smtClean="0"/>
              <a:t> района.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4687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153400" cy="990600"/>
          </a:xfrm>
        </p:spPr>
        <p:txBody>
          <a:bodyPr/>
          <a:lstStyle/>
          <a:p>
            <a:r>
              <a:rPr lang="ru-RU" b="1" dirty="0" smtClean="0"/>
              <a:t>Баннер</a:t>
            </a:r>
            <a:endParaRPr lang="ru-RU" b="1" dirty="0"/>
          </a:p>
        </p:txBody>
      </p:sp>
      <p:pic>
        <p:nvPicPr>
          <p:cNvPr id="37890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71612"/>
            <a:ext cx="7215238" cy="5146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700" b="1" dirty="0" smtClean="0"/>
              <a:t>План работы</a:t>
            </a:r>
            <a:endParaRPr lang="ru-RU" sz="47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расширить знания о своей малой родине, познакомиться с фактами, касающимися истории поселка Медвенка и </a:t>
            </a:r>
            <a:r>
              <a:rPr lang="ru-RU" sz="2400" dirty="0" err="1" smtClean="0"/>
              <a:t>Медвенского</a:t>
            </a:r>
            <a:r>
              <a:rPr lang="ru-RU" sz="2400" dirty="0" smtClean="0"/>
              <a:t> района, исследовать достопримечательности.</a:t>
            </a:r>
          </a:p>
          <a:p>
            <a:pPr>
              <a:buFont typeface="Wingdings" pitchFamily="2" charset="2"/>
              <a:buChar char="Ø"/>
            </a:pPr>
            <a:endParaRPr lang="ru-RU" sz="24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400" dirty="0" smtClean="0"/>
              <a:t>провести проектно-исследовательский сбор исходных материалов;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обобщить собранный материал;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сформировать проектное предложение по теме.</a:t>
            </a:r>
          </a:p>
          <a:p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400" dirty="0" smtClean="0"/>
              <a:t>Цель проекта:</a:t>
            </a:r>
            <a:endParaRPr lang="ru-RU" sz="4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357686" y="1752600"/>
            <a:ext cx="4329114" cy="64008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/>
              <a:t>Задачи проекта: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04" y="2714620"/>
            <a:ext cx="6304722" cy="4143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История названия Медвенки</a:t>
            </a:r>
            <a:endParaRPr lang="ru-RU" dirty="0"/>
          </a:p>
        </p:txBody>
      </p:sp>
      <p:pic>
        <p:nvPicPr>
          <p:cNvPr id="8" name="Содержимое 7" descr="b563d949-6649-4f51-ad1c-13c846505f68.jpg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214942" y="2500306"/>
            <a:ext cx="3171853" cy="4229137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642910" y="1714488"/>
            <a:ext cx="3886200" cy="640080"/>
          </a:xfrm>
        </p:spPr>
        <p:txBody>
          <a:bodyPr>
            <a:normAutofit fontScale="25000" lnSpcReduction="20000"/>
          </a:bodyPr>
          <a:lstStyle/>
          <a:p>
            <a:pPr lvl="0" algn="ctr"/>
            <a:endParaRPr lang="ru-RU" sz="2800" b="0" dirty="0" smtClean="0">
              <a:solidFill>
                <a:schemeClr val="tx1"/>
              </a:solidFill>
            </a:endParaRPr>
          </a:p>
          <a:p>
            <a:pPr lvl="0" algn="ctr"/>
            <a:r>
              <a:rPr lang="ru-RU" sz="17600" b="0" dirty="0" smtClean="0">
                <a:solidFill>
                  <a:schemeClr val="bg1"/>
                </a:solidFill>
              </a:rPr>
              <a:t>Екатерина</a:t>
            </a:r>
            <a:r>
              <a:rPr lang="en-US" sz="17600" b="0" dirty="0" smtClean="0">
                <a:solidFill>
                  <a:schemeClr val="bg1"/>
                </a:solidFill>
              </a:rPr>
              <a:t> II</a:t>
            </a:r>
            <a:endParaRPr lang="ru-RU" sz="17600" b="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643438" y="1714488"/>
            <a:ext cx="4329114" cy="640080"/>
          </a:xfrm>
        </p:spPr>
        <p:txBody>
          <a:bodyPr>
            <a:noAutofit/>
          </a:bodyPr>
          <a:lstStyle/>
          <a:p>
            <a:pPr algn="ctr"/>
            <a:r>
              <a:rPr lang="ru-RU" sz="4400" b="0" dirty="0" smtClean="0"/>
              <a:t>р</a:t>
            </a:r>
            <a:r>
              <a:rPr lang="ru-RU" sz="4400" b="0" dirty="0" smtClean="0"/>
              <a:t>.</a:t>
            </a:r>
            <a:r>
              <a:rPr lang="ru-RU" sz="4400" b="0" dirty="0" smtClean="0"/>
              <a:t> </a:t>
            </a:r>
            <a:r>
              <a:rPr lang="ru-RU" sz="4400" b="0" dirty="0" smtClean="0"/>
              <a:t>Медвенка</a:t>
            </a:r>
            <a:endParaRPr lang="ru-RU" sz="4400" b="0" dirty="0"/>
          </a:p>
        </p:txBody>
      </p:sp>
      <p:pic>
        <p:nvPicPr>
          <p:cNvPr id="7" name="Содержимое 3" descr="imgpreview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2928933"/>
            <a:ext cx="4143404" cy="2763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700" b="1" dirty="0" smtClean="0"/>
              <a:t>Из истории Медвенки</a:t>
            </a:r>
            <a:endParaRPr lang="ru-RU" sz="47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0" y="1857364"/>
            <a:ext cx="5143536" cy="442915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200" dirty="0" smtClean="0"/>
              <a:t>В 1638 году была основана слобода Медвенка.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В 1928 году был образован </a:t>
            </a:r>
            <a:r>
              <a:rPr lang="ru-RU" sz="2200" dirty="0" err="1" smtClean="0"/>
              <a:t>Медвенский</a:t>
            </a:r>
            <a:r>
              <a:rPr lang="ru-RU" sz="2200" dirty="0" smtClean="0"/>
              <a:t> район с центром в поселке Медвенка.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В 1974 году Медвенка получила статус поселка городского типа.</a:t>
            </a:r>
          </a:p>
          <a:p>
            <a:pPr>
              <a:buFont typeface="Wingdings" pitchFamily="2" charset="2"/>
              <a:buChar char="Ø"/>
            </a:pPr>
            <a:r>
              <a:rPr lang="ru-RU" sz="2200" dirty="0" smtClean="0"/>
              <a:t>В 2023 году поселок Медвенка включен в перечень исторических поселений.</a:t>
            </a:r>
          </a:p>
          <a:p>
            <a:pPr>
              <a:buNone/>
            </a:pPr>
            <a:endParaRPr lang="ru-RU" sz="2200" dirty="0"/>
          </a:p>
        </p:txBody>
      </p:sp>
      <p:pic>
        <p:nvPicPr>
          <p:cNvPr id="27650" name="Picture 2" descr="http://old-kursk.ru/book/babin/pic/1901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9372" y="2143116"/>
            <a:ext cx="4104628" cy="335758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57818" y="5572140"/>
            <a:ext cx="3612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Село Медвенка. 1917. Е.М.Чепцов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700" b="1" dirty="0" smtClean="0"/>
              <a:t>Великая Отечественная война</a:t>
            </a:r>
            <a:endParaRPr lang="ru-RU" sz="4700" dirty="0"/>
          </a:p>
        </p:txBody>
      </p:sp>
      <p:sp>
        <p:nvSpPr>
          <p:cNvPr id="3" name="Содержимое 3"/>
          <p:cNvSpPr txBox="1">
            <a:spLocks/>
          </p:cNvSpPr>
          <p:nvPr/>
        </p:nvSpPr>
        <p:spPr>
          <a:xfrm>
            <a:off x="642910" y="1571612"/>
            <a:ext cx="4714908" cy="45005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Оккупация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Медвенского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района длилась с ноября 1941 по февраль 1943 года.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Первый </a:t>
            </a:r>
            <a:r>
              <a:rPr kumimoji="0" lang="ru-RU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Медвенский</a:t>
            </a: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партизанский отряд, 28 человек: </a:t>
            </a: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командир Пузин Яков Иванович.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Второй партизанский отряд, 23 человека: командир </a:t>
            </a: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Фильчаков Тимофей Васильевич.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Ø"/>
              <a:tabLst/>
              <a:defRPr/>
            </a:pPr>
            <a:r>
              <a:rPr kumimoji="0" lang="ru-RU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Район освободили войска 60-й армии Воронежского фронта под командованием генерала </a:t>
            </a:r>
            <a:r>
              <a:rPr kumimoji="0" lang="ru-RU" sz="22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И. Д. Черняховского.</a:t>
            </a:r>
            <a:endParaRPr kumimoji="0" lang="ru-RU" sz="2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dafe0ec8ffac283883c9fff419c76eef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66" y="1571612"/>
            <a:ext cx="1928826" cy="251242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929190" y="4071942"/>
            <a:ext cx="2120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/>
              <a:t>Пузин Яков Иванович</a:t>
            </a:r>
            <a:endParaRPr lang="ru-RU" sz="1600" dirty="0"/>
          </a:p>
        </p:txBody>
      </p:sp>
      <p:pic>
        <p:nvPicPr>
          <p:cNvPr id="9" name="Рисунок 8" descr="f64b15621a2c2b796bf14a4474a6ee2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330" y="3500438"/>
            <a:ext cx="1928826" cy="250747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69329" y="6000768"/>
            <a:ext cx="2074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/>
              <a:t>Фильчаков Тимофей </a:t>
            </a:r>
          </a:p>
          <a:p>
            <a:pPr algn="ctr"/>
            <a:r>
              <a:rPr lang="ru-RU" sz="1600" b="1" dirty="0" smtClean="0"/>
              <a:t>Васильевич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Памятники Великой </a:t>
            </a:r>
            <a:br>
              <a:rPr lang="ru-RU" b="1" dirty="0" smtClean="0"/>
            </a:br>
            <a:r>
              <a:rPr lang="ru-RU" b="1" dirty="0" smtClean="0"/>
              <a:t>Отечественной войны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00040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1029" name="Picture 5" descr="https://sun9-25.userapi.com/impg/lYRS2WDrkK8Slv2VEcoMsqM2WkTHiqA30kw96A/fXvALC1amxc.jpg?size=2312x1734&amp;quality=95&amp;sign=6c4d84ff68710bc5e9ec2d2fbab100ca&amp;type=album"/>
          <p:cNvPicPr>
            <a:picLocks noChangeAspect="1" noChangeArrowheads="1"/>
          </p:cNvPicPr>
          <p:nvPr/>
        </p:nvPicPr>
        <p:blipFill>
          <a:blip r:embed="rId2" cstate="print"/>
          <a:srcRect l="18403" t="26212" r="4012" b="11363"/>
          <a:stretch>
            <a:fillRect/>
          </a:stretch>
        </p:blipFill>
        <p:spPr bwMode="auto">
          <a:xfrm>
            <a:off x="4549548" y="1571613"/>
            <a:ext cx="4498553" cy="2714643"/>
          </a:xfrm>
          <a:prstGeom prst="rect">
            <a:avLst/>
          </a:prstGeom>
          <a:noFill/>
        </p:spPr>
      </p:pic>
      <p:pic>
        <p:nvPicPr>
          <p:cNvPr id="1032" name="Picture 8" descr="https://sun9-7.userapi.com/impg/g_ddPFcQ38INi173-3ltWTSMub0zwJtR2JdoOg/waC--ytmOQY.jpg?size=1600x1275&amp;quality=95&amp;sign=dee3c35d4cb2993278c8266f78e1d90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3496259" cy="2786082"/>
          </a:xfrm>
          <a:prstGeom prst="rect">
            <a:avLst/>
          </a:prstGeom>
          <a:noFill/>
        </p:spPr>
      </p:pic>
      <p:pic>
        <p:nvPicPr>
          <p:cNvPr id="1034" name="Picture 10" descr="https://sun9-79.userapi.com/impg/fEqcSs5xaIHJzjJ2eKmBhWNlSnYpb4qAnvuH9g/bDzEE3ie3oU.jpg?size=1632x1224&amp;quality=95&amp;sign=120cb042239cd1c48bc515ef410ddb5d&amp;type=album"/>
          <p:cNvPicPr>
            <a:picLocks noChangeAspect="1" noChangeArrowheads="1"/>
          </p:cNvPicPr>
          <p:nvPr/>
        </p:nvPicPr>
        <p:blipFill>
          <a:blip r:embed="rId4" cstate="print"/>
          <a:srcRect b="15613"/>
          <a:stretch>
            <a:fillRect/>
          </a:stretch>
        </p:blipFill>
        <p:spPr bwMode="auto">
          <a:xfrm>
            <a:off x="2714612" y="4155297"/>
            <a:ext cx="4270327" cy="2702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98" y="116632"/>
            <a:ext cx="8077200" cy="869950"/>
          </a:xfrm>
        </p:spPr>
        <p:txBody>
          <a:bodyPr>
            <a:normAutofit/>
          </a:bodyPr>
          <a:lstStyle/>
          <a:p>
            <a:r>
              <a:rPr lang="ru-RU" sz="4700" b="1" dirty="0" smtClean="0"/>
              <a:t>Главная площадь Медвенки</a:t>
            </a:r>
            <a:endParaRPr lang="ru-RU" sz="47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16832"/>
            <a:ext cx="9140851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700" b="1" dirty="0" smtClean="0"/>
              <a:t>История главной площади</a:t>
            </a:r>
            <a:endParaRPr lang="ru-RU" sz="4700" b="1" dirty="0"/>
          </a:p>
        </p:txBody>
      </p:sp>
      <p:pic>
        <p:nvPicPr>
          <p:cNvPr id="5" name="Picture 2" descr="https://sun9-59.userapi.com/impf/c848628/v848628179/377a8/G3NRYsuaRbw.jpg?size=867x600&amp;quality=96&amp;sign=27c6e6ad0edfdb6a602cd32b8a10a04d&amp;type=album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 t="6472" b="6472"/>
          <a:stretch>
            <a:fillRect/>
          </a:stretch>
        </p:blipFill>
        <p:spPr bwMode="auto">
          <a:xfrm>
            <a:off x="1357289" y="1714488"/>
            <a:ext cx="6877435" cy="4143404"/>
          </a:xfrm>
          <a:prstGeom prst="rect">
            <a:avLst/>
          </a:prstGeom>
          <a:noFill/>
        </p:spPr>
      </p:pic>
      <p:sp>
        <p:nvSpPr>
          <p:cNvPr id="7" name="Содержимое 3"/>
          <p:cNvSpPr txBox="1">
            <a:spLocks/>
          </p:cNvSpPr>
          <p:nvPr/>
        </p:nvSpPr>
        <p:spPr>
          <a:xfrm>
            <a:off x="857224" y="5857868"/>
            <a:ext cx="7572428" cy="1000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200" dirty="0" smtClean="0"/>
              <a:t>      Ефим Михайлович Чепцов - «Проведение дня кооперации в деревне» 1926 (Государственный Русский музей)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endParaRPr lang="ru-RU" sz="2000" dirty="0" smtClean="0"/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Ø"/>
              <a:defRPr/>
            </a:pPr>
            <a:endParaRPr lang="ru-RU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71480"/>
            <a:ext cx="8001024" cy="719158"/>
          </a:xfrm>
        </p:spPr>
        <p:txBody>
          <a:bodyPr>
            <a:normAutofit fontScale="90000"/>
          </a:bodyPr>
          <a:lstStyle/>
          <a:p>
            <a:r>
              <a:rPr lang="ru-RU" sz="5200" b="1" dirty="0" smtClean="0"/>
              <a:t>Этнографическая деревня </a:t>
            </a:r>
            <a:br>
              <a:rPr lang="ru-RU" sz="5200" b="1" dirty="0" smtClean="0"/>
            </a:br>
            <a:r>
              <a:rPr lang="ru-RU" sz="5200" b="1" dirty="0" smtClean="0"/>
              <a:t>«Хутор Песочное»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2643182"/>
            <a:ext cx="2428892" cy="2428892"/>
          </a:xfrm>
          <a:prstGeom prst="rect">
            <a:avLst/>
          </a:prstGeom>
        </p:spPr>
      </p:pic>
      <p:pic>
        <p:nvPicPr>
          <p:cNvPr id="6146" name="Picture 2" descr="https://img.2r.ru/routes/2015/08/2e12abdea7561d30535fc2c3a4f655cc.jpeg"/>
          <p:cNvPicPr>
            <a:picLocks noChangeAspect="1" noChangeArrowheads="1"/>
          </p:cNvPicPr>
          <p:nvPr/>
        </p:nvPicPr>
        <p:blipFill>
          <a:blip r:embed="rId3"/>
          <a:srcRect r="1957"/>
          <a:stretch>
            <a:fillRect/>
          </a:stretch>
        </p:blipFill>
        <p:spPr bwMode="auto">
          <a:xfrm>
            <a:off x="2714612" y="1714488"/>
            <a:ext cx="6300589" cy="42862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4378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496</TotalTime>
  <Words>347</Words>
  <Application>Microsoft Office PowerPoint</Application>
  <PresentationFormat>Экран (4:3)</PresentationFormat>
  <Paragraphs>61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Обычная</vt:lpstr>
      <vt:lpstr>Слайд 1</vt:lpstr>
      <vt:lpstr>План работы</vt:lpstr>
      <vt:lpstr>История названия Медвенки</vt:lpstr>
      <vt:lpstr>Из истории Медвенки</vt:lpstr>
      <vt:lpstr>Великая Отечественная война</vt:lpstr>
      <vt:lpstr>Памятники Великой  Отечественной войны</vt:lpstr>
      <vt:lpstr>Главная площадь Медвенки</vt:lpstr>
      <vt:lpstr>История главной площади</vt:lpstr>
      <vt:lpstr>Этнографическая деревня  «Хутор Песочное» </vt:lpstr>
      <vt:lpstr>Храм Николая Чудотворца,  хутор Белый Колодезь</vt:lpstr>
      <vt:lpstr>Храм Архангела Михаила, село Гостомля</vt:lpstr>
      <vt:lpstr> Митрофановский храм,  село Панино </vt:lpstr>
      <vt:lpstr>Покровский храм, село Любицкое </vt:lpstr>
      <vt:lpstr>Храм Великомученика Никиты,  село Паники</vt:lpstr>
      <vt:lpstr>База отдыха "Левада" </vt:lpstr>
      <vt:lpstr>Музеи района </vt:lpstr>
      <vt:lpstr>Исторический центр Медвенки</vt:lpstr>
      <vt:lpstr>Больше, чем туризм</vt:lpstr>
      <vt:lpstr>Баннер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малая родина – Медвенка</dc:title>
  <dc:creator>Яна Переверзева</dc:creator>
  <cp:lastModifiedBy>Яна Переверзева</cp:lastModifiedBy>
  <cp:revision>66</cp:revision>
  <dcterms:created xsi:type="dcterms:W3CDTF">2023-05-15T13:34:52Z</dcterms:created>
  <dcterms:modified xsi:type="dcterms:W3CDTF">2023-05-28T15:35:01Z</dcterms:modified>
</cp:coreProperties>
</file>