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28"/>
  </p:notesMasterIdLst>
  <p:sldIdLst>
    <p:sldId id="256" r:id="rId3"/>
    <p:sldId id="257" r:id="rId4"/>
    <p:sldId id="279" r:id="rId5"/>
    <p:sldId id="280" r:id="rId6"/>
    <p:sldId id="274" r:id="rId7"/>
    <p:sldId id="277" r:id="rId8"/>
    <p:sldId id="281" r:id="rId9"/>
    <p:sldId id="282" r:id="rId10"/>
    <p:sldId id="276" r:id="rId11"/>
    <p:sldId id="264" r:id="rId12"/>
    <p:sldId id="283" r:id="rId13"/>
    <p:sldId id="284" r:id="rId14"/>
    <p:sldId id="285" r:id="rId15"/>
    <p:sldId id="268" r:id="rId16"/>
    <p:sldId id="269" r:id="rId17"/>
    <p:sldId id="272" r:id="rId18"/>
    <p:sldId id="258" r:id="rId19"/>
    <p:sldId id="263" r:id="rId20"/>
    <p:sldId id="259" r:id="rId21"/>
    <p:sldId id="270" r:id="rId22"/>
    <p:sldId id="271" r:id="rId23"/>
    <p:sldId id="260" r:id="rId24"/>
    <p:sldId id="273" r:id="rId25"/>
    <p:sldId id="278" r:id="rId26"/>
    <p:sldId id="26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1E0F2-7460-4F8E-BD99-F9CFBC7F26B4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C2F5D-7DA4-4E38-ACB1-B4BFB8F2B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7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2F5D-7DA4-4E38-ACB1-B4BFB8F2B6B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1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2F5D-7DA4-4E38-ACB1-B4BFB8F2B6B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1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5406D-F625-4C17-9093-72395C7CD57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абочая встреча\pixo\107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071966" cy="407196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4643446"/>
            <a:ext cx="4228522" cy="1493928"/>
          </a:xfrm>
        </p:spPr>
        <p:txBody>
          <a:bodyPr>
            <a:noAutofit/>
          </a:bodyPr>
          <a:lstStyle/>
          <a:p>
            <a:r>
              <a:rPr lang="ru-RU" sz="4400" i="1" dirty="0" smtClean="0"/>
              <a:t>Волонтёрская </a:t>
            </a:r>
            <a:r>
              <a:rPr lang="ru-RU" sz="4400" i="1" dirty="0"/>
              <a:t>деятельность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0"/>
            <a:ext cx="5184576" cy="44316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600" i="1" dirty="0" smtClean="0"/>
              <a:t>Волонтёры МБОУДО «СЮН» г.Долинск</a:t>
            </a:r>
            <a:endParaRPr lang="ru-RU" sz="6600" i="1" dirty="0"/>
          </a:p>
        </p:txBody>
      </p:sp>
    </p:spTree>
    <p:extLst>
      <p:ext uri="{BB962C8B-B14F-4D97-AF65-F5344CB8AC3E}">
        <p14:creationId xmlns:p14="http://schemas.microsoft.com/office/powerpoint/2010/main" val="11072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Рабочая встреча\pixo\untitled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571612"/>
            <a:ext cx="4419600" cy="51244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14480" y="57148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b="0" i="1" dirty="0" smtClean="0"/>
              <a:t>Голос волонтера</a:t>
            </a:r>
            <a:endParaRPr lang="ru-RU" b="0" i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27584" y="2204864"/>
            <a:ext cx="7408333" cy="3738728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Волонтеры </a:t>
            </a:r>
            <a:r>
              <a:rPr lang="ru-RU" sz="3200" dirty="0"/>
              <a:t>– это группа людей, которые разносторонне развивают общество. Так как волонтеры работают напрямую с обществом,  они лучше понимают и слышат их проблемы, и первыми стараются решить эти </a:t>
            </a:r>
            <a:r>
              <a:rPr lang="ru-RU" sz="3200" dirty="0" smtClean="0"/>
              <a:t>проблемы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0100" y="5786454"/>
            <a:ext cx="73581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 smtClean="0">
                <a:solidFill>
                  <a:srgbClr val="7030A0"/>
                </a:solidFill>
              </a:rPr>
              <a:t>Волонтер - это звучит гордо!</a:t>
            </a:r>
            <a:endParaRPr lang="ru-RU" sz="3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632"/>
            <a:ext cx="6667500" cy="59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8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8040216" cy="59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715250" cy="66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0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472386" cy="939784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rebuchet MS" pitchFamily="34" charset="0"/>
              </a:rPr>
              <a:t>Мотивация у волонтёров</a:t>
            </a:r>
            <a:endParaRPr lang="ru-RU" i="1" dirty="0">
              <a:latin typeface="Trebuchet MS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2428868"/>
            <a:ext cx="8001056" cy="3214710"/>
          </a:xfrm>
        </p:spPr>
        <p:txBody>
          <a:bodyPr>
            <a:normAutofit/>
          </a:bodyPr>
          <a:lstStyle/>
          <a:p>
            <a:pPr lvl="0"/>
            <a:r>
              <a:rPr lang="ru-RU" sz="2200" dirty="0">
                <a:latin typeface="Trebuchet MS" pitchFamily="34" charset="0"/>
              </a:rPr>
              <a:t>Самое главное — ИДЕЯ, </a:t>
            </a:r>
            <a:r>
              <a:rPr lang="ru-RU" sz="2200" dirty="0" smtClean="0">
                <a:latin typeface="Trebuchet MS" pitchFamily="34" charset="0"/>
              </a:rPr>
              <a:t>благородная, </a:t>
            </a:r>
            <a:r>
              <a:rPr lang="ru-RU" sz="2200" dirty="0">
                <a:latin typeface="Trebuchet MS" pitchFamily="34" charset="0"/>
              </a:rPr>
              <a:t>отражающая важность и принципы деятельности. Именно идея определяет, будет ли человек понимать, что он делает и зачем, появятся ли у него гордость, самоуважение и удовлетворение от работы и результатов деятельности.</a:t>
            </a:r>
          </a:p>
          <a:p>
            <a:pPr lvl="0"/>
            <a:r>
              <a:rPr lang="ru-RU" sz="2200" dirty="0">
                <a:latin typeface="Trebuchet MS" pitchFamily="34" charset="0"/>
              </a:rPr>
              <a:t>Внутренняя психологическая потребность быть нужным. Волонтерское движение позволяет реализовать эту потребность, ощутить свою </a:t>
            </a:r>
            <a:r>
              <a:rPr lang="ru-RU" sz="2200" dirty="0" smtClean="0">
                <a:latin typeface="Trebuchet MS" pitchFamily="34" charset="0"/>
              </a:rPr>
              <a:t>полезность.</a:t>
            </a:r>
            <a:endParaRPr lang="ru-RU" sz="2200" dirty="0">
              <a:latin typeface="Trebuchet MS" pitchFamily="34" charset="0"/>
            </a:endParaRPr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0034" y="5288340"/>
            <a:ext cx="82868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600" b="1" i="0" u="non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Times New Roman" pitchFamily="18" charset="0"/>
                <a:cs typeface="Times New Roman" pitchFamily="18" charset="0"/>
              </a:rPr>
              <a:t>Ты нужен!</a:t>
            </a:r>
            <a:endParaRPr kumimoji="0" lang="ru-RU" sz="9600" b="0" i="0" u="non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071538" y="1857364"/>
            <a:ext cx="7429552" cy="4286280"/>
          </a:xfrm>
        </p:spPr>
        <p:txBody>
          <a:bodyPr>
            <a:normAutofit/>
          </a:bodyPr>
          <a:lstStyle/>
          <a:p>
            <a:pPr lvl="0"/>
            <a:r>
              <a:rPr lang="ru-RU" sz="2600" dirty="0"/>
              <a:t>Потребность в общении. Если подбирается классная, веселая компания и в ней интересно и комфортно, то хочется быть рядом. Расширяется круг общения. Именно это часто становится основной причиной работы в качестве волонтера.</a:t>
            </a:r>
          </a:p>
          <a:p>
            <a:pPr lvl="0"/>
            <a:r>
              <a:rPr lang="ru-RU" sz="2600" dirty="0"/>
              <a:t>Интерес. Работа волонтером зачастую связана с нестандартными подходами и новыми возможностями.</a:t>
            </a:r>
          </a:p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214290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/>
              <a:t>Мотивация у волонтёров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387076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Рабочая встреча\pixo\g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64" y="1928802"/>
            <a:ext cx="5143536" cy="3857652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85721" y="1857364"/>
            <a:ext cx="3929090" cy="43577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dirty="0" smtClean="0"/>
              <a:t>  </a:t>
            </a:r>
            <a:r>
              <a:rPr lang="ru-RU" sz="2400" dirty="0" smtClean="0"/>
              <a:t>Волонтер </a:t>
            </a:r>
            <a:r>
              <a:rPr lang="ru-RU" sz="2400" dirty="0"/>
              <a:t>приобретает  навыки, и для организации может быть хорошим «послом» интересов данной организации, то есть волонтер может передавать интересы организации другим </a:t>
            </a:r>
            <a:r>
              <a:rPr lang="ru-RU" sz="2400" dirty="0" smtClean="0"/>
              <a:t>людям.</a:t>
            </a:r>
            <a:endParaRPr lang="ru-RU" sz="2400" dirty="0"/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1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404664"/>
            <a:ext cx="5143536" cy="1381262"/>
          </a:xfrm>
        </p:spPr>
        <p:txBody>
          <a:bodyPr/>
          <a:lstStyle/>
          <a:p>
            <a:pPr>
              <a:buNone/>
            </a:pPr>
            <a:r>
              <a:rPr lang="ru-RU" b="0" i="1" dirty="0" smtClean="0"/>
              <a:t>Волонтерская деятельность</a:t>
            </a:r>
            <a:endParaRPr lang="ru-RU" b="0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27584" y="2204864"/>
            <a:ext cx="7408333" cy="4032448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Степень </a:t>
            </a:r>
            <a:r>
              <a:rPr lang="ru-RU" sz="2800" dirty="0"/>
              <a:t>вовлечения в </a:t>
            </a:r>
            <a:r>
              <a:rPr lang="ru-RU" sz="2800" dirty="0" err="1"/>
              <a:t>волонтерство</a:t>
            </a:r>
            <a:r>
              <a:rPr lang="ru-RU" sz="2800" dirty="0"/>
              <a:t> постоянна</a:t>
            </a:r>
            <a:r>
              <a:rPr lang="ru-RU" sz="2800" dirty="0" smtClean="0"/>
              <a:t>, </a:t>
            </a:r>
            <a:r>
              <a:rPr lang="ru-RU" sz="2800" dirty="0"/>
              <a:t>оно может осуществляться с различной степенью участия - от полного вовлечения до эпизодического участия в волонтерской </a:t>
            </a:r>
            <a:r>
              <a:rPr lang="ru-RU" sz="2800" dirty="0" smtClean="0"/>
              <a:t>деятельности.</a:t>
            </a:r>
            <a:endParaRPr lang="en-US" sz="2800" dirty="0" smtClean="0"/>
          </a:p>
          <a:p>
            <a:r>
              <a:rPr lang="ru-RU" sz="2800" dirty="0" smtClean="0"/>
              <a:t>Организованное </a:t>
            </a:r>
            <a:r>
              <a:rPr lang="ru-RU" sz="2800" dirty="0" err="1"/>
              <a:t>волонтерство</a:t>
            </a:r>
            <a:r>
              <a:rPr lang="ru-RU" sz="2800" dirty="0" smtClean="0"/>
              <a:t>, </a:t>
            </a:r>
            <a:r>
              <a:rPr lang="ru-RU" sz="2800" dirty="0"/>
              <a:t>осуществляется в некоммерческом, государственном и частном секторе, </a:t>
            </a:r>
            <a:r>
              <a:rPr lang="ru-RU" sz="2800" dirty="0" smtClean="0"/>
              <a:t> </a:t>
            </a:r>
            <a:r>
              <a:rPr lang="ru-RU" sz="2800" dirty="0"/>
              <a:t>более систематично и </a:t>
            </a:r>
            <a:r>
              <a:rPr lang="ru-RU" sz="2800" dirty="0" smtClean="0"/>
              <a:t>регулярно.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0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928662" y="1571612"/>
            <a:ext cx="7602068" cy="4589702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Мнение</a:t>
            </a:r>
            <a:r>
              <a:rPr lang="ru-RU" sz="3600" dirty="0"/>
              <a:t>, что волонтерский труд ничего не стоит - это миф. Как организация, в которой он трудится, так и сам волонтер не получая выгоду в материальном плане</a:t>
            </a:r>
            <a:r>
              <a:rPr lang="ru-RU" sz="3600" dirty="0" smtClean="0"/>
              <a:t>, </a:t>
            </a:r>
            <a:r>
              <a:rPr lang="ru-RU" sz="3600" dirty="0"/>
              <a:t>приобретают массу других полезных выгод</a:t>
            </a:r>
            <a:r>
              <a:rPr lang="ru-RU" sz="3600" dirty="0" smtClean="0"/>
              <a:t>.</a:t>
            </a:r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0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600796" cy="18098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b="0" i="1" dirty="0"/>
              <a:t>Существует несколько различных видов </a:t>
            </a:r>
            <a:r>
              <a:rPr lang="ru-RU" b="0" i="1" dirty="0" err="1"/>
              <a:t>волонтерства</a:t>
            </a:r>
            <a:r>
              <a:rPr lang="ru-RU" b="0" i="1" dirty="0"/>
              <a:t>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27584" y="2420888"/>
            <a:ext cx="7408333" cy="4104456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Взаимопомощь </a:t>
            </a:r>
            <a:r>
              <a:rPr lang="ru-RU" sz="2400" dirty="0"/>
              <a:t>или самопомощь. Люди осуществляют волонтерскую деятельность, чтобы помочь другим членам своей же социальной группы или сообщества. </a:t>
            </a:r>
          </a:p>
          <a:p>
            <a:r>
              <a:rPr lang="ru-RU" sz="2400" dirty="0"/>
              <a:t>Благотворительность или служба на благо других. Первичным бенефициарием является не участник группы, членом которой является волонтер, а третья сторона. </a:t>
            </a:r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14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7215238" cy="1500198"/>
          </a:xfrm>
        </p:spPr>
        <p:txBody>
          <a:bodyPr/>
          <a:lstStyle/>
          <a:p>
            <a:pPr>
              <a:buNone/>
            </a:pPr>
            <a:r>
              <a:rPr lang="ru-RU" b="0" i="1" dirty="0" smtClean="0"/>
              <a:t>Волонтёр, </a:t>
            </a:r>
            <a:r>
              <a:rPr lang="ru-RU" b="0" i="1" dirty="0" err="1" smtClean="0"/>
              <a:t>волонтёрство</a:t>
            </a:r>
            <a:r>
              <a:rPr lang="ru-RU" b="0" i="1" dirty="0" smtClean="0"/>
              <a:t> –это… </a:t>
            </a:r>
            <a:endParaRPr lang="ru-RU" b="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1785926"/>
            <a:ext cx="8572560" cy="4857784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dirty="0" smtClean="0"/>
              <a:t>В переводе с французского </a:t>
            </a:r>
            <a:r>
              <a:rPr lang="ru-RU" b="1" dirty="0" smtClean="0"/>
              <a:t>"волонтер" - это человек-доброволец.</a:t>
            </a:r>
            <a:r>
              <a:rPr lang="ru-RU" dirty="0" smtClean="0"/>
              <a:t> Человек, который имеет привычку заботиться о ближних людях, помогая им абсолютно добровольно и без какой либо выгоды (корысти). А награда за это - благодарность и признательность людей, которым оказана существенная помощь. Кроме этого, волонтеры получают полезные знания, новые знакомства, общение с людьми разных судеб. Но и это еще не все. Главное, что волонтеры получают чувство своей полезности. Благодаря этому, волонтеры трудятся на благо своей страны абсолютно бесплатно.</a:t>
            </a:r>
            <a:endParaRPr lang="en-US" i="1" dirty="0" smtClean="0"/>
          </a:p>
        </p:txBody>
      </p:sp>
      <p:pic>
        <p:nvPicPr>
          <p:cNvPr id="2050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6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57224" y="1928802"/>
            <a:ext cx="7316316" cy="3875322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/>
              <a:t>Участие и самоуправление. Роль отдельных лиц в процессе управления - от представительства в совещательных органах правительства до участия в местных проектах развития. </a:t>
            </a:r>
          </a:p>
          <a:p>
            <a:r>
              <a:rPr lang="ru-RU" sz="3200" dirty="0"/>
              <a:t>Просвещение или пропаганда каких-либо вопросов, касающихся определенных групп общества</a:t>
            </a:r>
            <a:r>
              <a:rPr lang="ru-RU" sz="2800" dirty="0"/>
              <a:t>. 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2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Рабочая встреча\pixo\1266925275_f2eeebe5f0e0edf2edeef1f2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5340" y="2357430"/>
            <a:ext cx="3728660" cy="2643206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14282" y="1714488"/>
            <a:ext cx="5286412" cy="5000660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/>
              <a:t>По нашему мнению</a:t>
            </a:r>
            <a:r>
              <a:rPr lang="ru-RU" sz="3400" dirty="0"/>
              <a:t>, волонтерское движение является одним из эффективных и перспективных вариантов организации работы по формированию здорового образа жизни и </a:t>
            </a:r>
            <a:r>
              <a:rPr lang="ru-RU" sz="3400" dirty="0" smtClean="0"/>
              <a:t>ответственного </a:t>
            </a:r>
            <a:r>
              <a:rPr lang="ru-RU" sz="3400" dirty="0"/>
              <a:t>поведения среди молодежи. </a:t>
            </a:r>
          </a:p>
          <a:p>
            <a:r>
              <a:rPr lang="ru-RU" sz="3400" dirty="0"/>
              <a:t>Ведь подросткам легче понять сверстников, а тем в свою очередь доверить свои проблемы и переживания и отнестись к полученной информации от сверстников с большим доверием.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Рабочая встреча\pixo\9923236.jpg"/>
          <p:cNvPicPr>
            <a:picLocks noChangeAspect="1" noChangeArrowheads="1"/>
          </p:cNvPicPr>
          <p:nvPr/>
        </p:nvPicPr>
        <p:blipFill>
          <a:blip r:embed="rId2" cstate="print">
            <a:lum bright="3000"/>
          </a:blip>
          <a:srcRect/>
          <a:stretch>
            <a:fillRect/>
          </a:stretch>
        </p:blipFill>
        <p:spPr bwMode="auto">
          <a:xfrm>
            <a:off x="6215042" y="4778238"/>
            <a:ext cx="2928958" cy="20797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3174" y="214290"/>
            <a:ext cx="6000792" cy="1500198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3600" b="0" i="1" dirty="0" err="1" smtClean="0"/>
              <a:t>Волонтерство</a:t>
            </a:r>
            <a:r>
              <a:rPr lang="ru-RU" sz="3600" b="0" i="1" dirty="0" smtClean="0"/>
              <a:t> </a:t>
            </a:r>
            <a:r>
              <a:rPr lang="ru-RU" sz="3600" b="0" i="1" dirty="0"/>
              <a:t>стремится к достижению двух важных результатов: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57224" y="1928802"/>
            <a:ext cx="7286676" cy="3357586"/>
          </a:xfrm>
        </p:spPr>
        <p:txBody>
          <a:bodyPr>
            <a:noAutofit/>
          </a:bodyPr>
          <a:lstStyle/>
          <a:p>
            <a:r>
              <a:rPr lang="ru-RU" dirty="0" smtClean="0"/>
              <a:t>Помогает </a:t>
            </a:r>
            <a:r>
              <a:rPr lang="ru-RU" dirty="0"/>
              <a:t>в создании стабильного и сплоченного общества. </a:t>
            </a:r>
          </a:p>
          <a:p>
            <a:r>
              <a:rPr lang="ru-RU" dirty="0"/>
              <a:t>Д</a:t>
            </a:r>
            <a:r>
              <a:rPr lang="ru-RU" dirty="0" smtClean="0"/>
              <a:t>ополняет услуги, проблеме </a:t>
            </a:r>
            <a:r>
              <a:rPr lang="ru-RU" dirty="0"/>
              <a:t>формирования здорового образа жизни и разумного стиля поведения молодежной среде в последние годы уделяется самое пристальное внимание как специалистов медиков, призванных в силу своих профессиональных обязанностей заниматься данной проблемой, так и работников образования. </a:t>
            </a:r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5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6314" y="571480"/>
            <a:ext cx="2674997" cy="880626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latin typeface="Trebuchet MS" pitchFamily="34" charset="0"/>
              </a:rPr>
              <a:t>Позитив</a:t>
            </a:r>
            <a:endParaRPr lang="ru-RU" i="1" dirty="0">
              <a:latin typeface="Trebuchet MS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700808"/>
            <a:ext cx="7408333" cy="41764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b="1" i="1" dirty="0"/>
              <a:t>В</a:t>
            </a:r>
            <a:r>
              <a:rPr lang="ru-RU" sz="2800" b="1" i="1" dirty="0" smtClean="0"/>
              <a:t>олонтерская деятельность -это толчок </a:t>
            </a:r>
            <a:r>
              <a:rPr lang="ru-RU" sz="2800" b="1" i="1" dirty="0"/>
              <a:t>для последующего </a:t>
            </a:r>
            <a:r>
              <a:rPr lang="ru-RU" sz="2800" b="1" i="1" dirty="0" smtClean="0"/>
              <a:t>трудоустройства.</a:t>
            </a:r>
          </a:p>
          <a:p>
            <a:r>
              <a:rPr lang="ru-RU" sz="2800" b="1" i="1" dirty="0"/>
              <a:t>А</a:t>
            </a:r>
            <a:r>
              <a:rPr lang="ru-RU" sz="2800" b="1" i="1" dirty="0" smtClean="0"/>
              <a:t> также </a:t>
            </a:r>
            <a:r>
              <a:rPr lang="ru-RU" sz="2800" b="1" i="1" dirty="0"/>
              <a:t>дает возможность зарекомендовать себя с лучшей стороны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 smtClean="0"/>
              <a:t>Дает возможность набраться опыта, а также внести свой вклад в развитие обще</a:t>
            </a:r>
            <a:r>
              <a:rPr lang="en-US" sz="2800" b="1" i="1" dirty="0" err="1" smtClean="0"/>
              <a:t>cndf</a:t>
            </a:r>
            <a:endParaRPr lang="ru-RU" sz="2800" b="1" i="1" dirty="0" smtClean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0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волонтера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Развитие навыков коммуникации позволяют найти лучшее место в работе, личной жизни.</a:t>
            </a:r>
          </a:p>
          <a:p>
            <a:r>
              <a:rPr lang="ru-RU" dirty="0" smtClean="0"/>
              <a:t>Значительно расширяются личные связи.</a:t>
            </a:r>
          </a:p>
          <a:p>
            <a:r>
              <a:rPr lang="ru-RU" dirty="0" smtClean="0"/>
              <a:t>Есть доступ к информации о возможностях обучения и трудоустройства.</a:t>
            </a:r>
          </a:p>
          <a:p>
            <a:r>
              <a:rPr lang="ru-RU" dirty="0" smtClean="0"/>
              <a:t>Определить область самореализации в жизни.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ru-RU" sz="4000" dirty="0" smtClean="0"/>
          </a:p>
          <a:p>
            <a:endParaRPr lang="ru-RU" sz="4800" dirty="0"/>
          </a:p>
          <a:p>
            <a:pPr>
              <a:buNone/>
            </a:pPr>
            <a:r>
              <a:rPr lang="ru-RU" sz="4800" dirty="0" smtClean="0"/>
              <a:t>Благодарим за внимание!</a:t>
            </a:r>
          </a:p>
          <a:p>
            <a:pPr marL="0" indent="0">
              <a:buNone/>
            </a:pPr>
            <a:endParaRPr lang="ru-RU" sz="4000" dirty="0"/>
          </a:p>
        </p:txBody>
      </p:sp>
      <p:sp>
        <p:nvSpPr>
          <p:cNvPr id="4" name="Улыбающееся лицо 3"/>
          <p:cNvSpPr/>
          <p:nvPr/>
        </p:nvSpPr>
        <p:spPr>
          <a:xfrm rot="391376">
            <a:off x="6174706" y="2275887"/>
            <a:ext cx="2448272" cy="1944216"/>
          </a:xfrm>
          <a:prstGeom prst="smileyFac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1432" cy="1071546"/>
          </a:xfrm>
          <a:prstGeom prst="rect">
            <a:avLst/>
          </a:prstGeom>
          <a:noFill/>
        </p:spPr>
      </p:pic>
      <p:pic>
        <p:nvPicPr>
          <p:cNvPr id="8195" name="Picture 3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1871432" cy="1071546"/>
          </a:xfrm>
          <a:prstGeom prst="rect">
            <a:avLst/>
          </a:prstGeom>
          <a:noFill/>
        </p:spPr>
      </p:pic>
      <p:pic>
        <p:nvPicPr>
          <p:cNvPr id="8197" name="Picture 5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0"/>
            <a:ext cx="1871432" cy="1071546"/>
          </a:xfrm>
          <a:prstGeom prst="rect">
            <a:avLst/>
          </a:prstGeom>
          <a:noFill/>
        </p:spPr>
      </p:pic>
      <p:pic>
        <p:nvPicPr>
          <p:cNvPr id="8198" name="Picture 6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0"/>
            <a:ext cx="1871432" cy="1071546"/>
          </a:xfrm>
          <a:prstGeom prst="rect">
            <a:avLst/>
          </a:prstGeom>
          <a:noFill/>
        </p:spPr>
      </p:pic>
      <p:pic>
        <p:nvPicPr>
          <p:cNvPr id="8199" name="Picture 7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568" y="0"/>
            <a:ext cx="1871432" cy="1071546"/>
          </a:xfrm>
          <a:prstGeom prst="rect">
            <a:avLst/>
          </a:prstGeom>
          <a:noFill/>
        </p:spPr>
      </p:pic>
      <p:pic>
        <p:nvPicPr>
          <p:cNvPr id="10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86454"/>
            <a:ext cx="1871432" cy="1071546"/>
          </a:xfrm>
          <a:prstGeom prst="rect">
            <a:avLst/>
          </a:prstGeom>
          <a:noFill/>
        </p:spPr>
      </p:pic>
      <p:pic>
        <p:nvPicPr>
          <p:cNvPr id="11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5786454"/>
            <a:ext cx="1871432" cy="1071546"/>
          </a:xfrm>
          <a:prstGeom prst="rect">
            <a:avLst/>
          </a:prstGeom>
          <a:noFill/>
        </p:spPr>
      </p:pic>
      <p:pic>
        <p:nvPicPr>
          <p:cNvPr id="12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5786454"/>
            <a:ext cx="1871432" cy="1071546"/>
          </a:xfrm>
          <a:prstGeom prst="rect">
            <a:avLst/>
          </a:prstGeom>
          <a:noFill/>
        </p:spPr>
      </p:pic>
      <p:pic>
        <p:nvPicPr>
          <p:cNvPr id="13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5786454"/>
            <a:ext cx="1871432" cy="1071546"/>
          </a:xfrm>
          <a:prstGeom prst="rect">
            <a:avLst/>
          </a:prstGeom>
          <a:noFill/>
        </p:spPr>
      </p:pic>
      <p:pic>
        <p:nvPicPr>
          <p:cNvPr id="14" name="Picture 2" descr="G:\Рабочая встреча\pixo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568" y="5786454"/>
            <a:ext cx="1871432" cy="1071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1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9248"/>
            <a:ext cx="8694240" cy="66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2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1" y="188640"/>
            <a:ext cx="8988749" cy="64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0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285852" y="714356"/>
            <a:ext cx="7072338" cy="5715040"/>
          </a:xfrm>
        </p:spPr>
        <p:txBody>
          <a:bodyPr>
            <a:noAutofit/>
          </a:bodyPr>
          <a:lstStyle/>
          <a:p>
            <a:pPr marL="502920" indent="-457200"/>
            <a:r>
              <a:rPr lang="ru-RU" sz="1800" dirty="0" err="1" smtClean="0"/>
              <a:t>Волонтерство</a:t>
            </a:r>
            <a:r>
              <a:rPr lang="ru-RU" sz="1800" dirty="0" smtClean="0"/>
              <a:t> может быть организованным или неорганизованным, осуществляться индивидуально или в группе, в общественных или частных организациях.</a:t>
            </a:r>
          </a:p>
          <a:p>
            <a:pPr marL="502920" indent="-457200"/>
            <a:r>
              <a:rPr lang="ru-RU" sz="1800" b="1" dirty="0" smtClean="0"/>
              <a:t>В </a:t>
            </a:r>
            <a:r>
              <a:rPr lang="ru-RU" sz="1800" b="1" dirty="0" smtClean="0"/>
              <a:t>нашем районе </a:t>
            </a:r>
            <a:r>
              <a:rPr lang="ru-RU" sz="1800" b="1" dirty="0" err="1" smtClean="0"/>
              <a:t>волонтерство</a:t>
            </a:r>
            <a:r>
              <a:rPr lang="ru-RU" sz="1800" b="1" dirty="0" smtClean="0"/>
              <a:t> </a:t>
            </a:r>
            <a:r>
              <a:rPr lang="ru-RU" sz="1800" b="1" dirty="0" smtClean="0"/>
              <a:t>организованно. </a:t>
            </a:r>
          </a:p>
          <a:p>
            <a:pPr marL="502920" indent="-457200">
              <a:buSzPct val="200000"/>
            </a:pPr>
            <a:r>
              <a:rPr lang="ru-RU" sz="1800" dirty="0" smtClean="0"/>
              <a:t>Волонтер - это человек, который, работая безвозмездно, стремиться внести свой вклад в реализацию социально значимых проектов.</a:t>
            </a:r>
          </a:p>
          <a:p>
            <a:pPr marL="502920" indent="-457200">
              <a:buSzPct val="200000"/>
            </a:pPr>
            <a:r>
              <a:rPr lang="ru-RU" sz="1800" dirty="0" smtClean="0"/>
              <a:t>Волонтеры - не только альтруисты, они работают ради приобретения опыта, специальных навыков и знаний, установления личных контактов.</a:t>
            </a:r>
          </a:p>
          <a:p>
            <a:pPr marL="502920" indent="-457200">
              <a:buSzPct val="200000"/>
            </a:pPr>
            <a:r>
              <a:rPr lang="ru-RU" sz="1800" dirty="0" smtClean="0"/>
              <a:t>Кроме того, </a:t>
            </a:r>
            <a:r>
              <a:rPr lang="ru-RU" sz="1800" i="1" dirty="0" smtClean="0"/>
              <a:t>волонтер</a:t>
            </a:r>
            <a:r>
              <a:rPr lang="ru-RU" sz="1800" dirty="0" smtClean="0"/>
              <a:t> – человек нужный. Специалисты утверждают: за волонтерским движением – будущее. </a:t>
            </a:r>
            <a:r>
              <a:rPr lang="ru-RU" sz="1800" dirty="0" err="1" smtClean="0"/>
              <a:t>Волонтерство</a:t>
            </a:r>
            <a:r>
              <a:rPr lang="ru-RU" sz="1800" dirty="0" smtClean="0"/>
              <a:t> позволяет человеку, "не ломая" свою жизнь, дополнить ее очень значимой частью - реализовать чувство личной гражданской ответственности за происходящее. </a:t>
            </a:r>
          </a:p>
          <a:p>
            <a:pPr marL="502920" indent="-457200">
              <a:buSzPct val="200000"/>
            </a:pPr>
            <a:endParaRPr lang="ru-RU" sz="1800" dirty="0" smtClean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00034" y="1785926"/>
            <a:ext cx="8429684" cy="4786346"/>
          </a:xfrm>
        </p:spPr>
        <p:txBody>
          <a:bodyPr>
            <a:normAutofit/>
          </a:bodyPr>
          <a:lstStyle/>
          <a:p>
            <a:r>
              <a:rPr lang="ru-RU" dirty="0" smtClean="0"/>
              <a:t>Добровольческие инициативы распространяются почти на любую сферу человеческой деятельности – </a:t>
            </a:r>
          </a:p>
          <a:p>
            <a:r>
              <a:rPr lang="ru-RU" dirty="0" smtClean="0"/>
              <a:t>работу с социально-незащищенными слоями населения (инвалидами, престарелыми, маргиналами); </a:t>
            </a:r>
          </a:p>
          <a:p>
            <a:r>
              <a:rPr lang="ru-RU" dirty="0" smtClean="0"/>
              <a:t>работа в рамках неформального образования, направленного на </a:t>
            </a:r>
            <a:r>
              <a:rPr lang="ru-RU" dirty="0" err="1" smtClean="0"/>
              <a:t>интеркультурное</a:t>
            </a:r>
            <a:r>
              <a:rPr lang="ru-RU" dirty="0" smtClean="0"/>
              <a:t> общение; </a:t>
            </a:r>
          </a:p>
          <a:p>
            <a:r>
              <a:rPr lang="ru-RU" dirty="0" smtClean="0"/>
              <a:t>развитие проектов, укрепляющих дух социальной терпимости; </a:t>
            </a:r>
          </a:p>
          <a:p>
            <a:r>
              <a:rPr lang="ru-RU" dirty="0" smtClean="0"/>
              <a:t>миротворчество, разрешение конфликтов; </a:t>
            </a:r>
          </a:p>
          <a:p>
            <a:r>
              <a:rPr lang="ru-RU" dirty="0" smtClean="0"/>
              <a:t>экологическая защита; </a:t>
            </a:r>
          </a:p>
          <a:p>
            <a:r>
              <a:rPr lang="ru-RU" dirty="0" smtClean="0"/>
              <a:t>активизация населения в глубинке и т.д.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608168" cy="58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48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743825" cy="61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7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1143000"/>
          </a:xfrm>
        </p:spPr>
        <p:txBody>
          <a:bodyPr/>
          <a:lstStyle/>
          <a:p>
            <a:r>
              <a:rPr lang="ru-RU" dirty="0" smtClean="0"/>
              <a:t>Как все начиналось…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7158" y="1643050"/>
            <a:ext cx="8286808" cy="4857784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 err="1" smtClean="0"/>
              <a:t>Волонтерство</a:t>
            </a:r>
            <a:r>
              <a:rPr lang="ru-RU" sz="2300" dirty="0" smtClean="0"/>
              <a:t> как идея социального служения почти столь же древняя как и понятие "социум". В обществе всегда находились люди, для которых способом самореализации, самосовершенствования, связи и общения с другими людьми был труд на благо того сообщества, в котором этому человеку довелось родиться и/или жить.</a:t>
            </a:r>
          </a:p>
          <a:p>
            <a:r>
              <a:rPr lang="ru-RU" sz="2300" dirty="0" smtClean="0"/>
              <a:t>Однако только в ХХ веке, на пропахшем войной и индивидуализмом европейском континенте добровольчество стало приобретать черты всеобщего социального феномена.</a:t>
            </a:r>
          </a:p>
          <a:p>
            <a:r>
              <a:rPr lang="ru-RU" sz="2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После Первой Мировой, в 1920 во Франции, под Страсбургом, был осуществлен первый волонтерский проект с участием немецкой и французской молодежи, в рамках которого волонтеры восстанавливали разрушенные 1-й Мировой Войной фермы в районе мест наиболее ожесточенных боев между немецкими и французскими войсками. С тех пор </a:t>
            </a:r>
            <a:r>
              <a:rPr lang="ru-RU" sz="23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волонтерство</a:t>
            </a:r>
            <a:r>
              <a:rPr lang="ru-RU" sz="2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успело набрать размах и популярность всемирного масштаба. В добровольчестве определились разнообразные формы, виды, продолжительность деятельности.</a:t>
            </a:r>
          </a:p>
          <a:p>
            <a:r>
              <a:rPr lang="ru-RU" sz="2300" dirty="0" smtClean="0"/>
              <a:t>Вовлеченность в добровольчество не имеет религиозных, расовых, возрастных, </a:t>
            </a:r>
            <a:r>
              <a:rPr lang="ru-RU" sz="2300" dirty="0" err="1" smtClean="0"/>
              <a:t>гендерных</a:t>
            </a:r>
            <a:r>
              <a:rPr lang="ru-RU" sz="2300" dirty="0" smtClean="0"/>
              <a:t> и даже политических границ. </a:t>
            </a:r>
          </a:p>
          <a:p>
            <a:endParaRPr lang="ru-RU" dirty="0"/>
          </a:p>
        </p:txBody>
      </p:sp>
      <p:pic>
        <p:nvPicPr>
          <p:cNvPr id="4" name="Picture 2" descr="G:\Рабочая встреча\pixo\logo3-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714480" cy="158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439</TotalTime>
  <Words>824</Words>
  <Application>Microsoft Office PowerPoint</Application>
  <PresentationFormat>Экран (4:3)</PresentationFormat>
  <Paragraphs>60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Georgia</vt:lpstr>
      <vt:lpstr>Times New Roman</vt:lpstr>
      <vt:lpstr>Trebuchet MS</vt:lpstr>
      <vt:lpstr>Verdana</vt:lpstr>
      <vt:lpstr>Воздушный поток</vt:lpstr>
      <vt:lpstr>Тема Office</vt:lpstr>
      <vt:lpstr>Волонтёры МБОУДО «СЮН» г.Долинск</vt:lpstr>
      <vt:lpstr>Волонтёр, волонтёрство –это…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все начиналось…</vt:lpstr>
      <vt:lpstr>Голос волонтера</vt:lpstr>
      <vt:lpstr>Презентация PowerPoint</vt:lpstr>
      <vt:lpstr>Презентация PowerPoint</vt:lpstr>
      <vt:lpstr>Презентация PowerPoint</vt:lpstr>
      <vt:lpstr>Мотивация у волонтёров</vt:lpstr>
      <vt:lpstr>Презентация PowerPoint</vt:lpstr>
      <vt:lpstr>Презентация PowerPoint</vt:lpstr>
      <vt:lpstr>Волонтерская деятельность</vt:lpstr>
      <vt:lpstr>Презентация PowerPoint</vt:lpstr>
      <vt:lpstr>Существует несколько различных видов волонтерства:</vt:lpstr>
      <vt:lpstr>Презентация PowerPoint</vt:lpstr>
      <vt:lpstr>Презентация PowerPoint</vt:lpstr>
      <vt:lpstr>Волонтерство стремится к достижению двух важных результатов: </vt:lpstr>
      <vt:lpstr>Позитив</vt:lpstr>
      <vt:lpstr>Перспективы волонтера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Волонтер.</dc:title>
  <dc:creator>Admin</dc:creator>
  <cp:lastModifiedBy>Олеся Викторовна</cp:lastModifiedBy>
  <cp:revision>52</cp:revision>
  <dcterms:created xsi:type="dcterms:W3CDTF">2010-11-20T05:04:10Z</dcterms:created>
  <dcterms:modified xsi:type="dcterms:W3CDTF">2024-11-02T02:24:43Z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226984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