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319" r:id="rId3"/>
    <p:sldId id="320" r:id="rId4"/>
    <p:sldId id="321" r:id="rId5"/>
    <p:sldId id="331" r:id="rId6"/>
    <p:sldId id="332" r:id="rId7"/>
    <p:sldId id="322" r:id="rId8"/>
    <p:sldId id="338" r:id="rId9"/>
    <p:sldId id="342" r:id="rId10"/>
    <p:sldId id="341" r:id="rId11"/>
    <p:sldId id="339" r:id="rId12"/>
    <p:sldId id="306" r:id="rId13"/>
    <p:sldId id="337" r:id="rId14"/>
    <p:sldId id="340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CC0099"/>
    <a:srgbClr val="008000"/>
    <a:srgbClr val="F07E2E"/>
    <a:srgbClr val="3333CC"/>
    <a:srgbClr val="CCECFF"/>
    <a:srgbClr val="FFFF99"/>
    <a:srgbClr val="800080"/>
    <a:srgbClr val="FFCCFF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7" autoAdjust="0"/>
    <p:restoredTop sz="86792" autoAdjust="0"/>
  </p:normalViewPr>
  <p:slideViewPr>
    <p:cSldViewPr>
      <p:cViewPr varScale="1">
        <p:scale>
          <a:sx n="79" d="100"/>
          <a:sy n="79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7BAAD-EECF-4304-A707-BE9A208D1EE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F24BF-ABFB-4ECA-8113-9888E6C73A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61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F24BF-ABFB-4ECA-8113-9888E6C73A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07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08720"/>
            <a:ext cx="1775082" cy="177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536" y="1000108"/>
            <a:ext cx="7964464" cy="1815882"/>
          </a:xfrm>
          <a:prstGeom prst="rect">
            <a:avLst/>
          </a:prstGeom>
          <a:noFill/>
          <a:ln>
            <a:noFill/>
          </a:ln>
          <a:effectLst>
            <a:outerShdw blurRad="1143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Муниципальное</a:t>
            </a:r>
            <a:r>
              <a:rPr lang="en-US" sz="20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бюджетное образовательное учреждение</a:t>
            </a:r>
          </a:p>
          <a:p>
            <a:pPr algn="ctr"/>
            <a:r>
              <a:rPr lang="ru-RU" sz="20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дополнительного образования детей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Дом учащейся молодежи «Икар»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городского округа Тольятти</a:t>
            </a:r>
            <a:endParaRPr lang="ru-RU" sz="3600" dirty="0">
              <a:ln w="0"/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21739"/>
            <a:ext cx="3451723" cy="252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pSp>
        <p:nvGrpSpPr>
          <p:cNvPr id="2" name="Группа 1"/>
          <p:cNvGrpSpPr/>
          <p:nvPr/>
        </p:nvGrpSpPr>
        <p:grpSpPr>
          <a:xfrm>
            <a:off x="3839304" y="3161979"/>
            <a:ext cx="5099861" cy="2643285"/>
            <a:chOff x="3891405" y="3225224"/>
            <a:chExt cx="5099861" cy="264328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891405" y="3225224"/>
              <a:ext cx="5099861" cy="2643285"/>
            </a:xfrm>
            <a:prstGeom prst="roundRect">
              <a:avLst/>
            </a:prstGeom>
            <a:solidFill>
              <a:schemeClr val="lt1">
                <a:alpha val="3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81159" y="3492245"/>
              <a:ext cx="4994502" cy="16312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 smtClean="0">
                <a:ln w="0">
                  <a:noFill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ln w="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2022-2023 учебный год</a:t>
              </a:r>
            </a:p>
            <a:p>
              <a:pPr algn="ctr"/>
              <a:endParaRPr lang="ru-RU" sz="2000" b="1" dirty="0" smtClean="0">
                <a:ln w="0">
                  <a:noFill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ln w="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Приглашаем на занятия в различных </a:t>
              </a:r>
              <a:r>
                <a:rPr lang="ru-RU" sz="2000" b="1" dirty="0" smtClean="0">
                  <a:ln w="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творческих </a:t>
              </a:r>
              <a:r>
                <a:rPr lang="ru-RU" sz="2000" b="1" dirty="0" smtClean="0">
                  <a:ln w="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коллективах</a:t>
              </a:r>
              <a:endParaRPr lang="ru-RU" sz="2000" b="1" dirty="0">
                <a:ln w="0">
                  <a:noFill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 в 1977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как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Дом пионеров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1996 году Дом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пионеров реорганизован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Дом молодежи «Икар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2003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переименован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Дом учащейся молодежи «Икар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Художественная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75761" y="1447812"/>
            <a:ext cx="7715304" cy="6397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cs typeface="Aharoni" pitchFamily="2" charset="-79"/>
              </a:rPr>
              <a:t>Студия современного и эстрадно-спортивного танца «OK MOVE»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73600" y="1925345"/>
            <a:ext cx="7143800" cy="1861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Возраст 7-20 лет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673600" y="2491339"/>
            <a:ext cx="3338373" cy="2664296"/>
          </a:xfrm>
        </p:spPr>
        <p:txBody>
          <a:bodyPr/>
          <a:lstStyle/>
          <a:p>
            <a:endParaRPr lang="ru-RU" alt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altLang="ru-RU" dirty="0" smtClean="0">
              <a:solidFill>
                <a:srgbClr val="FF0000"/>
              </a:solidFill>
            </a:endParaRPr>
          </a:p>
          <a:p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4" name="Содержимое 3"/>
          <p:cNvSpPr>
            <a:spLocks noGrp="1"/>
          </p:cNvSpPr>
          <p:nvPr>
            <p:ph sz="half" idx="2"/>
          </p:nvPr>
        </p:nvSpPr>
        <p:spPr>
          <a:xfrm>
            <a:off x="4188664" y="2515925"/>
            <a:ext cx="4312426" cy="2457777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u="sng" dirty="0" smtClean="0">
                <a:solidFill>
                  <a:srgbClr val="C00000"/>
                </a:solidFill>
              </a:rPr>
              <a:t>Современный танец: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</a:rPr>
              <a:t>Развитие данных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</a:rPr>
              <a:t>Растяжка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</a:rPr>
              <a:t>ОФП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</a:rPr>
              <a:t>Трюковые элементы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rgbClr val="002060"/>
                </a:solidFill>
              </a:rPr>
              <a:t>Все виды современной хореографии (модерн, </a:t>
            </a:r>
            <a:r>
              <a:rPr lang="ru-RU" altLang="ru-RU" dirty="0" err="1" smtClean="0">
                <a:solidFill>
                  <a:srgbClr val="002060"/>
                </a:solidFill>
              </a:rPr>
              <a:t>контепорари</a:t>
            </a:r>
            <a:r>
              <a:rPr lang="ru-RU" altLang="ru-RU" dirty="0" smtClean="0">
                <a:solidFill>
                  <a:srgbClr val="002060"/>
                </a:solidFill>
              </a:rPr>
              <a:t>, хип-хоп, </a:t>
            </a:r>
            <a:r>
              <a:rPr lang="ru-RU" altLang="ru-RU" dirty="0" err="1" smtClean="0">
                <a:solidFill>
                  <a:srgbClr val="002060"/>
                </a:solidFill>
              </a:rPr>
              <a:t>вог</a:t>
            </a:r>
            <a:r>
              <a:rPr lang="ru-RU" altLang="ru-RU" dirty="0" smtClean="0">
                <a:solidFill>
                  <a:srgbClr val="002060"/>
                </a:solidFill>
              </a:rPr>
              <a:t>, джаз-</a:t>
            </a:r>
            <a:r>
              <a:rPr lang="ru-RU" altLang="ru-RU" dirty="0" err="1" smtClean="0">
                <a:solidFill>
                  <a:srgbClr val="002060"/>
                </a:solidFill>
              </a:rPr>
              <a:t>фанк</a:t>
            </a:r>
            <a:r>
              <a:rPr lang="ru-RU" altLang="ru-RU" dirty="0" smtClean="0">
                <a:solidFill>
                  <a:srgbClr val="002060"/>
                </a:solidFill>
              </a:rPr>
              <a:t>, </a:t>
            </a:r>
            <a:r>
              <a:rPr lang="ru-RU" altLang="ru-RU" dirty="0" err="1" smtClean="0">
                <a:solidFill>
                  <a:srgbClr val="002060"/>
                </a:solidFill>
              </a:rPr>
              <a:t>эксперементл</a:t>
            </a:r>
            <a:r>
              <a:rPr lang="ru-RU" altLang="ru-RU" dirty="0" smtClean="0">
                <a:solidFill>
                  <a:srgbClr val="002060"/>
                </a:solidFill>
              </a:rPr>
              <a:t> и т.д.)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268050" y="2543880"/>
            <a:ext cx="3732445" cy="21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ru-RU" alt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Эстрадно-спортивный танец: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Развитие данных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Постановка корпуса, рук, ног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Элементы портерной гимнастики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Растяжка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Все виды эстрадной и спортивной хореографии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8" name="Содержимое 3" descr="DSC_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5761" y="4723230"/>
            <a:ext cx="3324558" cy="2000250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9" name="Рисунок 2" descr="DSC_07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70877"/>
            <a:ext cx="3302764" cy="19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369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Техническая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8772" y="1228352"/>
            <a:ext cx="7715304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Креативный 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11560" y="1851576"/>
            <a:ext cx="7416824" cy="251352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Возраст 12-18 лет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200" dirty="0">
                <a:solidFill>
                  <a:srgbClr val="002060"/>
                </a:solidFill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</a:rPr>
              <a:t>	Программа </a:t>
            </a:r>
            <a:r>
              <a:rPr lang="ru-RU" sz="3200" dirty="0">
                <a:solidFill>
                  <a:srgbClr val="002060"/>
                </a:solidFill>
              </a:rPr>
              <a:t>нашего курса поможет развиться вашим креативный способностям: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     научиться </a:t>
            </a:r>
            <a:r>
              <a:rPr lang="ru-RU" sz="3200" dirty="0">
                <a:solidFill>
                  <a:srgbClr val="002060"/>
                </a:solidFill>
              </a:rPr>
              <a:t>красиво и интересно говорить;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   находить </a:t>
            </a:r>
            <a:r>
              <a:rPr lang="ru-RU" sz="3200" dirty="0">
                <a:solidFill>
                  <a:srgbClr val="002060"/>
                </a:solidFill>
              </a:rPr>
              <a:t>и освещать важные и социально значимые темы и </a:t>
            </a:r>
            <a:r>
              <a:rPr lang="ru-RU" sz="3200" dirty="0" smtClean="0">
                <a:solidFill>
                  <a:srgbClr val="002060"/>
                </a:solidFill>
              </a:rPr>
              <a:t>     события</a:t>
            </a:r>
            <a:r>
              <a:rPr lang="ru-RU" sz="3200" dirty="0">
                <a:solidFill>
                  <a:srgbClr val="002060"/>
                </a:solidFill>
              </a:rPr>
              <a:t>;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   монтировать </a:t>
            </a:r>
            <a:r>
              <a:rPr lang="ru-RU" sz="3200" dirty="0">
                <a:solidFill>
                  <a:srgbClr val="002060"/>
                </a:solidFill>
              </a:rPr>
              <a:t>видео;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   быть </a:t>
            </a:r>
            <a:r>
              <a:rPr lang="ru-RU" sz="3200" dirty="0">
                <a:solidFill>
                  <a:srgbClr val="002060"/>
                </a:solidFill>
              </a:rPr>
              <a:t>уверенным в себе;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   освоить </a:t>
            </a:r>
            <a:r>
              <a:rPr lang="ru-RU" sz="3200" dirty="0">
                <a:solidFill>
                  <a:srgbClr val="002060"/>
                </a:solidFill>
              </a:rPr>
              <a:t>первые шаги интересной профессии.</a:t>
            </a:r>
            <a:endParaRPr lang="ru-RU" sz="2900" dirty="0" smtClean="0">
              <a:solidFill>
                <a:srgbClr val="002060"/>
              </a:solidFill>
            </a:endParaRPr>
          </a:p>
        </p:txBody>
      </p:sp>
      <p:pic>
        <p:nvPicPr>
          <p:cNvPr id="1028" name="Picture 4" descr="https://sun9-76.userapi.com/impg/t7A7j2D2Ry-a39A5IrRuuAToPvydPALUMGgT1A/oEnEJFee6ao.jpg?size=2560x1442&amp;quality=95&amp;sign=c40239c4fc02198f7c572732b7fada5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236" y="4339886"/>
            <a:ext cx="4234531" cy="23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9.userapi.com/impg/qqvoGw0ldo9FNIsBBRtuuDoHz4RmoTTrfxH9bg/ba2KW1RFS1c.jpg?size=2560x1442&amp;quality=96&amp;sign=adc6d30473122bedfecf893be36b2df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39" y="4339886"/>
            <a:ext cx="4255399" cy="23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1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643050"/>
            <a:ext cx="7742113" cy="495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928662" y="214290"/>
            <a:ext cx="7416824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РЕЗУЛЬТАТИВНОСТЬ ДЕЯТЕЛЬНОСТИ УЧРЕЖДЕНИЯ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1103734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ДОСТИЖЕНИЯ УЧАЩИХСЯ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87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Организация отдыха детей в каникулярное время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543800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Организация воспитательных мероприятий для МБУ, мастер-классов и проведение летних краткосрочных программ.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://ikar.net.ru/images/leto-18-16.jpg?crc=243283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8575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372" name="Picture 4" descr="http://ikar.net.ru/images/leto-18-13.jpg?crc=39965806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429132"/>
            <a:ext cx="2857500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374" name="Picture 6" descr="https://pp.userapi.com/c849124/v849124366/1a5c1e/dlW1ISFQv6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85992"/>
            <a:ext cx="228601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376" name="Picture 8" descr="https://pp.userapi.com/c851424/v851424107/130b77/jZoyHJUTG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500570"/>
            <a:ext cx="3357586" cy="1888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378" name="Picture 10" descr="https://pp.userapi.com/c851528/v851528420/1381f9/aW7XJbelh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143116"/>
            <a:ext cx="1523969" cy="2031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Наши направления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908721"/>
            <a:ext cx="4382317" cy="59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79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0"/>
            <a:ext cx="1775082" cy="1775082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340768"/>
            <a:ext cx="5112568" cy="3189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-360548" y="170637"/>
            <a:ext cx="4248472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Наши контакты</a:t>
            </a:r>
            <a:endParaRPr lang="ru-RU" sz="2800" dirty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ru-RU" sz="2800" dirty="0" smtClean="0">
              <a:ln w="0"/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628" y="4807605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445015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Самарская область,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Тольятти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ул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Носова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Тел.: 8(8482)45-02-52,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45-20-02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http://vkontakte.ru/</a:t>
            </a:r>
            <a:r>
              <a:rPr lang="en-US" b="1" u="sng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club61758549</a:t>
            </a:r>
            <a:endParaRPr lang="ru-RU" b="1" u="sng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сайт:www.ikar.net.ru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e-mail:ikar@edu.tgl.ru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ikar2011@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yandex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2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0"/>
            <a:ext cx="6781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Образовательная деятельность 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МБОУ ДО «Икар»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35896" y="1833157"/>
            <a:ext cx="1571636" cy="639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Бюджет: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6270" y="2472919"/>
            <a:ext cx="3657600" cy="2000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Реализация дополнительных общеобразовательных общеразвивающих </a:t>
            </a:r>
            <a:r>
              <a:rPr lang="ru-RU" dirty="0" smtClean="0">
                <a:solidFill>
                  <a:srgbClr val="002060"/>
                </a:solidFill>
              </a:rPr>
              <a:t>программ по направленностям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7699" y="2542843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3399"/>
                </a:solidFill>
              </a:rPr>
              <a:t>Художественная</a:t>
            </a:r>
          </a:p>
          <a:p>
            <a:pPr lvl="0"/>
            <a:r>
              <a:rPr lang="ru-RU" sz="2000" b="1" dirty="0" smtClean="0">
                <a:solidFill>
                  <a:srgbClr val="333399"/>
                </a:solidFill>
              </a:rPr>
              <a:t>Социально-педагогическая</a:t>
            </a:r>
          </a:p>
          <a:p>
            <a:pPr lvl="0"/>
            <a:r>
              <a:rPr lang="ru-RU" sz="2000" b="1" dirty="0" smtClean="0">
                <a:solidFill>
                  <a:srgbClr val="333399"/>
                </a:solidFill>
              </a:rPr>
              <a:t>Естественнонаучная</a:t>
            </a:r>
          </a:p>
          <a:p>
            <a:pPr lvl="0"/>
            <a:r>
              <a:rPr lang="ru-RU" sz="2000" b="1" dirty="0" smtClean="0">
                <a:solidFill>
                  <a:srgbClr val="333399"/>
                </a:solidFill>
              </a:rPr>
              <a:t>Туристско-краеведческая</a:t>
            </a:r>
          </a:p>
          <a:p>
            <a:pPr lvl="0"/>
            <a:r>
              <a:rPr lang="ru-RU" sz="2000" b="1" dirty="0" smtClean="0">
                <a:solidFill>
                  <a:srgbClr val="333399"/>
                </a:solidFill>
              </a:rPr>
              <a:t>Физкультурно-спортивная</a:t>
            </a:r>
          </a:p>
          <a:p>
            <a:pPr lvl="0"/>
            <a:r>
              <a:rPr lang="ru-RU" sz="2000" b="1" dirty="0" smtClean="0">
                <a:solidFill>
                  <a:srgbClr val="333399"/>
                </a:solidFill>
              </a:rPr>
              <a:t>Техническая</a:t>
            </a:r>
            <a:endParaRPr lang="ru-RU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124986" y="2996952"/>
            <a:ext cx="990600" cy="9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Художественная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317" y="1382481"/>
            <a:ext cx="3886570" cy="86337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Студия «Джем»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Эстрадный вокал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657600" cy="2357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333399"/>
                </a:solidFill>
              </a:rPr>
              <a:t>         </a:t>
            </a:r>
            <a:r>
              <a:rPr lang="ru-RU" sz="3400" b="1" dirty="0" smtClean="0">
                <a:solidFill>
                  <a:srgbClr val="002060"/>
                </a:solidFill>
              </a:rPr>
              <a:t>Возраст 7-18 лет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Развитие музыкально-творческих способностей детей. Ансамблевое и вокально-хоровое творчество.  Вокальная работа. Актерское и исполнительское  мастерство. Культура  музыки.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57368" y="1136325"/>
            <a:ext cx="4071966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Декоративно-прикладное искусство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03283" y="2068498"/>
            <a:ext cx="4161770" cy="250351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Возраст 7-12 лет</a:t>
            </a:r>
          </a:p>
          <a:p>
            <a:pPr algn="just">
              <a:buNone/>
            </a:pPr>
            <a:r>
              <a:rPr lang="ru-RU" sz="4200" dirty="0" smtClean="0">
                <a:solidFill>
                  <a:srgbClr val="002060"/>
                </a:solidFill>
              </a:rPr>
              <a:t>     </a:t>
            </a:r>
            <a:r>
              <a:rPr lang="ru-RU" sz="5500" dirty="0" smtClean="0">
                <a:solidFill>
                  <a:srgbClr val="002060"/>
                </a:solidFill>
              </a:rPr>
              <a:t>Общехудожественная подготовка. Изучение направлений декоративно-прикладного искусства:  изделия из ткани, бисероплетение, лепка (пластилиновая живопись), </a:t>
            </a:r>
          </a:p>
          <a:p>
            <a:pPr algn="just">
              <a:buNone/>
            </a:pPr>
            <a:r>
              <a:rPr lang="ru-RU" sz="5500" dirty="0" smtClean="0">
                <a:solidFill>
                  <a:srgbClr val="002060"/>
                </a:solidFill>
              </a:rPr>
              <a:t>      украшения, </a:t>
            </a:r>
            <a:r>
              <a:rPr lang="ru-RU" sz="5500" dirty="0" err="1" smtClean="0">
                <a:solidFill>
                  <a:srgbClr val="002060"/>
                </a:solidFill>
              </a:rPr>
              <a:t>бумагопластика</a:t>
            </a:r>
            <a:r>
              <a:rPr lang="ru-RU" sz="5500" dirty="0" smtClean="0">
                <a:solidFill>
                  <a:srgbClr val="002060"/>
                </a:solidFill>
              </a:rPr>
              <a:t>. Культурная  и конкурсная деятельность.</a:t>
            </a:r>
            <a:endParaRPr lang="ru-RU" sz="55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572008"/>
            <a:ext cx="2377160" cy="1637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http://ikar.net.ru/images/dg1.jpg?crc=18594633"/>
          <p:cNvPicPr>
            <a:picLocks noChangeAspect="1" noChangeArrowheads="1"/>
          </p:cNvPicPr>
          <p:nvPr/>
        </p:nvPicPr>
        <p:blipFill>
          <a:blip r:embed="rId3"/>
          <a:srcRect l="17500" r="19999"/>
          <a:stretch>
            <a:fillRect/>
          </a:stretch>
        </p:blipFill>
        <p:spPr bwMode="auto">
          <a:xfrm>
            <a:off x="2714612" y="4500570"/>
            <a:ext cx="1888671" cy="1702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http://ikar.net.ru/images/zor2.jpg?crc=5143565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9051" y="4739253"/>
            <a:ext cx="1738213" cy="1302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http://ikar.net.ru/images/p3250441.jpg?crc=2466159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7293" y="4886136"/>
            <a:ext cx="1714512" cy="1316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Художественная  и физкультурно-спортивная направленность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42486" y="1180293"/>
            <a:ext cx="3657600" cy="63976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Пластилинография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30767" y="1945866"/>
            <a:ext cx="3657600" cy="27860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Возраст 7-15 лет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Развитие фантазии и творчества детей, координации и мелкой моторики рук. Различные виды и техники </a:t>
            </a:r>
            <a:r>
              <a:rPr lang="ru-RU" sz="2800" dirty="0" err="1" smtClean="0">
                <a:solidFill>
                  <a:srgbClr val="002060"/>
                </a:solidFill>
              </a:rPr>
              <a:t>пластилинографии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Объемная лепка. Обратная аппликация. Участие в конкурсах и выставках.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799656" y="1785926"/>
            <a:ext cx="4145244" cy="29289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Возраст 8-15 лет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Основы </a:t>
            </a:r>
            <a:r>
              <a:rPr lang="ru-RU" sz="2000" dirty="0">
                <a:solidFill>
                  <a:srgbClr val="002060"/>
                </a:solidFill>
              </a:rPr>
              <a:t>фитнеса </a:t>
            </a:r>
            <a:r>
              <a:rPr lang="ru-RU" sz="2000" dirty="0" smtClean="0">
                <a:solidFill>
                  <a:srgbClr val="002060"/>
                </a:solidFill>
              </a:rPr>
              <a:t>– формирование правильной техники выполнения упражнений, силовые и </a:t>
            </a:r>
            <a:r>
              <a:rPr lang="ru-RU" sz="2000" dirty="0" err="1" smtClean="0">
                <a:solidFill>
                  <a:srgbClr val="002060"/>
                </a:solidFill>
              </a:rPr>
              <a:t>кардио</a:t>
            </a:r>
            <a:r>
              <a:rPr lang="ru-RU" sz="2000" dirty="0" smtClean="0">
                <a:solidFill>
                  <a:srgbClr val="002060"/>
                </a:solidFill>
              </a:rPr>
              <a:t> нагрузки, </a:t>
            </a:r>
            <a:r>
              <a:rPr lang="ru-RU" sz="2000" dirty="0" err="1" smtClean="0">
                <a:solidFill>
                  <a:srgbClr val="002060"/>
                </a:solidFill>
              </a:rPr>
              <a:t>пилатес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стретчинг</a:t>
            </a:r>
            <a:r>
              <a:rPr lang="ru-RU" sz="2000" dirty="0" smtClean="0">
                <a:solidFill>
                  <a:srgbClr val="002060"/>
                </a:solidFill>
              </a:rPr>
              <a:t>. Дозированная нагрузка на все группы мышц. Работа с инвентарем и без. Занятия под музыкальное сопровождение.</a:t>
            </a:r>
            <a:endParaRPr lang="ru-RU" sz="200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6082" name="Picture 2" descr="https://pp.userapi.com/c850432/v850432876/154bf1/FM3sOSvFKc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857760"/>
            <a:ext cx="1428760" cy="1857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6084" name="Picture 4" descr="https://pp.userapi.com/c848624/v848624810/1cb9e7/Na03i5scO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3"/>
            <a:ext cx="2730518" cy="1535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Текст 7"/>
          <p:cNvSpPr>
            <a:spLocks noGrp="1"/>
          </p:cNvSpPr>
          <p:nvPr>
            <p:ph type="body" idx="1"/>
          </p:nvPr>
        </p:nvSpPr>
        <p:spPr>
          <a:xfrm>
            <a:off x="4917614" y="1214422"/>
            <a:ext cx="3657600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Фитнес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8994" y="4997384"/>
            <a:ext cx="2104912" cy="1578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9701" y="5229200"/>
            <a:ext cx="2128878" cy="1500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Физкультурно-спортивная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928662" y="2357430"/>
            <a:ext cx="364333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endParaRPr lang="ru-RU" sz="2900" dirty="0" smtClean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1369795" y="1163217"/>
            <a:ext cx="6120680" cy="57150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Фитнес+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( для детей с ОВЗ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1369795" y="1630064"/>
            <a:ext cx="5904656" cy="32938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Возраст 7-15 лет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Адаптированная программа для детей с ОВЗ.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Работа с инвентарем (мяч, гимнастическая палка, фитбол, обруч, скакалка, гантели и пр.)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</a:rPr>
              <a:t>Освоение </a:t>
            </a:r>
            <a:r>
              <a:rPr lang="ru-RU" sz="2800" dirty="0" smtClean="0">
                <a:solidFill>
                  <a:srgbClr val="002060"/>
                </a:solidFill>
              </a:rPr>
              <a:t>базовых физических умений и навыков (бег, прыжки, метания, упражнения на равновесие, ориентировка в пространстве и т.п.)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Игровая деятельность (эстафеты, подвижные игры)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4000504"/>
            <a:ext cx="2185210" cy="2637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4572008"/>
            <a:ext cx="2570311" cy="192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572008"/>
            <a:ext cx="2640992" cy="1980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Физкультурно-спортивная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786" y="1428736"/>
            <a:ext cx="750099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Шашки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92943" y="2047799"/>
            <a:ext cx="7429552" cy="157389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3100" b="1" dirty="0" smtClean="0">
                <a:solidFill>
                  <a:srgbClr val="002060"/>
                </a:solidFill>
              </a:rPr>
              <a:t>Возраст 7-18 лет</a:t>
            </a:r>
          </a:p>
          <a:p>
            <a:pPr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		Программа направлена на обучение стратегии игры в шашки. Формирование логического мышления, улучшение памяти и внимания. Участие в турнирах и соревнованиях.</a:t>
            </a:r>
          </a:p>
          <a:p>
            <a:pPr algn="just">
              <a:buNone/>
            </a:pPr>
            <a:endParaRPr lang="ru-RU" sz="2900" dirty="0" smtClean="0">
              <a:solidFill>
                <a:srgbClr val="002060"/>
              </a:solidFill>
            </a:endParaRPr>
          </a:p>
        </p:txBody>
      </p:sp>
      <p:pic>
        <p:nvPicPr>
          <p:cNvPr id="57346" name="Picture 2" descr="http://ikar.net.ru/images/damka.jpg?crc=4026364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929066"/>
            <a:ext cx="2000264" cy="24765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348" name="Picture 4" descr="http://ikar.net.ru/images/damka6.jpg?crc=3941418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350" name="Picture 6" descr="https://pp.userapi.com/c851320/v851320366/1300a8/V6bh8WnOk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14752"/>
            <a:ext cx="2857519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Художественная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13977" y="1419169"/>
            <a:ext cx="3657600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Азбука рисования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14282" y="2058931"/>
            <a:ext cx="3857652" cy="34461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700" dirty="0" smtClean="0">
                <a:solidFill>
                  <a:srgbClr val="002060"/>
                </a:solidFill>
              </a:rPr>
              <a:t>                 </a:t>
            </a:r>
            <a:r>
              <a:rPr lang="ru-RU" sz="5500" b="1" dirty="0" smtClean="0">
                <a:solidFill>
                  <a:srgbClr val="002060"/>
                </a:solidFill>
              </a:rPr>
              <a:t>Возраст 7-12 лет</a:t>
            </a:r>
            <a:endParaRPr lang="ru-RU" sz="37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	 	</a:t>
            </a:r>
            <a:r>
              <a:rPr lang="ru-RU" sz="3400" dirty="0" smtClean="0">
                <a:solidFill>
                  <a:srgbClr val="002060"/>
                </a:solidFill>
              </a:rPr>
              <a:t>Изобразительное творчество: акварель, гуашь, карандаш.</a:t>
            </a:r>
          </a:p>
          <a:p>
            <a:pPr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		Нетрадиционные техники рисования. </a:t>
            </a:r>
          </a:p>
          <a:p>
            <a:pPr algn="just">
              <a:buNone/>
            </a:pP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    		Изучение композиции, объёма, формы, пропорции, умение применять на практике знания по перспективе. </a:t>
            </a:r>
          </a:p>
          <a:p>
            <a:pPr algn="just">
              <a:buNone/>
            </a:pPr>
            <a:r>
              <a:rPr lang="ru-RU" sz="3400" dirty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    		Творческая работа с разными художественными материалами и инструментами</a:t>
            </a:r>
            <a:r>
              <a:rPr lang="ru-RU" sz="2900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853948" y="1425556"/>
            <a:ext cx="4071966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Масляная живопись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355976" y="2035805"/>
            <a:ext cx="4316815" cy="298351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	</a:t>
            </a:r>
            <a:r>
              <a:rPr lang="ru-RU" sz="5100" b="1" dirty="0" smtClean="0">
                <a:solidFill>
                  <a:srgbClr val="002060"/>
                </a:solidFill>
              </a:rPr>
              <a:t>Возраст 7-18 лет</a:t>
            </a:r>
          </a:p>
          <a:p>
            <a:pPr marL="0" indent="0"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        </a:t>
            </a:r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программе обучения изобразительное творчество, рисунок, композиция, масляная живопись, история искусств.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Учащиеся </a:t>
            </a:r>
            <a:r>
              <a:rPr lang="ru-RU" sz="3200" dirty="0">
                <a:solidFill>
                  <a:srgbClr val="002060"/>
                </a:solidFill>
              </a:rPr>
              <a:t>студии являются неоднократными победителями всевозможных    выставок и конкурсов областного, всероссийского и международного уровней. Огромное внимание уделяется личностному и художественно-профессиональному росту обучающихся через создание портфолио творческих работ и достижений.</a:t>
            </a:r>
          </a:p>
          <a:p>
            <a:pPr algn="just"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				</a:t>
            </a:r>
          </a:p>
        </p:txBody>
      </p:sp>
      <p:pic>
        <p:nvPicPr>
          <p:cNvPr id="47106" name="Picture 2" descr="http://ikar.net.ru/images/mir%20krasok3.jpg?crc=2590098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4"/>
            <a:ext cx="2721356" cy="1819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 descr="https://sun9-72.userapi.com/impg/rwGzTBXyODStXS40NnFPV0oD6AxJoalx4AM3yw/KIv70XSvoto.jpg?size=2560x1920&amp;quality=95&amp;sign=f077f1354ba460c71ea3c017edb12ae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643446"/>
            <a:ext cx="2500822" cy="1875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333399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Художественная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27584" y="1281300"/>
            <a:ext cx="7715304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Вселенная красоты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11560" y="1851577"/>
            <a:ext cx="7143800" cy="18619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Возраст 12-18 лет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Основы </a:t>
            </a:r>
            <a:r>
              <a:rPr lang="ru-RU" sz="3200" dirty="0">
                <a:solidFill>
                  <a:srgbClr val="002060"/>
                </a:solidFill>
              </a:rPr>
              <a:t>косметологии и </a:t>
            </a:r>
            <a:r>
              <a:rPr lang="ru-RU" sz="3200" dirty="0" err="1" smtClean="0">
                <a:solidFill>
                  <a:srgbClr val="002060"/>
                </a:solidFill>
              </a:rPr>
              <a:t>визажа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>
                <a:solidFill>
                  <a:srgbClr val="002060"/>
                </a:solidFill>
              </a:rPr>
              <a:t>плетение </a:t>
            </a:r>
            <a:r>
              <a:rPr lang="ru-RU" sz="3200" dirty="0" smtClean="0">
                <a:solidFill>
                  <a:srgbClr val="002060"/>
                </a:solidFill>
              </a:rPr>
              <a:t>кос, причёски, </a:t>
            </a:r>
            <a:r>
              <a:rPr lang="ru-RU" sz="3200" dirty="0">
                <a:solidFill>
                  <a:srgbClr val="002060"/>
                </a:solidFill>
              </a:rPr>
              <a:t>средства и виды макияжа коррекция и моделирование </a:t>
            </a:r>
            <a:r>
              <a:rPr lang="ru-RU" sz="3200" dirty="0" smtClean="0">
                <a:solidFill>
                  <a:srgbClr val="002060"/>
                </a:solidFill>
              </a:rPr>
              <a:t>формы </a:t>
            </a:r>
            <a:r>
              <a:rPr lang="ru-RU" sz="3200" dirty="0" smtClean="0">
                <a:solidFill>
                  <a:srgbClr val="002060"/>
                </a:solidFill>
              </a:rPr>
              <a:t>глаз, </a:t>
            </a:r>
            <a:r>
              <a:rPr lang="ru-RU" sz="3200" dirty="0">
                <a:solidFill>
                  <a:srgbClr val="002060"/>
                </a:solidFill>
              </a:rPr>
              <a:t>лица  и многое </a:t>
            </a:r>
            <a:r>
              <a:rPr lang="ru-RU" sz="3200" dirty="0" smtClean="0">
                <a:solidFill>
                  <a:srgbClr val="002060"/>
                </a:solidFill>
              </a:rPr>
              <a:t>другое.</a:t>
            </a:r>
            <a:endParaRPr lang="ru-RU" sz="32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900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 descr="QtDyWNnLM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29" y="3937825"/>
            <a:ext cx="304892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200514_112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84141" y="3630975"/>
            <a:ext cx="3231240" cy="268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92127" y="3581279"/>
            <a:ext cx="3465921" cy="294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299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Физкультурно-спортивная направленность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65026" y="1120630"/>
            <a:ext cx="7715304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Художественная гимнастика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036537" y="1753339"/>
            <a:ext cx="5671142" cy="226783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Возраст </a:t>
            </a:r>
            <a:r>
              <a:rPr lang="ru-RU" sz="3600" b="1" dirty="0">
                <a:solidFill>
                  <a:srgbClr val="002060"/>
                </a:solidFill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</a:rPr>
              <a:t>-12 лет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	</a:t>
            </a:r>
            <a:r>
              <a:rPr lang="ru-RU" sz="1600" dirty="0" smtClean="0">
                <a:solidFill>
                  <a:srgbClr val="002060"/>
                </a:solidFill>
              </a:rPr>
              <a:t>Программа базового уровня физического подготовки по направлению художественной гимнастики. Развитие физических качеств. </a:t>
            </a:r>
          </a:p>
          <a:p>
            <a:pPr algn="just">
              <a:buNone/>
            </a:pPr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	Изучение основ, гимнастические элементы, акробатика, развитие гибкости, элементы хореографии, формирование правильной осанки, профилактика плоскостопия, развитие эстетичности движений, дисциплины, упорства и  выносливости.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		Дошкольные и школьные группы.</a:t>
            </a:r>
          </a:p>
          <a:p>
            <a:pPr algn="just">
              <a:buNone/>
            </a:pPr>
            <a:endParaRPr lang="ru-RU" sz="2900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1571612"/>
            <a:ext cx="1064717" cy="1892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571744"/>
            <a:ext cx="1568610" cy="115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357298"/>
            <a:ext cx="1558798" cy="1168502"/>
          </a:xfrm>
          <a:prstGeom prst="rect">
            <a:avLst/>
          </a:prstGeom>
        </p:spPr>
      </p:pic>
      <p:pic>
        <p:nvPicPr>
          <p:cNvPr id="1026" name="Picture 2" descr="https://sun9-83.userapi.com/impg/KUYFlaj3ZHp8cZvpW3HMPFcH65m8Wje2-Z9-Mg/xyGgvRqZ9Ik.jpg?size=1300x1000&amp;quality=96&amp;sign=bb73ca9f7580e13777dea59cc090555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5" y="3934566"/>
            <a:ext cx="3500462" cy="26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982416"/>
            <a:ext cx="3429024" cy="25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60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0" advTm="20000"/>
    </mc:Choice>
    <mc:Fallback>
      <p:transition spd="slow" advTm="2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1">
      <a:dk1>
        <a:srgbClr val="200E17"/>
      </a:dk1>
      <a:lt1>
        <a:sysClr val="window" lastClr="FFFFFF"/>
      </a:lt1>
      <a:dk2>
        <a:srgbClr val="FB8933"/>
      </a:dk2>
      <a:lt2>
        <a:srgbClr val="F4E7ED"/>
      </a:lt2>
      <a:accent1>
        <a:srgbClr val="F07E2E"/>
      </a:accent1>
      <a:accent2>
        <a:srgbClr val="FA8D3D"/>
      </a:accent2>
      <a:accent3>
        <a:srgbClr val="DE6C36"/>
      </a:accent3>
      <a:accent4>
        <a:srgbClr val="F9B639"/>
      </a:accent4>
      <a:accent5>
        <a:srgbClr val="DE6C36"/>
      </a:accent5>
      <a:accent6>
        <a:srgbClr val="FA8D3D"/>
      </a:accent6>
      <a:hlink>
        <a:srgbClr val="FFDE66"/>
      </a:hlink>
      <a:folHlink>
        <a:srgbClr val="D490C5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6991656</TotalTime>
  <Words>493</Words>
  <Application>Microsoft Office PowerPoint</Application>
  <PresentationFormat>Экран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Слайд 1</vt:lpstr>
      <vt:lpstr>Образовательная деятельность  МБОУ ДО «Икар»</vt:lpstr>
      <vt:lpstr>Художественная направленность</vt:lpstr>
      <vt:lpstr>Художественная  и физкультурно-спортивная направленность</vt:lpstr>
      <vt:lpstr>Физкультурно-спортивная направленность</vt:lpstr>
      <vt:lpstr>Физкультурно-спортивная направленность</vt:lpstr>
      <vt:lpstr>Художественная направленность</vt:lpstr>
      <vt:lpstr>Художественная направленность</vt:lpstr>
      <vt:lpstr>Физкультурно-спортивная направленность</vt:lpstr>
      <vt:lpstr>Художественная направленность</vt:lpstr>
      <vt:lpstr>Техническая направленность</vt:lpstr>
      <vt:lpstr>Слайд 12</vt:lpstr>
      <vt:lpstr>Организация отдыха детей в каникулярное время</vt:lpstr>
      <vt:lpstr>Наши направления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дом учащейся молодежи “Икар”</dc:title>
  <dc:creator>Дмитрий</dc:creator>
  <cp:lastModifiedBy>1</cp:lastModifiedBy>
  <cp:revision>903</cp:revision>
  <dcterms:created xsi:type="dcterms:W3CDTF">2015-01-14T04:40:06Z</dcterms:created>
  <dcterms:modified xsi:type="dcterms:W3CDTF">2022-08-16T12:12:59Z</dcterms:modified>
</cp:coreProperties>
</file>