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9.jpg" ContentType="image/jpeg"/>
  <Override PartName="/ppt/media/image10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E3E"/>
    <a:srgbClr val="0F6FC6"/>
    <a:srgbClr val="6F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72" y="1578508"/>
            <a:ext cx="9418320" cy="275566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F6FC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Волонтерская деятельность в </a:t>
            </a:r>
            <a:r>
              <a:rPr lang="ru-RU" sz="6600" dirty="0" err="1" smtClean="0">
                <a:solidFill>
                  <a:srgbClr val="0F6FC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Янтиковском</a:t>
            </a:r>
            <a:r>
              <a:rPr lang="ru-RU" sz="6600" dirty="0" smtClean="0">
                <a:solidFill>
                  <a:srgbClr val="0F6FC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районе</a:t>
            </a:r>
            <a:endParaRPr lang="ru-RU" sz="6600" dirty="0">
              <a:solidFill>
                <a:srgbClr val="0F6FC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24" y="131011"/>
            <a:ext cx="762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172" y="-148713"/>
            <a:ext cx="9692640" cy="1325562"/>
          </a:xfrm>
        </p:spPr>
        <p:txBody>
          <a:bodyPr/>
          <a:lstStyle/>
          <a:p>
            <a:r>
              <a:rPr lang="ru-RU" dirty="0" smtClean="0">
                <a:solidFill>
                  <a:srgbClr val="1B1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Направления деятельности</a:t>
            </a:r>
            <a:endParaRPr lang="ru-RU" dirty="0">
              <a:solidFill>
                <a:srgbClr val="1B1E3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8" y="288449"/>
            <a:ext cx="762000" cy="98107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88109" y="1571928"/>
            <a:ext cx="1992910" cy="1335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Ветераны и историческая память </a:t>
            </a:r>
            <a:endParaRPr lang="ru-RU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msk.podari24.com/upload/iblock/439/4396eb960518b0d31e8122a9f96464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52" y="1528629"/>
            <a:ext cx="776824" cy="7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8662867" y="1571928"/>
            <a:ext cx="1992910" cy="1335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1000" dirty="0" smtClean="0"/>
              <a:t>Старшее поколение</a:t>
            </a:r>
            <a:endParaRPr lang="ru-RU" sz="1000" dirty="0"/>
          </a:p>
        </p:txBody>
      </p:sp>
      <p:pic>
        <p:nvPicPr>
          <p:cNvPr id="1054" name="Picture 30" descr="proekt-starshee-pokolenie.jpg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244" y1="55625" x2="42931" y2="76875"/>
                        <a14:foregroundMark x1="41645" y1="44688" x2="41645" y2="44688"/>
                        <a14:foregroundMark x1="71979" y1="45000" x2="94087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07" y="1658890"/>
            <a:ext cx="627629" cy="5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0" y="1528628"/>
            <a:ext cx="2730731" cy="182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68" y="1528629"/>
            <a:ext cx="2432858" cy="182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92" y="3612447"/>
            <a:ext cx="3713017" cy="2784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68219" y="3209734"/>
            <a:ext cx="2884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Волонтеры </a:t>
            </a:r>
            <a:r>
              <a:rPr lang="ru-RU" sz="1600" dirty="0" smtClean="0"/>
              <a:t>раздают </a:t>
            </a:r>
            <a:r>
              <a:rPr lang="ru-RU" sz="1600" dirty="0"/>
              <a:t>Георгиевские ленточки прохожим и рассказывают, как правильно их носить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Проводят акции: «Бессмертный полк», «Свеча памяти», «Подари открытку ветерану»…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512233" y="3435168"/>
            <a:ext cx="2556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Волонтёры активно проявляют деятельность в помощи старшему поколению. Помогают по хозяйству, зимой убирают снег…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30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347" y="44133"/>
            <a:ext cx="9692640" cy="1325562"/>
          </a:xfrm>
        </p:spPr>
        <p:txBody>
          <a:bodyPr/>
          <a:lstStyle/>
          <a:p>
            <a:r>
              <a:rPr lang="ru-RU" dirty="0">
                <a:solidFill>
                  <a:srgbClr val="1B1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Направления деятельности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365760"/>
            <a:ext cx="762000" cy="9810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64945" y="1742029"/>
            <a:ext cx="1928874" cy="1142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1000" dirty="0" smtClean="0"/>
              <a:t>Культура и искусство</a:t>
            </a:r>
            <a:endParaRPr lang="ru-RU" sz="1000" dirty="0"/>
          </a:p>
        </p:txBody>
      </p:sp>
      <p:pic>
        <p:nvPicPr>
          <p:cNvPr id="6" name="Picture 16" descr="https://avatars.mds.yandex.net/i?id=ed1b5c3b8614490b791476425b303a04_l-527384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33">
                        <a14:foregroundMark x1="56778" y1="31172" x2="56778" y2="31172"/>
                        <a14:foregroundMark x1="77333" y1="38903" x2="77333" y2="38903"/>
                        <a14:foregroundMark x1="55889" y1="54738" x2="55889" y2="54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5" y="1791316"/>
            <a:ext cx="483089" cy="4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774767" y="1650557"/>
            <a:ext cx="1928873" cy="1142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1000" dirty="0" smtClean="0"/>
              <a:t>Образование</a:t>
            </a:r>
            <a:endParaRPr lang="ru-RU" sz="1000" dirty="0"/>
          </a:p>
        </p:txBody>
      </p:sp>
      <p:pic>
        <p:nvPicPr>
          <p:cNvPr id="8" name="Picture 32" descr="http://cdn.onlinewebfonts.com/svg/img_5344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857" y="1856686"/>
            <a:ext cx="482691" cy="3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3" y="3256850"/>
            <a:ext cx="2377760" cy="3035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53">
            <a:off x="7311221" y="3502722"/>
            <a:ext cx="3826004" cy="2543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99028" y="1629698"/>
            <a:ext cx="4080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бучение </a:t>
            </a:r>
            <a:r>
              <a:rPr lang="ru-RU" sz="1600" dirty="0">
                <a:solidFill>
                  <a:schemeClr val="tx2"/>
                </a:solidFill>
              </a:rPr>
              <a:t>волонтеров </a:t>
            </a:r>
            <a:r>
              <a:rPr lang="ru-RU" sz="1600" dirty="0" smtClean="0">
                <a:solidFill>
                  <a:schemeClr val="tx2"/>
                </a:solidFill>
              </a:rPr>
              <a:t>необходимым </a:t>
            </a:r>
            <a:r>
              <a:rPr lang="ru-RU" sz="1600" dirty="0">
                <a:solidFill>
                  <a:schemeClr val="tx2"/>
                </a:solidFill>
              </a:rPr>
              <a:t>знаниям, умениям и навыкам для эффективной научной, социальной и психолого-педагогической деятельности, </a:t>
            </a:r>
            <a:r>
              <a:rPr lang="ru-RU" sz="1600" dirty="0" smtClean="0">
                <a:solidFill>
                  <a:schemeClr val="tx2"/>
                </a:solidFill>
              </a:rPr>
              <a:t>развитие </a:t>
            </a:r>
            <a:r>
              <a:rPr lang="ru-RU" sz="1600" dirty="0">
                <a:solidFill>
                  <a:schemeClr val="tx2"/>
                </a:solidFill>
              </a:rPr>
              <a:t>волонтерского движения, направленного на привлечение </a:t>
            </a:r>
            <a:r>
              <a:rPr lang="ru-RU" sz="1600" dirty="0" smtClean="0">
                <a:solidFill>
                  <a:schemeClr val="tx2"/>
                </a:solidFill>
              </a:rPr>
              <a:t>волонтеров </a:t>
            </a:r>
            <a:r>
              <a:rPr lang="ru-RU" sz="1600" dirty="0">
                <a:solidFill>
                  <a:schemeClr val="tx2"/>
                </a:solidFill>
              </a:rPr>
              <a:t>для проведения мероприятий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Волонтеры активно проводят мастер-классы по различным направлениям, участвуют в мероприятиях по сохранению объектов культурного наследия.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94630"/>
            <a:ext cx="9692640" cy="1325562"/>
          </a:xfrm>
        </p:spPr>
        <p:txBody>
          <a:bodyPr/>
          <a:lstStyle/>
          <a:p>
            <a:r>
              <a:rPr lang="ru-RU" dirty="0">
                <a:solidFill>
                  <a:srgbClr val="1B1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Направления 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7" y="365760"/>
            <a:ext cx="762000" cy="9810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72665" y="1691322"/>
            <a:ext cx="1845183" cy="1197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1000" dirty="0" smtClean="0"/>
              <a:t>Здравоохранение и ЗОЖ</a:t>
            </a:r>
            <a:endParaRPr lang="ru-RU" sz="1000" dirty="0"/>
          </a:p>
        </p:txBody>
      </p:sp>
      <p:sp>
        <p:nvSpPr>
          <p:cNvPr id="6" name="Овал 5"/>
          <p:cNvSpPr/>
          <p:nvPr/>
        </p:nvSpPr>
        <p:spPr>
          <a:xfrm>
            <a:off x="8992951" y="1592435"/>
            <a:ext cx="1845183" cy="1221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1000" dirty="0" smtClean="0"/>
              <a:t>Спорт и события</a:t>
            </a:r>
            <a:endParaRPr lang="ru-RU" sz="1000" dirty="0"/>
          </a:p>
        </p:txBody>
      </p:sp>
      <p:pic>
        <p:nvPicPr>
          <p:cNvPr id="7" name="Picture 20" descr="Компьютерные Иконки Спорт, спортсмен, разное, синий, угол png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100000" l="1875" r="100000">
                        <a14:foregroundMark x1="34688" y1="26250" x2="8125" y2="25938"/>
                        <a14:foregroundMark x1="27500" y1="36563" x2="5313" y2="36250"/>
                        <a14:foregroundMark x1="29063" y1="45625" x2="6875" y2="45938"/>
                        <a14:foregroundMark x1="37188" y1="56875" x2="10000" y2="55000"/>
                        <a14:foregroundMark x1="77500" y1="46250" x2="88438" y2="45625"/>
                        <a14:foregroundMark x1="86250" y1="14063" x2="90000" y2="21875"/>
                        <a14:foregroundMark x1="45000" y1="84375" x2="33750" y2="9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57" y="1730636"/>
            <a:ext cx="412970" cy="4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Vasyl Sai Stock Vectors and Illustrations 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917" y1="34074" x2="37917" y2="34074"/>
                        <a14:foregroundMark x1="41042" y1="42963" x2="38125" y2="22593"/>
                        <a14:foregroundMark x1="43125" y1="62593" x2="51042" y2="75556"/>
                        <a14:foregroundMark x1="37292" y1="56296" x2="45625" y2="56296"/>
                        <a14:foregroundMark x1="50000" y1="31481" x2="48542" y2="45556"/>
                        <a14:foregroundMark x1="50625" y1="43704" x2="51042" y2="66296"/>
                        <a14:foregroundMark x1="53125" y1="56667" x2="65417" y2="55185"/>
                        <a14:foregroundMark x1="66875" y1="55556" x2="66667" y2="54444"/>
                        <a14:foregroundMark x1="33958" y1="55926" x2="33125" y2="55185"/>
                        <a14:foregroundMark x1="33333" y1="56667" x2="33333" y2="56667"/>
                        <a14:foregroundMark x1="32917" y1="55556" x2="32917" y2="5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7" y="1730636"/>
            <a:ext cx="994317" cy="5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5"/>
          <a:stretch/>
        </p:blipFill>
        <p:spPr>
          <a:xfrm>
            <a:off x="623697" y="3416770"/>
            <a:ext cx="2867891" cy="198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39" y="3849658"/>
            <a:ext cx="3863756" cy="2651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55" y="3069777"/>
            <a:ext cx="2133945" cy="284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944198" y="1604997"/>
            <a:ext cx="5824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Формирование у молодого поколения ответственного отношения к своему здоровью и состоянию окружающей среды, отношения к здоровому образу жизни как к личному и общественному приоритету.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68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B1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Направления 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7" y="365760"/>
            <a:ext cx="762000" cy="9810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03772" y="1866748"/>
            <a:ext cx="1866008" cy="1041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Экология</a:t>
            </a:r>
            <a:endParaRPr lang="ru-RU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22329" y="1866747"/>
            <a:ext cx="1866007" cy="1041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Урбанистка</a:t>
            </a:r>
            <a:endParaRPr lang="ru-RU" sz="900" dirty="0"/>
          </a:p>
        </p:txBody>
      </p:sp>
      <p:pic>
        <p:nvPicPr>
          <p:cNvPr id="7" name="Picture 14" descr="Природная среда Компьютерные иконки Устойчивое развитие Экология, природная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1250" l="9670" r="89670">
                        <a14:foregroundMark x1="47473" y1="50938" x2="47473" y2="50938"/>
                        <a14:foregroundMark x1="47033" y1="51875" x2="53187" y2="40313"/>
                        <a14:foregroundMark x1="54725" y1="49375" x2="56923" y2="37813"/>
                        <a14:foregroundMark x1="60220" y1="42813" x2="62198" y2="31875"/>
                        <a14:foregroundMark x1="64835" y1="45938" x2="65055" y2="32500"/>
                        <a14:foregroundMark x1="61319" y1="56875" x2="65714" y2="48750"/>
                        <a14:foregroundMark x1="55604" y1="65313" x2="61758" y2="60938"/>
                        <a14:foregroundMark x1="36923" y1="70000" x2="29011" y2="60313"/>
                        <a14:foregroundMark x1="43077" y1="84375" x2="43516" y2="69688"/>
                        <a14:foregroundMark x1="43297" y1="87188" x2="43297" y2="83750"/>
                        <a14:foregroundMark x1="43297" y1="87813" x2="43297" y2="8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54" y="1946704"/>
            <a:ext cx="626443" cy="4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Sreda-obitan.png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313" y1="17188" x2="14688" y2="5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39" y="1946704"/>
            <a:ext cx="439386" cy="4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" y="3216241"/>
            <a:ext cx="2170210" cy="2893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2" y="3885928"/>
            <a:ext cx="2824680" cy="211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07" y="4520320"/>
            <a:ext cx="2737617" cy="2053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831434" y="1823825"/>
            <a:ext cx="6154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Мероприятие по очистке </a:t>
            </a:r>
            <a:r>
              <a:rPr lang="ru-RU" sz="1600" dirty="0" smtClean="0">
                <a:solidFill>
                  <a:schemeClr val="tx2"/>
                </a:solidFill>
              </a:rPr>
              <a:t>береговых зон рек, озер и </a:t>
            </a:r>
            <a:r>
              <a:rPr lang="ru-RU" sz="1600" dirty="0">
                <a:solidFill>
                  <a:schemeClr val="tx2"/>
                </a:solidFill>
              </a:rPr>
              <a:t>мест отдыха населения. </a:t>
            </a:r>
            <a:r>
              <a:rPr lang="ru-RU" sz="1600" dirty="0" smtClean="0">
                <a:solidFill>
                  <a:schemeClr val="tx2"/>
                </a:solidFill>
              </a:rPr>
              <a:t>Формирование </a:t>
            </a:r>
            <a:r>
              <a:rPr lang="ru-RU" sz="1600" dirty="0">
                <a:solidFill>
                  <a:schemeClr val="tx2"/>
                </a:solidFill>
              </a:rPr>
              <a:t>у населения бережного отношения к природе, информирование о реальном экологическом состоянии берегов </a:t>
            </a:r>
            <a:r>
              <a:rPr lang="ru-RU" sz="1600" dirty="0" smtClean="0">
                <a:solidFill>
                  <a:schemeClr val="tx2"/>
                </a:solidFill>
              </a:rPr>
              <a:t>водоемов и территорий района. 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 smtClean="0"/>
              <a:t>Район с 2019 принимает участие в программе «ФКГС». Волонтеры опрашивают жителей на объект благоустройства.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79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85450"/>
            <a:ext cx="9692640" cy="13255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#</a:t>
            </a:r>
            <a:r>
              <a:rPr lang="ru-RU" dirty="0" smtClean="0">
                <a:solidFill>
                  <a:schemeClr val="tx2"/>
                </a:solidFill>
              </a:rPr>
              <a:t>МЫВМЕСТЕ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670859"/>
            <a:ext cx="10131552" cy="146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 районе действует муниципальный штаб акции </a:t>
            </a:r>
            <a:r>
              <a:rPr lang="ru-RU" dirty="0">
                <a:solidFill>
                  <a:schemeClr val="tx2"/>
                </a:solidFill>
              </a:rPr>
              <a:t>взаимопомощи #</a:t>
            </a:r>
            <a:r>
              <a:rPr lang="ru-RU" dirty="0" err="1">
                <a:solidFill>
                  <a:schemeClr val="tx2"/>
                </a:solidFill>
              </a:rPr>
              <a:t>МыВместе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 </a:t>
            </a:r>
            <a:r>
              <a:rPr lang="ru-RU" dirty="0">
                <a:solidFill>
                  <a:schemeClr val="tx2"/>
                </a:solidFill>
              </a:rPr>
              <a:t>2020 года как движение, которое способствовало помощи населению в период </a:t>
            </a:r>
            <a:r>
              <a:rPr lang="ru-RU" dirty="0" err="1">
                <a:solidFill>
                  <a:schemeClr val="tx2"/>
                </a:solidFill>
              </a:rPr>
              <a:t>коронавирусной</a:t>
            </a:r>
            <a:r>
              <a:rPr lang="ru-RU" dirty="0">
                <a:solidFill>
                  <a:schemeClr val="tx2"/>
                </a:solidFill>
              </a:rPr>
              <a:t> инфекции. Сегодня наша задача помочь мобилизованным гражданам, военнослужащим, добровольцам, которые отстаивают честь нашей страны в ходе СВО, и всем тем, кто нуждается в помощи и поддержке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7" y="365760"/>
            <a:ext cx="762000" cy="98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66" y="3133899"/>
            <a:ext cx="3073992" cy="3341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56" y="3325092"/>
            <a:ext cx="2309207" cy="3078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5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7" y="365760"/>
            <a:ext cx="762000" cy="98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32" y="249382"/>
            <a:ext cx="8066643" cy="4600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49" y="4993578"/>
            <a:ext cx="7840807" cy="14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810" y="37898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Результаты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836" y="1828800"/>
            <a:ext cx="9850582" cy="4351337"/>
          </a:xfrm>
        </p:spPr>
        <p:txBody>
          <a:bodyPr>
            <a:normAutofit/>
          </a:bodyPr>
          <a:lstStyle/>
          <a:p>
            <a:r>
              <a:rPr lang="ru-RU" dirty="0" smtClean="0"/>
              <a:t>В рамках реализации регионального проекта «Социальная активность» осуществляется системная работа по вовлечению молодежи в волонтерскую деятельность. </a:t>
            </a:r>
          </a:p>
          <a:p>
            <a:r>
              <a:rPr lang="ru-RU" dirty="0" smtClean="0"/>
              <a:t>К </a:t>
            </a:r>
            <a:r>
              <a:rPr lang="ru-RU" dirty="0"/>
              <a:t>основным реализованным </a:t>
            </a:r>
            <a:r>
              <a:rPr lang="ru-RU" dirty="0" smtClean="0"/>
              <a:t>мероприятиям можно </a:t>
            </a:r>
            <a:r>
              <a:rPr lang="ru-RU" dirty="0"/>
              <a:t>отнести:</a:t>
            </a:r>
          </a:p>
          <a:p>
            <a:r>
              <a:rPr lang="ru-RU" dirty="0"/>
              <a:t>- </a:t>
            </a:r>
            <a:r>
              <a:rPr lang="ru-RU" dirty="0" smtClean="0"/>
              <a:t>районные молодежные форумы;</a:t>
            </a:r>
            <a:endParaRPr lang="ru-RU" dirty="0"/>
          </a:p>
          <a:p>
            <a:r>
              <a:rPr lang="ru-RU" dirty="0"/>
              <a:t>- районная акция «Молодежь за здоровый образ жизни»;</a:t>
            </a:r>
          </a:p>
          <a:p>
            <a:r>
              <a:rPr lang="ru-RU" dirty="0"/>
              <a:t>- Школы волонтёров (добровольцев);</a:t>
            </a:r>
          </a:p>
          <a:p>
            <a:r>
              <a:rPr lang="ru-RU" dirty="0"/>
              <a:t>- патриотическая акция «Свеча памяти», «Георгиевская ленточка»;</a:t>
            </a:r>
          </a:p>
          <a:p>
            <a:r>
              <a:rPr lang="ru-RU" dirty="0"/>
              <a:t>- районные военно-спортивные игры «Зарница» и «Орленок»;</a:t>
            </a:r>
          </a:p>
          <a:p>
            <a:r>
              <a:rPr lang="ru-RU" dirty="0"/>
              <a:t>-районный конкурс молодежных проектов</a:t>
            </a:r>
            <a:r>
              <a:rPr lang="ru-RU" dirty="0" smtClean="0"/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7" y="365760"/>
            <a:ext cx="762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06" y="781483"/>
            <a:ext cx="8511259" cy="565865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" y="365760"/>
            <a:ext cx="762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113</TotalTime>
  <Words>301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Cambria</vt:lpstr>
      <vt:lpstr>Century Schoolbook</vt:lpstr>
      <vt:lpstr>Wingdings 2</vt:lpstr>
      <vt:lpstr>View</vt:lpstr>
      <vt:lpstr>Волонтерская деятельность в Янтиковском районе</vt:lpstr>
      <vt:lpstr>Направления деятельности</vt:lpstr>
      <vt:lpstr>Направления деятельности</vt:lpstr>
      <vt:lpstr>Направления деятельности</vt:lpstr>
      <vt:lpstr>Направления деятельности</vt:lpstr>
      <vt:lpstr>#МЫВМЕСТЕ</vt:lpstr>
      <vt:lpstr>Презентация PowerPoint</vt:lpstr>
      <vt:lpstr>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в Янтиковском районе</dc:title>
  <dc:creator>Informatika</dc:creator>
  <cp:lastModifiedBy>Informatika</cp:lastModifiedBy>
  <cp:revision>15</cp:revision>
  <dcterms:created xsi:type="dcterms:W3CDTF">2022-10-26T15:02:12Z</dcterms:created>
  <dcterms:modified xsi:type="dcterms:W3CDTF">2022-11-21T16:22:24Z</dcterms:modified>
</cp:coreProperties>
</file>