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7" r:id="rId1"/>
    <p:sldMasterId id="2147483809" r:id="rId2"/>
  </p:sldMasterIdLst>
  <p:notesMasterIdLst>
    <p:notesMasterId r:id="rId12"/>
  </p:notesMasterIdLst>
  <p:handoutMasterIdLst>
    <p:handoutMasterId r:id="rId13"/>
  </p:handoutMasterIdLst>
  <p:sldIdLst>
    <p:sldId id="499" r:id="rId3"/>
    <p:sldId id="513" r:id="rId4"/>
    <p:sldId id="510" r:id="rId5"/>
    <p:sldId id="509" r:id="rId6"/>
    <p:sldId id="511" r:id="rId7"/>
    <p:sldId id="506" r:id="rId8"/>
    <p:sldId id="519" r:id="rId9"/>
    <p:sldId id="520" r:id="rId10"/>
    <p:sldId id="521" r:id="rId11"/>
  </p:sldIdLst>
  <p:sldSz cx="12192000" cy="6858000"/>
  <p:notesSz cx="6797675" cy="9926638"/>
  <p:defaultTextStyle>
    <a:defPPr>
      <a:defRPr lang="ru-RU"/>
    </a:defPPr>
    <a:lvl1pPr marL="0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4556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9095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73662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98206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22757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47313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71851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96422" algn="l" defTabSz="364909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A0"/>
    <a:srgbClr val="DCDCDC"/>
    <a:srgbClr val="0032A0"/>
    <a:srgbClr val="000000"/>
    <a:srgbClr val="006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 autoAdjust="0"/>
    <p:restoredTop sz="94541"/>
  </p:normalViewPr>
  <p:slideViewPr>
    <p:cSldViewPr snapToGrid="0" snapToObjects="1">
      <p:cViewPr varScale="1">
        <p:scale>
          <a:sx n="115" d="100"/>
          <a:sy n="115" d="100"/>
        </p:scale>
        <p:origin x="12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376" y="17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8E9A8-4CA5-3C4D-93B0-BBDA5325AC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Название презентации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7B81C-411F-0C43-9164-850181D6B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FFD1-1369-B640-ADAD-0E6E796B53D3}" type="datetimeFigureOut">
              <a:rPr lang="x-none" smtClean="0"/>
              <a:t>17.02.2025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F8D07-2CAC-4F41-9927-6E091080F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481A0-F2CD-A142-A620-E0A4EE26CF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28D25-EFA5-2A49-BB7E-3930B7D74B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028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054B08-CA46-904A-9AED-5403B8287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Название презентации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2FA08-872A-6E49-8389-0906F2C4A8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B8FCC-649E-2F46-9483-C4A4284A0DF7}" type="datetimeFigureOut">
              <a:rPr lang="x-none" smtClean="0"/>
              <a:t>17.02.2025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F08380-6384-3D4F-A1DE-19A605454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20BE23-4AC6-254B-A31C-D6F78D4A1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82FB8-EB20-4A4B-B8E2-A602247D34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4F074-F5E7-024D-AFFD-0FDABFBF3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2D82-82A2-EC44-8D67-D7946490BD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946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7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5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0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70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14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07" algn="l" defTabSz="914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2D82-82A2-EC44-8D67-D7946490BDC8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158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6FF-AC27-4FFF-A46C-3615FED2AA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3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55EF-C848-426C-B999-E0A3C5E34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0935-D814-4552-B627-8121F759BF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3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заголовок в 1 строку_25 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6200000">
            <a:off x="11573951" y="6239951"/>
            <a:ext cx="48000" cy="1188096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43999" y="5669904"/>
            <a:ext cx="48000" cy="1188096"/>
          </a:xfrm>
          <a:prstGeom prst="rect">
            <a:avLst/>
          </a:prstGeom>
          <a:solidFill>
            <a:srgbClr val="1E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DEAC4C40-49C1-47EB-800A-88C4B6A806DC}"/>
              </a:ext>
            </a:extLst>
          </p:cNvPr>
          <p:cNvSpPr txBox="1">
            <a:spLocks/>
          </p:cNvSpPr>
          <p:nvPr userDrawn="1"/>
        </p:nvSpPr>
        <p:spPr>
          <a:xfrm>
            <a:off x="11580634" y="6165304"/>
            <a:ext cx="516033" cy="3651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900" b="0" kern="1200" spc="0" baseline="0" smtClean="0">
                <a:solidFill>
                  <a:srgbClr val="171C30"/>
                </a:solidFill>
                <a:latin typeface="Segoe UI Light" panose="020B0502040204020203" pitchFamily="34" charset="0"/>
                <a:ea typeface="PT Root UI" panose="020B0303020202020204" pitchFamily="34" charset="-52"/>
                <a:cs typeface="Segoe UI Light" panose="020B0502040204020203" pitchFamily="34" charset="0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81"/>
              </a:spcAft>
              <a:buClr>
                <a:schemeClr val="bg2"/>
              </a:buClr>
              <a:buSzPct val="130000"/>
            </a:pPr>
            <a:fld id="{AE3344E4-5E8A-4F97-8707-05640C78D158}" type="slidenum">
              <a:rPr lang="ru-RU" sz="1300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lnSpc>
                  <a:spcPct val="150000"/>
                </a:lnSpc>
                <a:spcAft>
                  <a:spcPts val="681"/>
                </a:spcAft>
                <a:buClr>
                  <a:schemeClr val="bg2"/>
                </a:buClr>
                <a:buSzPct val="130000"/>
              </a:pPr>
              <a:t>‹#›</a:t>
            </a:fld>
            <a:endParaRPr lang="ru-RU" sz="1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F9D4856D-D720-435B-8414-4822051FC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1565254"/>
            <a:ext cx="11137901" cy="4600049"/>
          </a:xfrm>
          <a:prstGeom prst="rect">
            <a:avLst/>
          </a:prstGeom>
        </p:spPr>
        <p:txBody>
          <a:bodyPr/>
          <a:lstStyle>
            <a:lvl1pPr marL="0" indent="-311694">
              <a:buClr>
                <a:srgbClr val="E30613"/>
              </a:buClr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10000"/>
                  </a:schemeClr>
                </a:solidFill>
                <a:latin typeface="+mn-lt"/>
              </a:defRPr>
            </a:lvl1pPr>
            <a:lvl2pPr marL="623386" indent="-239994"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1">
                    <a:lumMod val="10000"/>
                  </a:schemeClr>
                </a:solidFill>
                <a:latin typeface="+mn-lt"/>
              </a:defRPr>
            </a:lvl2pPr>
            <a:lvl3pPr marL="935079" indent="-239994">
              <a:spcAft>
                <a:spcPts val="0"/>
              </a:spcAft>
              <a:buClr>
                <a:srgbClr val="E30613"/>
              </a:buClr>
              <a:buSzPct val="100000"/>
              <a:buFont typeface="Calibri Light" panose="020F0302020204030204" pitchFamily="34" charset="0"/>
              <a:buChar char="₋"/>
              <a:defRPr sz="1200">
                <a:solidFill>
                  <a:schemeClr val="accent1">
                    <a:lumMod val="1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68C7DF40-6B20-4157-A7B8-9BAE0DB8E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066" y="272409"/>
            <a:ext cx="8688963" cy="43371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10389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41"/>
              </a:spcAft>
              <a:buClrTx/>
              <a:buSzTx/>
              <a:buFontTx/>
              <a:buNone/>
              <a:tabLst/>
              <a:defRPr lang="ru-RU" sz="28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Название заголовка. </a:t>
            </a:r>
            <a:r>
              <a:rPr lang="en-US" dirty="0"/>
              <a:t>Segoe UI </a:t>
            </a:r>
            <a:r>
              <a:rPr lang="en-US" dirty="0" err="1"/>
              <a:t>Semibold</a:t>
            </a:r>
            <a:r>
              <a:rPr lang="ru-RU" dirty="0"/>
              <a:t>, 21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0812D9C-7353-4D1B-9F00-4A4B5671D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138" y="824449"/>
            <a:ext cx="5267815" cy="37444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1700" kern="1200" dirty="0">
                <a:solidFill>
                  <a:srgbClr val="171C30"/>
                </a:solidFill>
                <a:latin typeface="Segoe UI Semilight" panose="020B0402040204020203" pitchFamily="34" charset="0"/>
                <a:ea typeface="PT Root UI" panose="020B0303020202020204" pitchFamily="34" charset="-52"/>
                <a:cs typeface="Segoe UI Semilight" panose="020B0402040204020203" pitchFamily="34" charset="0"/>
              </a:defRPr>
            </a:lvl1pPr>
            <a:lvl2pPr marL="311692" indent="0">
              <a:buNone/>
              <a:defRPr sz="1900">
                <a:solidFill>
                  <a:srgbClr val="002060"/>
                </a:solidFill>
                <a:latin typeface="+mj-lt"/>
              </a:defRPr>
            </a:lvl2pPr>
            <a:lvl3pPr marL="623386" indent="0">
              <a:buNone/>
              <a:defRPr sz="1900">
                <a:solidFill>
                  <a:srgbClr val="002060"/>
                </a:solidFill>
                <a:latin typeface="+mj-lt"/>
              </a:defRPr>
            </a:lvl3pPr>
            <a:lvl4pPr marL="1558464" indent="0">
              <a:buNone/>
              <a:defRPr sz="1900">
                <a:solidFill>
                  <a:srgbClr val="002060"/>
                </a:solidFill>
                <a:latin typeface="+mj-lt"/>
              </a:defRPr>
            </a:lvl4pPr>
            <a:lvl5pPr marL="2077952" indent="0">
              <a:buNone/>
              <a:defRPr sz="19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Название подзаголовка. </a:t>
            </a:r>
            <a:r>
              <a:rPr lang="en-US" dirty="0"/>
              <a:t>Segoe UI </a:t>
            </a:r>
            <a:r>
              <a:rPr lang="en-US" dirty="0" err="1"/>
              <a:t>Semilight</a:t>
            </a:r>
            <a:r>
              <a:rPr lang="ru-RU" dirty="0"/>
              <a:t>, 13</a:t>
            </a:r>
          </a:p>
        </p:txBody>
      </p:sp>
    </p:spTree>
    <p:extLst>
      <p:ext uri="{BB962C8B-B14F-4D97-AF65-F5344CB8AC3E}">
        <p14:creationId xmlns:p14="http://schemas.microsoft.com/office/powerpoint/2010/main" val="284508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954D10FF-CBCE-47FB-B6FC-9A49DAC8BCE4}"/>
              </a:ext>
            </a:extLst>
          </p:cNvPr>
          <p:cNvSpPr txBox="1">
            <a:spLocks/>
          </p:cNvSpPr>
          <p:nvPr userDrawn="1"/>
        </p:nvSpPr>
        <p:spPr>
          <a:xfrm>
            <a:off x="550863" y="6166113"/>
            <a:ext cx="356835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09517" rtl="0" eaLnBrk="1" latinLnBrk="0" hangingPunct="1">
              <a:lnSpc>
                <a:spcPct val="110000"/>
              </a:lnSpc>
              <a:spcBef>
                <a:spcPts val="996"/>
              </a:spcBef>
              <a:buFontTx/>
              <a:buNone/>
              <a:defRPr sz="900" b="0" i="0" kern="1200" baseline="0">
                <a:solidFill>
                  <a:schemeClr val="tx1"/>
                </a:solidFill>
                <a:latin typeface="Montserrat" pitchFamily="2" charset="77"/>
                <a:ea typeface="Geometria Light" panose="020B0403020204020204" pitchFamily="34" charset="-52"/>
                <a:cs typeface="+mn-cs"/>
              </a:defRPr>
            </a:lvl1pPr>
            <a:lvl2pPr marL="682137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93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651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6408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66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923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681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438" indent="-227379" algn="l" defTabSz="909517" rtl="0" eaLnBrk="1" latinLnBrk="0" hangingPunct="1">
              <a:lnSpc>
                <a:spcPct val="90000"/>
              </a:lnSpc>
              <a:spcBef>
                <a:spcPts val="497"/>
              </a:spcBef>
              <a:buFont typeface="Arial" panose="020B0604020202020204" pitchFamily="34" charset="0"/>
              <a:buChar char="•"/>
              <a:defRPr sz="1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8DEFD-8475-7946-8693-0C88E19A6E53}" type="slidenum">
              <a:rPr lang="en-US" smtClean="0"/>
              <a:pPr/>
              <a:t>‹#›</a:t>
            </a:fld>
            <a:endParaRPr lang="ru-RU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514C8CE-5CE9-4292-B40A-A0C12F001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714" y="5916653"/>
            <a:ext cx="1152525" cy="4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9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0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6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3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1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4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34C6-FD06-4A2C-A035-D803CAC8C4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35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7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0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85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7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9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7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E3D4-7F5D-4F3B-835B-C90902C2CD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59A8-94DE-4357-B787-36F347B6D2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2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7D3-03F3-4597-9580-EF3E96476C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E80D-3828-47EF-A34C-D54359A8DD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9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F589-D5C2-48F1-A551-FECFF90D3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4352" y="164640"/>
            <a:ext cx="2844800" cy="365125"/>
          </a:xfrm>
        </p:spPr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5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2E-5AF3-4D55-99CD-D8A4FA345F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79" indent="0">
              <a:buNone/>
              <a:defRPr sz="3700"/>
            </a:lvl2pPr>
            <a:lvl3pPr marL="1218780" indent="0">
              <a:buNone/>
              <a:defRPr sz="3200"/>
            </a:lvl3pPr>
            <a:lvl4pPr marL="1828165" indent="0">
              <a:buNone/>
              <a:defRPr sz="2700"/>
            </a:lvl4pPr>
            <a:lvl5pPr marL="2437558" indent="0">
              <a:buNone/>
              <a:defRPr sz="2700"/>
            </a:lvl5pPr>
            <a:lvl6pPr marL="3046936" indent="0">
              <a:buNone/>
              <a:defRPr sz="2700"/>
            </a:lvl6pPr>
            <a:lvl7pPr marL="3656315" indent="0">
              <a:buNone/>
              <a:defRPr sz="2700"/>
            </a:lvl7pPr>
            <a:lvl8pPr marL="4265707" indent="0">
              <a:buNone/>
              <a:defRPr sz="2700"/>
            </a:lvl8pPr>
            <a:lvl9pPr marL="4875093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539-C2F4-4FCF-956C-11F144B1B3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7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fld id="{BC132A0D-0195-4A20-A795-8BB77057EB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05"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41" y="164640"/>
            <a:ext cx="284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300">
                <a:solidFill>
                  <a:schemeClr val="tx2"/>
                </a:solidFill>
                <a:latin typeface="Akrobat" pitchFamily="50" charset="-52"/>
              </a:defRPr>
            </a:lvl1pPr>
          </a:lstStyle>
          <a:p>
            <a:pPr defTabSz="914105"/>
            <a:fld id="{7FA04DC0-C086-4048-9F5E-96C617D4A6F5}" type="slidenum">
              <a:rPr lang="ru-RU" smtClean="0">
                <a:solidFill>
                  <a:srgbClr val="17406D"/>
                </a:solidFill>
              </a:rPr>
              <a:pPr defTabSz="914105"/>
              <a:t>‹#›</a:t>
            </a:fld>
            <a:endParaRPr lang="ru-RU" dirty="0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21" r:id="rId12"/>
    <p:sldLayoutId id="2147483822" r:id="rId13"/>
  </p:sldLayoutIdLst>
  <p:hf hdr="0" ftr="0" dt="0"/>
  <p:txStyles>
    <p:titleStyle>
      <a:lvl1pPr algn="ctr" defTabSz="12187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35" indent="-457035" algn="l" defTabSz="1218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62" indent="-380869" algn="l" defTabSz="12187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69" indent="-304688" algn="l" defTabSz="1218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53" indent="-304688" algn="l" defTabSz="12187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246" indent="-304688" algn="l" defTabSz="121878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24" indent="-304688" algn="l" defTabSz="1218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018" indent="-304688" algn="l" defTabSz="1218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4" indent="-304688" algn="l" defTabSz="1218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89" indent="-304688" algn="l" defTabSz="12187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C75711F-E246-430E-B0BB-84249632E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9F84D88-14CA-49F3-B8AB-FA310C0223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2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5" Type="http://schemas.openxmlformats.org/officeDocument/2006/relationships/image" Target="../media/image26.svg"/><Relationship Id="rId10" Type="http://schemas.openxmlformats.org/officeDocument/2006/relationships/image" Target="../media/image2.jpe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50" y="126145"/>
            <a:ext cx="2065947" cy="1072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4906DB8-D666-C82E-9F0C-8B8FCAE99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21" y="273054"/>
            <a:ext cx="2329142" cy="92541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C2D870C-436E-8584-B99C-6DCF8D147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650"/>
          <a:stretch/>
        </p:blipFill>
        <p:spPr bwMode="auto">
          <a:xfrm>
            <a:off x="9815221" y="126145"/>
            <a:ext cx="1998152" cy="96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0151" y="2251039"/>
            <a:ext cx="10096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latin typeface="Montserrat Medium"/>
              </a:rPr>
              <a:t>Краевое добровольческое (волонтерское) профориентационное движение </a:t>
            </a:r>
            <a:br>
              <a:rPr lang="ru-RU" sz="4400" dirty="0">
                <a:solidFill>
                  <a:schemeClr val="tx2"/>
                </a:solidFill>
                <a:latin typeface="Montserrat Medium"/>
              </a:rPr>
            </a:br>
            <a:r>
              <a:rPr lang="ru-RU" sz="4400" dirty="0">
                <a:solidFill>
                  <a:schemeClr val="tx2"/>
                </a:solidFill>
                <a:latin typeface="Montserrat Medium"/>
              </a:rPr>
              <a:t>«Твои горизонты» </a:t>
            </a:r>
          </a:p>
        </p:txBody>
      </p:sp>
    </p:spTree>
    <p:extLst>
      <p:ext uri="{BB962C8B-B14F-4D97-AF65-F5344CB8AC3E}">
        <p14:creationId xmlns:p14="http://schemas.microsoft.com/office/powerpoint/2010/main" val="39517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2</a:t>
            </a:fld>
            <a:endParaRPr lang="ru-RU" b="1" dirty="0">
              <a:solidFill>
                <a:srgbClr val="1740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D4B45-B893-E51F-0E1B-8CB7751157E6}"/>
              </a:ext>
            </a:extLst>
          </p:cNvPr>
          <p:cNvSpPr txBox="1"/>
          <p:nvPr/>
        </p:nvSpPr>
        <p:spPr>
          <a:xfrm>
            <a:off x="523818" y="4193683"/>
            <a:ext cx="2919308" cy="154657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 marL="177800" indent="-177800" algn="l">
              <a:lnSpc>
                <a:spcPct val="100000"/>
              </a:lnSpc>
            </a:pPr>
            <a:r>
              <a:rPr lang="ru-RU" sz="1200" b="1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2. </a:t>
            </a: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Организация деятельности добровольцев-профориентаторов</a:t>
            </a:r>
            <a:b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для оказания помощи школьникам </a:t>
            </a:r>
            <a:b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в профессиональном самоопределении </a:t>
            </a:r>
            <a:b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и выборе дальнейшей образовательно-профессиональной траектории</a:t>
            </a:r>
            <a:b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</a:b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с учетом востребованных экономикой края профессий и специальностей 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6C442876-9802-4134-B9F8-99C3432EF098}"/>
              </a:ext>
            </a:extLst>
          </p:cNvPr>
          <p:cNvSpPr txBox="1">
            <a:spLocks/>
          </p:cNvSpPr>
          <p:nvPr/>
        </p:nvSpPr>
        <p:spPr>
          <a:xfrm>
            <a:off x="89678" y="529765"/>
            <a:ext cx="3846825" cy="433713"/>
          </a:xfrm>
          <a:prstGeom prst="rect">
            <a:avLst/>
          </a:prstGeom>
        </p:spPr>
        <p:txBody>
          <a:bodyPr wrap="square" lIns="121914" tIns="60957" rIns="121914" bIns="60957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2"/>
                </a:solidFill>
                <a:latin typeface="Montserrat Medium" panose="020B0604020202020204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A41AA5C-74C4-4584-BEF1-4F091B6BEDB7}"/>
              </a:ext>
            </a:extLst>
          </p:cNvPr>
          <p:cNvSpPr/>
          <p:nvPr/>
        </p:nvSpPr>
        <p:spPr>
          <a:xfrm>
            <a:off x="52780" y="1220358"/>
            <a:ext cx="12086440" cy="736248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endParaRPr lang="ru-RU" sz="1400" dirty="0" err="1">
              <a:solidFill>
                <a:srgbClr val="002D59"/>
              </a:solidFill>
              <a:latin typeface="Arial" charset="0"/>
              <a:ea typeface="SimSun" charset="-12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4194FA-2A94-4FB5-BAE7-5A6E21F9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470" y="1164943"/>
            <a:ext cx="677679" cy="659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D4B45-B893-E51F-0E1B-8CB7751157E6}"/>
              </a:ext>
            </a:extLst>
          </p:cNvPr>
          <p:cNvSpPr txBox="1"/>
          <p:nvPr/>
        </p:nvSpPr>
        <p:spPr>
          <a:xfrm>
            <a:off x="960245" y="1255149"/>
            <a:ext cx="11148907" cy="377024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Montserrat Medium" panose="020B0604020202020204" charset="-52"/>
              </a:rPr>
              <a:t>Развитие добровольчества, как инновационного вида деятельности службы занятости населения</a:t>
            </a:r>
            <a:endParaRPr lang="ru-RU" sz="2000" b="1" dirty="0">
              <a:solidFill>
                <a:schemeClr val="bg1"/>
              </a:solidFill>
              <a:latin typeface="Montserrat Medium" panose="020B0604020202020204" charset="-52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8FA48B4-DDA1-4F0E-98A9-DE360F347CBF}"/>
              </a:ext>
            </a:extLst>
          </p:cNvPr>
          <p:cNvCxnSpPr>
            <a:cxnSpLocks/>
          </p:cNvCxnSpPr>
          <p:nvPr/>
        </p:nvCxnSpPr>
        <p:spPr>
          <a:xfrm>
            <a:off x="267812" y="3083865"/>
            <a:ext cx="10322" cy="3757951"/>
          </a:xfrm>
          <a:prstGeom prst="line">
            <a:avLst/>
          </a:prstGeom>
          <a:noFill/>
          <a:ln w="19050" cap="rnd" cmpd="sng" algn="ctr">
            <a:solidFill>
              <a:srgbClr val="C9CAD7"/>
            </a:solidFill>
            <a:prstDash val="sysDot"/>
            <a:miter lim="800000"/>
          </a:ln>
          <a:effectLst/>
        </p:spPr>
      </p:cxnSp>
      <p:grpSp>
        <p:nvGrpSpPr>
          <p:cNvPr id="19" name="Группа 18"/>
          <p:cNvGrpSpPr/>
          <p:nvPr/>
        </p:nvGrpSpPr>
        <p:grpSpPr>
          <a:xfrm>
            <a:off x="134276" y="3000605"/>
            <a:ext cx="216000" cy="216000"/>
            <a:chOff x="1041700" y="3735470"/>
            <a:chExt cx="289415" cy="30180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041700" y="3735470"/>
              <a:ext cx="289415" cy="301801"/>
            </a:xfrm>
            <a:prstGeom prst="ellipse">
              <a:avLst/>
            </a:prstGeom>
            <a:noFill/>
            <a:ln w="648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defTabSz="598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65152" algn="l"/>
                </a:tabLst>
              </a:pPr>
              <a:endParaRPr lang="ru-RU" sz="1900" dirty="0" err="1">
                <a:latin typeface="Arial" charset="0"/>
                <a:ea typeface="SimSun" charset="-122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145277" y="3845172"/>
              <a:ext cx="92764" cy="92763"/>
            </a:xfrm>
            <a:prstGeom prst="ellipse">
              <a:avLst/>
            </a:prstGeom>
            <a:solidFill>
              <a:srgbClr val="C00000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80E3AD40-2BEF-4620-A192-AB8650DE176A}"/>
              </a:ext>
            </a:extLst>
          </p:cNvPr>
          <p:cNvSpPr txBox="1">
            <a:spLocks/>
          </p:cNvSpPr>
          <p:nvPr/>
        </p:nvSpPr>
        <p:spPr>
          <a:xfrm>
            <a:off x="450111" y="2971995"/>
            <a:ext cx="3193777" cy="957213"/>
          </a:xfrm>
          <a:prstGeom prst="rect">
            <a:avLst/>
          </a:prstGeom>
        </p:spPr>
        <p:txBody>
          <a:bodyPr vert="horz" lIns="121914" tIns="60957" rIns="121914" bIns="60957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 algn="l">
              <a:lnSpc>
                <a:spcPct val="100000"/>
              </a:lnSpc>
            </a:pPr>
            <a:r>
              <a:rPr lang="ru-RU" sz="1200" b="1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1. </a:t>
            </a: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Привлечение молодежи к социально-значимой волонтерской профориентационной деятельности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2D4B45-B893-E51F-0E1B-8CB7751157E6}"/>
              </a:ext>
            </a:extLst>
          </p:cNvPr>
          <p:cNvSpPr txBox="1"/>
          <p:nvPr/>
        </p:nvSpPr>
        <p:spPr>
          <a:xfrm>
            <a:off x="4325449" y="2947645"/>
            <a:ext cx="3590349" cy="623246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 marL="177800" indent="-177800" algn="l">
              <a:lnSpc>
                <a:spcPct val="100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3. </a:t>
            </a: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Повышение социально-профессиональной активности и развитие ключевых </a:t>
            </a:r>
            <a:r>
              <a:rPr lang="ru-RU" sz="1200" dirty="0" err="1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метакомпетенций</a:t>
            </a: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 молодежи, </a:t>
            </a:r>
            <a:r>
              <a:rPr lang="en-US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soft</a:t>
            </a: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-навыков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2D4B45-B893-E51F-0E1B-8CB7751157E6}"/>
              </a:ext>
            </a:extLst>
          </p:cNvPr>
          <p:cNvSpPr txBox="1"/>
          <p:nvPr/>
        </p:nvSpPr>
        <p:spPr>
          <a:xfrm>
            <a:off x="251826" y="2322976"/>
            <a:ext cx="3590349" cy="377024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tx2"/>
                </a:solidFill>
                <a:latin typeface="Montserrat Medium" panose="020B0604020202020204" charset="-52"/>
              </a:rPr>
              <a:t>Задачи</a:t>
            </a:r>
            <a:r>
              <a:rPr lang="ru-RU" sz="1800" dirty="0">
                <a:solidFill>
                  <a:schemeClr val="tx2"/>
                </a:solidFill>
                <a:latin typeface="Montserrat Medium" panose="020B0604020202020204" charset="-52"/>
              </a:rPr>
              <a:t> 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8FA48B4-DDA1-4F0E-98A9-DE360F347CBF}"/>
              </a:ext>
            </a:extLst>
          </p:cNvPr>
          <p:cNvCxnSpPr>
            <a:cxnSpLocks/>
          </p:cNvCxnSpPr>
          <p:nvPr/>
        </p:nvCxnSpPr>
        <p:spPr>
          <a:xfrm>
            <a:off x="4070320" y="3100049"/>
            <a:ext cx="7838" cy="3733844"/>
          </a:xfrm>
          <a:prstGeom prst="line">
            <a:avLst/>
          </a:prstGeom>
          <a:noFill/>
          <a:ln w="19050" cap="rnd" cmpd="sng" algn="ctr">
            <a:solidFill>
              <a:srgbClr val="C9CAD7"/>
            </a:solidFill>
            <a:prstDash val="sysDot"/>
            <a:miter lim="800000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52D4B45-B893-E51F-0E1B-8CB7751157E6}"/>
              </a:ext>
            </a:extLst>
          </p:cNvPr>
          <p:cNvSpPr txBox="1"/>
          <p:nvPr/>
        </p:nvSpPr>
        <p:spPr>
          <a:xfrm>
            <a:off x="8714196" y="2427818"/>
            <a:ext cx="3394956" cy="377024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tx2"/>
                </a:solidFill>
                <a:latin typeface="Montserrat Medium" panose="020B0604020202020204" charset="-52"/>
              </a:rPr>
              <a:t>Целевая аудитория 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80E3AD40-2BEF-4620-A192-AB8650DE176A}"/>
              </a:ext>
            </a:extLst>
          </p:cNvPr>
          <p:cNvSpPr txBox="1">
            <a:spLocks/>
          </p:cNvSpPr>
          <p:nvPr/>
        </p:nvSpPr>
        <p:spPr>
          <a:xfrm>
            <a:off x="4313322" y="3857139"/>
            <a:ext cx="3528915" cy="480313"/>
          </a:xfrm>
          <a:prstGeom prst="rect">
            <a:avLst/>
          </a:prstGeom>
        </p:spPr>
        <p:txBody>
          <a:bodyPr vert="horz" lIns="121914" tIns="60957" rIns="121914" bIns="60957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 algn="l">
              <a:lnSpc>
                <a:spcPct val="100000"/>
              </a:lnSpc>
            </a:pPr>
            <a:r>
              <a:rPr lang="ru-RU" sz="1200" b="1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4. </a:t>
            </a: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Организационное и консультационно-методическое сопровождение профориентационной  деятельности участников краевого добровольческого (волонтерского) профориентационного движения «Твои горизонты» </a:t>
            </a: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80E3AD40-2BEF-4620-A192-AB8650DE176A}"/>
              </a:ext>
            </a:extLst>
          </p:cNvPr>
          <p:cNvSpPr txBox="1">
            <a:spLocks/>
          </p:cNvSpPr>
          <p:nvPr/>
        </p:nvSpPr>
        <p:spPr>
          <a:xfrm>
            <a:off x="4286320" y="5471424"/>
            <a:ext cx="3536795" cy="672770"/>
          </a:xfrm>
          <a:prstGeom prst="rect">
            <a:avLst/>
          </a:prstGeom>
        </p:spPr>
        <p:txBody>
          <a:bodyPr vert="horz" lIns="121914" tIns="60957" rIns="121914" bIns="60957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 algn="l">
              <a:lnSpc>
                <a:spcPct val="100000"/>
              </a:lnSpc>
            </a:pPr>
            <a:r>
              <a:rPr lang="ru-RU" sz="1200" b="1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5.</a:t>
            </a: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 Выявление и тиражирование наиболее успешных практик добровольческой профориентационной 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035" y="164640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Группа 70"/>
          <p:cNvGrpSpPr/>
          <p:nvPr/>
        </p:nvGrpSpPr>
        <p:grpSpPr>
          <a:xfrm>
            <a:off x="151563" y="4237083"/>
            <a:ext cx="216000" cy="216000"/>
            <a:chOff x="1041700" y="3735470"/>
            <a:chExt cx="289415" cy="301801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041700" y="3735470"/>
              <a:ext cx="289415" cy="301801"/>
            </a:xfrm>
            <a:prstGeom prst="ellipse">
              <a:avLst/>
            </a:prstGeom>
            <a:noFill/>
            <a:ln w="648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defTabSz="598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65152" algn="l"/>
                </a:tabLst>
              </a:pPr>
              <a:endParaRPr lang="ru-RU" sz="1900" dirty="0" err="1">
                <a:latin typeface="Arial" charset="0"/>
                <a:ea typeface="SimSun" charset="-122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145277" y="3845172"/>
              <a:ext cx="92764" cy="92763"/>
            </a:xfrm>
            <a:prstGeom prst="ellipse">
              <a:avLst/>
            </a:prstGeom>
            <a:solidFill>
              <a:srgbClr val="C00000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3952939" y="5335289"/>
            <a:ext cx="216000" cy="216000"/>
            <a:chOff x="1041700" y="3735470"/>
            <a:chExt cx="289415" cy="301801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041700" y="3735470"/>
              <a:ext cx="289415" cy="301801"/>
            </a:xfrm>
            <a:prstGeom prst="ellipse">
              <a:avLst/>
            </a:prstGeom>
            <a:noFill/>
            <a:ln w="648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defTabSz="598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65152" algn="l"/>
                </a:tabLst>
              </a:pPr>
              <a:endParaRPr lang="ru-RU" sz="1900" dirty="0" err="1">
                <a:latin typeface="Arial" charset="0"/>
                <a:ea typeface="SimSun" charset="-122"/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145277" y="3845172"/>
              <a:ext cx="92764" cy="92763"/>
            </a:xfrm>
            <a:prstGeom prst="ellipse">
              <a:avLst/>
            </a:prstGeom>
            <a:solidFill>
              <a:srgbClr val="C00000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961284" y="3005190"/>
            <a:ext cx="216000" cy="216000"/>
            <a:chOff x="1041700" y="3735470"/>
            <a:chExt cx="289415" cy="301801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041700" y="3735470"/>
              <a:ext cx="289415" cy="301801"/>
            </a:xfrm>
            <a:prstGeom prst="ellipse">
              <a:avLst/>
            </a:prstGeom>
            <a:noFill/>
            <a:ln w="648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defTabSz="598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65152" algn="l"/>
                </a:tabLst>
              </a:pPr>
              <a:endParaRPr lang="ru-RU" sz="1900" dirty="0" err="1">
                <a:latin typeface="Arial" charset="0"/>
                <a:ea typeface="SimSun" charset="-122"/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145277" y="3845172"/>
              <a:ext cx="92764" cy="92763"/>
            </a:xfrm>
            <a:prstGeom prst="ellipse">
              <a:avLst/>
            </a:prstGeom>
            <a:solidFill>
              <a:srgbClr val="C00000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961284" y="3911829"/>
            <a:ext cx="216000" cy="216000"/>
            <a:chOff x="1041700" y="3735470"/>
            <a:chExt cx="289415" cy="301801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041700" y="3735470"/>
              <a:ext cx="289415" cy="301801"/>
            </a:xfrm>
            <a:prstGeom prst="ellipse">
              <a:avLst/>
            </a:prstGeom>
            <a:noFill/>
            <a:ln w="648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defTabSz="598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65152" algn="l"/>
                </a:tabLst>
              </a:pPr>
              <a:endParaRPr lang="ru-RU" sz="1900" dirty="0" err="1">
                <a:latin typeface="Arial" charset="0"/>
                <a:ea typeface="SimSun" charset="-122"/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145277" y="3845172"/>
              <a:ext cx="92764" cy="92763"/>
            </a:xfrm>
            <a:prstGeom prst="ellipse">
              <a:avLst/>
            </a:prstGeom>
            <a:solidFill>
              <a:srgbClr val="C00000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88FA48B4-DDA1-4F0E-98A9-DE360F347CBF}"/>
              </a:ext>
            </a:extLst>
          </p:cNvPr>
          <p:cNvCxnSpPr>
            <a:cxnSpLocks/>
          </p:cNvCxnSpPr>
          <p:nvPr/>
        </p:nvCxnSpPr>
        <p:spPr>
          <a:xfrm>
            <a:off x="8282372" y="3087995"/>
            <a:ext cx="0" cy="3757951"/>
          </a:xfrm>
          <a:prstGeom prst="line">
            <a:avLst/>
          </a:prstGeom>
          <a:noFill/>
          <a:ln w="19050" cap="rnd" cmpd="sng" algn="ctr">
            <a:solidFill>
              <a:srgbClr val="C9CAD7"/>
            </a:solidFill>
            <a:prstDash val="sysDot"/>
            <a:miter lim="800000"/>
          </a:ln>
          <a:effectLst/>
        </p:spPr>
      </p:cxnSp>
      <p:grpSp>
        <p:nvGrpSpPr>
          <p:cNvPr id="89" name="Группа 88"/>
          <p:cNvGrpSpPr/>
          <p:nvPr/>
        </p:nvGrpSpPr>
        <p:grpSpPr>
          <a:xfrm>
            <a:off x="8174372" y="2951256"/>
            <a:ext cx="216000" cy="216000"/>
            <a:chOff x="1041700" y="3735470"/>
            <a:chExt cx="289415" cy="301801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6A825C3A-5C91-421B-8743-FD92DCA675F5}"/>
                </a:ext>
              </a:extLst>
            </p:cNvPr>
            <p:cNvSpPr/>
            <p:nvPr/>
          </p:nvSpPr>
          <p:spPr>
            <a:xfrm>
              <a:off x="1041700" y="3735470"/>
              <a:ext cx="289415" cy="301801"/>
            </a:xfrm>
            <a:prstGeom prst="ellipse">
              <a:avLst/>
            </a:prstGeom>
            <a:noFill/>
            <a:ln w="648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defTabSz="59898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65152" algn="l"/>
                </a:tabLst>
              </a:pPr>
              <a:endParaRPr lang="ru-RU" sz="1900" dirty="0" err="1">
                <a:latin typeface="Arial" charset="0"/>
                <a:ea typeface="SimSun" charset="-122"/>
              </a:endParaRPr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1D230E07-445D-4D16-9CDD-E8AE9C17201F}"/>
                </a:ext>
              </a:extLst>
            </p:cNvPr>
            <p:cNvSpPr/>
            <p:nvPr/>
          </p:nvSpPr>
          <p:spPr>
            <a:xfrm>
              <a:off x="1145277" y="3845172"/>
              <a:ext cx="92764" cy="92763"/>
            </a:xfrm>
            <a:prstGeom prst="ellipse">
              <a:avLst/>
            </a:prstGeom>
            <a:solidFill>
              <a:srgbClr val="C00000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86" y="3786554"/>
            <a:ext cx="3537466" cy="236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80E3AD40-2BEF-4620-A192-AB8650DE176A}"/>
              </a:ext>
            </a:extLst>
          </p:cNvPr>
          <p:cNvSpPr txBox="1">
            <a:spLocks/>
          </p:cNvSpPr>
          <p:nvPr/>
        </p:nvSpPr>
        <p:spPr>
          <a:xfrm>
            <a:off x="8665081" y="2869324"/>
            <a:ext cx="3528915" cy="480313"/>
          </a:xfrm>
          <a:prstGeom prst="rect">
            <a:avLst/>
          </a:prstGeom>
        </p:spPr>
        <p:txBody>
          <a:bodyPr vert="horz" lIns="121914" tIns="60957" rIns="121914" bIns="60957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rgbClr val="2E2E2E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школьники  и студенты образовательных организаций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87004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3514" y="1988842"/>
            <a:ext cx="8662085" cy="36932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1219140">
              <a:defRPr/>
            </a:pPr>
            <a:r>
              <a:rPr lang="ru-RU" sz="1600" b="1" dirty="0">
                <a:solidFill>
                  <a:srgbClr val="5E5E5E"/>
                </a:solidFill>
                <a:latin typeface="Montserrat Medium"/>
              </a:rPr>
              <a:t>Красноярский краевой центр профориентации и развития квалификаций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5248" y="3924447"/>
            <a:ext cx="3618158" cy="584769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Агентство молодежной политики</a:t>
            </a:r>
          </a:p>
          <a:p>
            <a:pPr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и реализации программ общественного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7664" y="5555794"/>
            <a:ext cx="2689833" cy="353939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500" dirty="0">
                <a:solidFill>
                  <a:prstClr val="black"/>
                </a:solidFill>
                <a:latin typeface="Montserrat Medium"/>
              </a:rPr>
              <a:t>Объединения работодателей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98828" y="4670805"/>
            <a:ext cx="2079853" cy="353937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r"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Учреждения культуры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61671" y="3426389"/>
            <a:ext cx="3912096" cy="35393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r"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Образовательные организации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85434" y="3944220"/>
            <a:ext cx="3275856" cy="58476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r"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Учреждения молодежной </a:t>
            </a:r>
            <a:br>
              <a:rPr lang="ru-RU" sz="1500" dirty="0">
                <a:solidFill>
                  <a:prstClr val="black"/>
                </a:solidFill>
                <a:latin typeface="Montserrat Medium"/>
              </a:rPr>
            </a:br>
            <a:r>
              <a:rPr lang="ru-RU" sz="1500" dirty="0">
                <a:solidFill>
                  <a:prstClr val="black"/>
                </a:solidFill>
                <a:latin typeface="Montserrat Medium"/>
              </a:rPr>
              <a:t>и социальной политики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446237" y="5309571"/>
            <a:ext cx="1432444" cy="49244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r"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Работодатели</a:t>
            </a:r>
            <a:r>
              <a:rPr lang="ru-RU" sz="2400" dirty="0">
                <a:solidFill>
                  <a:prstClr val="black"/>
                </a:solidFill>
                <a:latin typeface="Montserrat Medium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85434" y="2731499"/>
            <a:ext cx="3288333" cy="58476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r"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Органы местного  самоуправления, </a:t>
            </a:r>
          </a:p>
          <a:p>
            <a:pPr algn="r"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управление 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2780814"/>
            <a:ext cx="3983765" cy="8156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Министерство  образования</a:t>
            </a:r>
          </a:p>
          <a:p>
            <a:pPr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Министерство культуры</a:t>
            </a:r>
          </a:p>
          <a:p>
            <a:pPr defTabSz="1219140"/>
            <a:r>
              <a:rPr lang="ru-RU" sz="1500" dirty="0">
                <a:solidFill>
                  <a:prstClr val="black"/>
                </a:solidFill>
                <a:latin typeface="Montserrat Medium"/>
              </a:rPr>
              <a:t>Министерство социальной политики</a:t>
            </a: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9832308" y="3357137"/>
            <a:ext cx="4067780" cy="49244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/>
            <a:r>
              <a:rPr lang="ru-RU" sz="2400" dirty="0">
                <a:solidFill>
                  <a:srgbClr val="5E5E5E"/>
                </a:solidFill>
              </a:rPr>
              <a:t>МУНИЦИПАЛЬНЫЙ УРОВЕНЬ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-1029616" y="2979970"/>
            <a:ext cx="2785464" cy="492443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/>
            <a:r>
              <a:rPr lang="ru-RU" sz="2400" dirty="0">
                <a:solidFill>
                  <a:srgbClr val="5E5E5E"/>
                </a:solidFill>
              </a:rPr>
              <a:t>КРАЕВОЙ  УРОВЕНЬ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5119" y="3883950"/>
            <a:ext cx="2514872" cy="615553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1219140">
              <a:defRPr/>
            </a:pPr>
            <a:r>
              <a:rPr lang="ru-RU" sz="1600" b="1" dirty="0">
                <a:solidFill>
                  <a:srgbClr val="087F7A"/>
                </a:solidFill>
                <a:latin typeface="Montserrat Medium"/>
              </a:rPr>
              <a:t>СМИ, </a:t>
            </a:r>
          </a:p>
          <a:p>
            <a:pPr algn="ctr" defTabSz="1219140">
              <a:defRPr/>
            </a:pPr>
            <a:r>
              <a:rPr lang="en-US" sz="1600" b="1" dirty="0">
                <a:solidFill>
                  <a:srgbClr val="087F7A"/>
                </a:solidFill>
                <a:latin typeface="Montserrat Medium"/>
              </a:rPr>
              <a:t>web</a:t>
            </a:r>
            <a:r>
              <a:rPr lang="ru-RU" sz="1600" b="1" dirty="0">
                <a:solidFill>
                  <a:srgbClr val="087F7A"/>
                </a:solidFill>
                <a:latin typeface="Montserrat Medium"/>
              </a:rPr>
              <a:t>-порталы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C442876-9802-4134-B9F8-99C3432EF098}"/>
              </a:ext>
            </a:extLst>
          </p:cNvPr>
          <p:cNvSpPr txBox="1">
            <a:spLocks/>
          </p:cNvSpPr>
          <p:nvPr/>
        </p:nvSpPr>
        <p:spPr>
          <a:xfrm>
            <a:off x="226959" y="137044"/>
            <a:ext cx="9415921" cy="433713"/>
          </a:xfrm>
          <a:prstGeom prst="rect">
            <a:avLst/>
          </a:prstGeom>
        </p:spPr>
        <p:txBody>
          <a:bodyPr wrap="square" lIns="121917" tIns="60958" rIns="121917" bIns="60958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Montserrat Medium"/>
              </a:rPr>
              <a:t>Региональная модель организации деятельности движения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7664" y="4847774"/>
            <a:ext cx="38882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Montserrat Medium"/>
              </a:rPr>
              <a:t>Агентство печати и массовых коммуникаций 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14906DB8-D666-C82E-9F0C-8B8FCAE9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141" y="60500"/>
            <a:ext cx="1476892" cy="586800"/>
          </a:xfrm>
          <a:prstGeom prst="rect">
            <a:avLst/>
          </a:prstGeom>
        </p:spPr>
      </p:pic>
      <p:pic>
        <p:nvPicPr>
          <p:cNvPr id="21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72" y="935763"/>
            <a:ext cx="2065947" cy="1072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6"/>
          <p:cNvGrpSpPr/>
          <p:nvPr/>
        </p:nvGrpSpPr>
        <p:grpSpPr>
          <a:xfrm>
            <a:off x="729986" y="1452679"/>
            <a:ext cx="393059" cy="4457054"/>
            <a:chOff x="1054646" y="1412664"/>
            <a:chExt cx="404850" cy="936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054646" y="1412664"/>
              <a:ext cx="40485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054646" y="1412664"/>
              <a:ext cx="0" cy="93621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123045" y="1219200"/>
            <a:ext cx="3525155" cy="601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94736" y="1266412"/>
            <a:ext cx="3653463" cy="55399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1219140">
              <a:defRPr/>
            </a:pPr>
            <a:r>
              <a:rPr lang="ru-RU" sz="1400" b="1" noProof="1">
                <a:solidFill>
                  <a:prstClr val="white"/>
                </a:solidFill>
                <a:latin typeface="Montserrat Medium"/>
              </a:rPr>
              <a:t>Агентство труда и занятости </a:t>
            </a:r>
            <a:br>
              <a:rPr lang="ru-RU" sz="1400" b="1" noProof="1">
                <a:solidFill>
                  <a:prstClr val="white"/>
                </a:solidFill>
                <a:latin typeface="Montserrat Medium"/>
              </a:rPr>
            </a:br>
            <a:r>
              <a:rPr lang="ru-RU" sz="1400" b="1" noProof="1">
                <a:solidFill>
                  <a:prstClr val="white"/>
                </a:solidFill>
                <a:latin typeface="Montserrat Medium"/>
              </a:rPr>
              <a:t>населения Красноярского края</a:t>
            </a:r>
            <a:endParaRPr lang="ru-RU" sz="1400" b="1" dirty="0">
              <a:solidFill>
                <a:prstClr val="white"/>
              </a:solidFill>
              <a:latin typeface="Montserrat Medium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16510" y="1205650"/>
            <a:ext cx="3765054" cy="585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57103" y="1257944"/>
            <a:ext cx="3604187" cy="55399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1219140">
              <a:defRPr/>
            </a:pPr>
            <a:r>
              <a:rPr lang="ru-RU" sz="1400" b="1" dirty="0">
                <a:solidFill>
                  <a:prstClr val="white"/>
                </a:solidFill>
                <a:latin typeface="Montserrat Medium"/>
              </a:rPr>
              <a:t>Краевые государственные учреждения службы занятости населения </a:t>
            </a:r>
          </a:p>
        </p:txBody>
      </p:sp>
      <p:grpSp>
        <p:nvGrpSpPr>
          <p:cNvPr id="32" name="Группа 26"/>
          <p:cNvGrpSpPr/>
          <p:nvPr/>
        </p:nvGrpSpPr>
        <p:grpSpPr>
          <a:xfrm flipH="1">
            <a:off x="10981564" y="1452677"/>
            <a:ext cx="395022" cy="4457056"/>
            <a:chOff x="1054646" y="1412664"/>
            <a:chExt cx="404850" cy="936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1054646" y="1412664"/>
              <a:ext cx="40485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054646" y="1412664"/>
              <a:ext cx="0" cy="93621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/>
          <p:cNvCxnSpPr/>
          <p:nvPr/>
        </p:nvCxnSpPr>
        <p:spPr>
          <a:xfrm>
            <a:off x="746070" y="2949047"/>
            <a:ext cx="303212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29986" y="4117447"/>
            <a:ext cx="303212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46070" y="5009356"/>
            <a:ext cx="303212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46070" y="5732763"/>
            <a:ext cx="303212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1078808" y="2944057"/>
            <a:ext cx="29777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1082319" y="3603358"/>
            <a:ext cx="29777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1078808" y="4117447"/>
            <a:ext cx="29777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1082319" y="4820030"/>
            <a:ext cx="29777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1082319" y="5637249"/>
            <a:ext cx="29777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Выгнутая вниз стрелка 48"/>
          <p:cNvSpPr/>
          <p:nvPr/>
        </p:nvSpPr>
        <p:spPr>
          <a:xfrm>
            <a:off x="5090707" y="4150712"/>
            <a:ext cx="2343696" cy="876527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верх стрелка 49"/>
          <p:cNvSpPr/>
          <p:nvPr/>
        </p:nvSpPr>
        <p:spPr>
          <a:xfrm flipH="1">
            <a:off x="5035406" y="3226191"/>
            <a:ext cx="2283119" cy="82293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Левая круглая скобка 50"/>
          <p:cNvSpPr/>
          <p:nvPr/>
        </p:nvSpPr>
        <p:spPr>
          <a:xfrm>
            <a:off x="2641600" y="1988842"/>
            <a:ext cx="67733" cy="369326"/>
          </a:xfrm>
          <a:prstGeom prst="lef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Левая круглая скобка 52"/>
          <p:cNvSpPr/>
          <p:nvPr/>
        </p:nvSpPr>
        <p:spPr>
          <a:xfrm flipH="1">
            <a:off x="9642880" y="1988842"/>
            <a:ext cx="68387" cy="369326"/>
          </a:xfrm>
          <a:prstGeom prst="lef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4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A41AA5C-74C4-4584-BEF1-4F091B6BEDB7}"/>
              </a:ext>
            </a:extLst>
          </p:cNvPr>
          <p:cNvSpPr/>
          <p:nvPr/>
        </p:nvSpPr>
        <p:spPr>
          <a:xfrm>
            <a:off x="0" y="796477"/>
            <a:ext cx="12192000" cy="736248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no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endParaRPr lang="ru-RU" sz="1400" dirty="0" err="1">
              <a:solidFill>
                <a:srgbClr val="002D59"/>
              </a:solidFill>
              <a:latin typeface="Arial" charset="0"/>
              <a:ea typeface="SimSun" charset="-12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/>
          <a:stretch/>
        </p:blipFill>
        <p:spPr>
          <a:xfrm>
            <a:off x="-7400" y="1532723"/>
            <a:ext cx="12192000" cy="5039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252" y="2387602"/>
            <a:ext cx="4536165" cy="36932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600" b="1" dirty="0">
                <a:solidFill>
                  <a:prstClr val="white"/>
                </a:solidFill>
                <a:latin typeface="Montserrat Medium"/>
                <a:cs typeface="Arial" panose="020B0604020202020204" pitchFamily="34" charset="0"/>
              </a:rPr>
              <a:t>Принцип «равный равному»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91" y="3251698"/>
            <a:ext cx="5376597" cy="36932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600" b="1" dirty="0">
                <a:solidFill>
                  <a:prstClr val="white"/>
                </a:solidFill>
                <a:latin typeface="Montserrat Medium"/>
                <a:cs typeface="Arial" panose="020B0604020202020204" pitchFamily="34" charset="0"/>
              </a:rPr>
              <a:t>Добровольность и безвозмездность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91" y="4052646"/>
            <a:ext cx="4684060" cy="36932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600" b="1" dirty="0" err="1">
                <a:solidFill>
                  <a:prstClr val="white"/>
                </a:solidFill>
                <a:latin typeface="Montserrat Medium"/>
                <a:cs typeface="Arial" panose="020B0604020202020204" pitchFamily="34" charset="0"/>
              </a:rPr>
              <a:t>Клиентоцентричность</a:t>
            </a:r>
            <a:endParaRPr lang="ru-RU" sz="1600" b="1" dirty="0">
              <a:solidFill>
                <a:prstClr val="white"/>
              </a:solidFill>
              <a:latin typeface="Montserrat Medium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400" y="5634926"/>
            <a:ext cx="4416491" cy="615553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600" b="1" dirty="0">
                <a:solidFill>
                  <a:prstClr val="white"/>
                </a:solidFill>
                <a:latin typeface="Montserrat Medium"/>
                <a:cs typeface="Arial" panose="020B0604020202020204" pitchFamily="34" charset="0"/>
              </a:rPr>
              <a:t>Значимость работодателей и семьи</a:t>
            </a:r>
            <a:br>
              <a:rPr lang="ru-RU" sz="1600" b="1" dirty="0">
                <a:solidFill>
                  <a:prstClr val="white"/>
                </a:solidFill>
                <a:latin typeface="Montserrat Medium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Montserrat Medium"/>
                <a:cs typeface="Arial" panose="020B0604020202020204" pitchFamily="34" charset="0"/>
              </a:rPr>
              <a:t> в профориентационной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71883" y="5003980"/>
            <a:ext cx="3816086" cy="76943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400" b="1" dirty="0">
                <a:solidFill>
                  <a:schemeClr val="accent1"/>
                </a:solidFill>
                <a:latin typeface="Montserrat Medium" panose="020B0604020202020204" charset="-52"/>
              </a:rPr>
              <a:t>Оказание помощи в проведении событийных профориентационных мероприятий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5234" y="3744869"/>
            <a:ext cx="4305095" cy="98487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Montserrat Medium" panose="020B0604020202020204" charset="-52"/>
              </a:rPr>
              <a:t>Обучение волонтеров-профориентаторов;</a:t>
            </a:r>
          </a:p>
          <a:p>
            <a:pPr defTabSz="1219140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Montserrat Medium" panose="020B0604020202020204" charset="-52"/>
              </a:rPr>
              <a:t> участие в организации и реализации профориентационных мероприятий, </a:t>
            </a:r>
            <a:b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Montserrat Medium" panose="020B0604020202020204" charset="-52"/>
              </a:rPr>
            </a:b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Montserrat Medium" panose="020B0604020202020204" charset="-52"/>
              </a:rPr>
              <a:t>акций и комплексных проектов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87111" y="3067032"/>
            <a:ext cx="4324865" cy="55399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400" b="1" dirty="0">
                <a:solidFill>
                  <a:srgbClr val="4EBF9F"/>
                </a:solidFill>
                <a:latin typeface="Montserrat Medium"/>
                <a:cs typeface="Arial" pitchFamily="34" charset="0"/>
              </a:rPr>
              <a:t>Разработка и реализация собственных профориентационных проектов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D4B45-B893-E51F-0E1B-8CB7751157E6}"/>
              </a:ext>
            </a:extLst>
          </p:cNvPr>
          <p:cNvSpPr txBox="1"/>
          <p:nvPr/>
        </p:nvSpPr>
        <p:spPr>
          <a:xfrm>
            <a:off x="181215" y="976089"/>
            <a:ext cx="3590349" cy="377024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Montserrat Medium" panose="020B0604020202020204" charset="-52"/>
              </a:rPr>
              <a:t>Основные принципы работы</a:t>
            </a:r>
            <a:endParaRPr lang="ru-RU" sz="1800" dirty="0">
              <a:solidFill>
                <a:schemeClr val="bg1"/>
              </a:solidFill>
              <a:latin typeface="Montserrat Medium" panose="020B060402020202020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2D4B45-B893-E51F-0E1B-8CB7751157E6}"/>
              </a:ext>
            </a:extLst>
          </p:cNvPr>
          <p:cNvSpPr txBox="1"/>
          <p:nvPr/>
        </p:nvSpPr>
        <p:spPr>
          <a:xfrm>
            <a:off x="6370500" y="976089"/>
            <a:ext cx="5821500" cy="377024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>
            <a:defPPr>
              <a:defRPr lang="en-US"/>
            </a:defPPr>
            <a:lvl1pPr lvl="0" algn="ctr">
              <a:lnSpc>
                <a:spcPct val="80000"/>
              </a:lnSpc>
              <a:defRPr sz="1400"/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Montserrat Medium" panose="020B0604020202020204" charset="-52"/>
              </a:rPr>
              <a:t>3-х уровневая структура движения</a:t>
            </a:r>
            <a:endParaRPr lang="ru-RU" sz="1800" dirty="0">
              <a:solidFill>
                <a:schemeClr val="bg1"/>
              </a:solidFill>
              <a:latin typeface="Montserrat Medium" panose="020B060402020202020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621" y="4773151"/>
            <a:ext cx="4684060" cy="61554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defRPr/>
            </a:pPr>
            <a:r>
              <a:rPr lang="ru-RU" sz="1600" b="1" dirty="0">
                <a:solidFill>
                  <a:prstClr val="white"/>
                </a:solidFill>
                <a:latin typeface="Montserrat Medium"/>
                <a:cs typeface="Arial" panose="020B0604020202020204" pitchFamily="34" charset="0"/>
              </a:rPr>
              <a:t>Осознание значимости профориентационной деятельности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10" y="118661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t="7199" r="28403"/>
          <a:stretch/>
        </p:blipFill>
        <p:spPr bwMode="auto">
          <a:xfrm>
            <a:off x="5202793" y="1936495"/>
            <a:ext cx="1672266" cy="16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04" y="37070"/>
            <a:ext cx="1412380" cy="696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329" y="5332678"/>
            <a:ext cx="2366088" cy="122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99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>
          <a:xfrm>
            <a:off x="0" y="940498"/>
            <a:ext cx="12192000" cy="59252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76191" y="1270739"/>
            <a:ext cx="2663957" cy="615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>
            <a:spAutoFit/>
          </a:bodyPr>
          <a:lstStyle/>
          <a:p>
            <a:pPr algn="ct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Мастер-классы, профессиональные пробы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6623" y="1886286"/>
            <a:ext cx="1992384" cy="110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Экскурсии</a:t>
            </a:r>
          </a:p>
          <a:p>
            <a:pPr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на предприятия, профессиональные </a:t>
            </a:r>
          </a:p>
          <a:p>
            <a:pPr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05008" y="3565799"/>
            <a:ext cx="1896122" cy="861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Встречи </a:t>
            </a:r>
            <a:br>
              <a:rPr lang="ru-RU" sz="1600" dirty="0">
                <a:solidFill>
                  <a:prstClr val="black"/>
                </a:solidFill>
                <a:latin typeface="Montserrat Medium"/>
              </a:rPr>
            </a:br>
            <a:r>
              <a:rPr lang="ru-RU" sz="1600" dirty="0">
                <a:solidFill>
                  <a:prstClr val="black"/>
                </a:solidFill>
                <a:latin typeface="Montserrat Medium"/>
              </a:rPr>
              <a:t>с представителями профессий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92149" y="6117301"/>
            <a:ext cx="3432043" cy="36932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Профориентационные проекты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73585" y="5095988"/>
            <a:ext cx="1540933" cy="110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>
            <a:spAutoFit/>
          </a:bodyPr>
          <a:lstStyle/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Конкурсы</a:t>
            </a:r>
          </a:p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Викторины</a:t>
            </a:r>
          </a:p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Фестивали</a:t>
            </a:r>
          </a:p>
          <a:p>
            <a:pPr algn="r" defTabSz="1219140"/>
            <a:r>
              <a:rPr lang="ru-RU" sz="1600" dirty="0" err="1">
                <a:solidFill>
                  <a:prstClr val="black"/>
                </a:solidFill>
                <a:latin typeface="Montserrat Medium"/>
              </a:rPr>
              <a:t>Флешмобы</a:t>
            </a:r>
            <a:endParaRPr lang="ru-RU" sz="1600" dirty="0">
              <a:solidFill>
                <a:prstClr val="black"/>
              </a:solidFill>
              <a:latin typeface="Montserrat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2133" y="1844645"/>
            <a:ext cx="2201873" cy="861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121914" tIns="60957" rIns="121914" bIns="60957">
            <a:spAutoFit/>
          </a:bodyPr>
          <a:lstStyle/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Краевые </a:t>
            </a:r>
          </a:p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профориентационные</a:t>
            </a:r>
          </a:p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 акции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22733" y="3565799"/>
            <a:ext cx="1332383" cy="861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>
            <a:spAutoFit/>
          </a:bodyPr>
          <a:lstStyle/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Уроки</a:t>
            </a:r>
          </a:p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Вебинары</a:t>
            </a:r>
          </a:p>
          <a:p>
            <a:pPr algn="r"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Montserrat Medium"/>
              </a:rPr>
              <a:t>Квесты</a:t>
            </a:r>
            <a:endParaRPr lang="ru-RU" sz="1600" dirty="0">
              <a:solidFill>
                <a:prstClr val="black"/>
              </a:solidFill>
              <a:latin typeface="Montserrat Medium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6C442876-9802-4134-B9F8-99C3432EF098}"/>
              </a:ext>
            </a:extLst>
          </p:cNvPr>
          <p:cNvSpPr txBox="1">
            <a:spLocks/>
          </p:cNvSpPr>
          <p:nvPr/>
        </p:nvSpPr>
        <p:spPr>
          <a:xfrm>
            <a:off x="131509" y="268522"/>
            <a:ext cx="8688963" cy="433713"/>
          </a:xfrm>
          <a:prstGeom prst="rect">
            <a:avLst/>
          </a:prstGeom>
        </p:spPr>
        <p:txBody>
          <a:bodyPr wrap="square" lIns="121917" tIns="60958" rIns="121917" bIns="60958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Tx/>
              <a:buSzTx/>
              <a:buFontTx/>
              <a:buNone/>
              <a:tabLst/>
              <a:defRPr lang="ru-RU" sz="2200" b="0" kern="1200" cap="none" baseline="0" dirty="0">
                <a:solidFill>
                  <a:srgbClr val="24347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Montserrat Medium"/>
              </a:rPr>
              <a:t>Формы профориентационной работы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10" y="229872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8" y="3042277"/>
            <a:ext cx="2120625" cy="1250323"/>
          </a:xfrm>
          <a:prstGeom prst="rect">
            <a:avLst/>
          </a:prstGeom>
          <a:noFill/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0"/>
          <a:stretch>
            <a:fillRect/>
          </a:stretch>
        </p:blipFill>
        <p:spPr bwMode="auto">
          <a:xfrm>
            <a:off x="131509" y="1194990"/>
            <a:ext cx="2120624" cy="1497314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9" y="4668213"/>
            <a:ext cx="2120624" cy="12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Ачинс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4" y="1176276"/>
            <a:ext cx="2136182" cy="124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99" y="3144459"/>
            <a:ext cx="2387634" cy="170444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" name="Рисунок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53" y="30257"/>
            <a:ext cx="1895129" cy="9102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391897" y="5351071"/>
            <a:ext cx="1581836" cy="861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>
            <a:spAutoFit/>
          </a:bodyPr>
          <a:lstStyle/>
          <a:p>
            <a:pPr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Деловые</a:t>
            </a:r>
          </a:p>
          <a:p>
            <a:pPr defTabSz="1219140"/>
            <a:r>
              <a:rPr lang="ru-RU" sz="1600" dirty="0">
                <a:solidFill>
                  <a:prstClr val="black"/>
                </a:solidFill>
                <a:latin typeface="Montserrat Medium"/>
              </a:rPr>
              <a:t>и ролевые игры</a:t>
            </a:r>
          </a:p>
        </p:txBody>
      </p:sp>
      <p:pic>
        <p:nvPicPr>
          <p:cNvPr id="23" name="Рисунок 22" descr="Гимназия 1Норильск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32" y="4686203"/>
            <a:ext cx="2445599" cy="134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2" descr="https://pp.userapi.com/c841331/v841331739/eafb/u2GUahEu_3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13" y="2955157"/>
            <a:ext cx="2196423" cy="115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69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/>
          <a:stretch/>
        </p:blipFill>
        <p:spPr bwMode="auto">
          <a:xfrm>
            <a:off x="0" y="740832"/>
            <a:ext cx="12192000" cy="611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544233" y="740833"/>
            <a:ext cx="7679267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 b="1">
              <a:solidFill>
                <a:srgbClr val="5F7392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733" y="3217572"/>
            <a:ext cx="5954184" cy="1600410"/>
          </a:xfrm>
          <a:prstGeom prst="rect">
            <a:avLst/>
          </a:prstGeom>
        </p:spPr>
        <p:txBody>
          <a:bodyPr lIns="121890" tIns="60946" rIns="121890" bIns="60946">
            <a:spAutoFit/>
          </a:bodyPr>
          <a:lstStyle/>
          <a:p>
            <a:pPr algn="ctr" defTabSz="1218896">
              <a:defRPr/>
            </a:pPr>
            <a:r>
              <a:rPr lang="ru-RU" sz="1600" b="1" dirty="0">
                <a:solidFill>
                  <a:srgbClr val="0070C0"/>
                </a:solidFill>
                <a:latin typeface="Montserrat Medium"/>
              </a:rPr>
              <a:t>ОСНОВНАЯ ПЛОЩАДКА </a:t>
            </a:r>
            <a:br>
              <a:rPr lang="ru-RU" sz="1600" b="1" dirty="0">
                <a:solidFill>
                  <a:srgbClr val="0070C0"/>
                </a:solidFill>
                <a:latin typeface="Montserrat Medium"/>
              </a:rPr>
            </a:br>
            <a:r>
              <a:rPr lang="ru-RU" sz="1600" b="1" dirty="0">
                <a:solidFill>
                  <a:srgbClr val="0070C0"/>
                </a:solidFill>
                <a:latin typeface="Montserrat Medium"/>
              </a:rPr>
              <a:t>ПОПУЛЯРИЗАЦИИ ДВИЖЕНИЯ </a:t>
            </a:r>
          </a:p>
          <a:p>
            <a:pPr algn="ctr" defTabSz="1218896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Ежегодный  профориентационный фестиваль </a:t>
            </a:r>
          </a:p>
          <a:p>
            <a:pPr algn="ctr" defTabSz="1218896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ПрофYESиЯ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/>
              </a:rPr>
              <a:t>: ориентиры молодым» </a:t>
            </a:r>
          </a:p>
          <a:p>
            <a:pPr algn="ctr" defTabSz="1218896">
              <a:defRPr/>
            </a:pPr>
            <a:r>
              <a:rPr lang="ru-RU" sz="1600" b="1" dirty="0">
                <a:solidFill>
                  <a:srgbClr val="0070C0"/>
                </a:solidFill>
                <a:latin typeface="Montserrat Medium"/>
              </a:rPr>
              <a:t>более 2,5 тыс. участников края и страны ежегодно</a:t>
            </a:r>
          </a:p>
          <a:p>
            <a:pPr algn="ctr" defTabSz="1218896">
              <a:defRPr/>
            </a:pPr>
            <a:endParaRPr lang="ru-RU" sz="1600" b="1" dirty="0">
              <a:solidFill>
                <a:srgbClr val="0070C0"/>
              </a:solidFill>
              <a:latin typeface="Montserrat Medium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823635" y="1797052"/>
            <a:ext cx="1648884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ТЕМАТИЧЕСКИЕ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 ПЛОЩАДКИ</a:t>
            </a: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4464053" y="2508252"/>
            <a:ext cx="275167" cy="3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8174567" y="1722969"/>
            <a:ext cx="136948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ВСТРЕЧИ СО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СПИКЕРАМИ</a:t>
            </a:r>
          </a:p>
        </p:txBody>
      </p:sp>
      <p:sp>
        <p:nvSpPr>
          <p:cNvPr id="9224" name="Прямоугольник 7"/>
          <p:cNvSpPr>
            <a:spLocks noChangeArrowheads="1"/>
          </p:cNvSpPr>
          <p:nvPr/>
        </p:nvSpPr>
        <p:spPr bwMode="auto">
          <a:xfrm>
            <a:off x="7719486" y="2582335"/>
            <a:ext cx="342900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5" name="Прямоугольник 8"/>
          <p:cNvSpPr>
            <a:spLocks noChangeArrowheads="1"/>
          </p:cNvSpPr>
          <p:nvPr/>
        </p:nvSpPr>
        <p:spPr bwMode="auto">
          <a:xfrm>
            <a:off x="9554635" y="3928535"/>
            <a:ext cx="1638300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НАГРАЖДЕНИЕ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ЛУЧШИХ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ВОЛОНТЕРОВ </a:t>
            </a:r>
          </a:p>
        </p:txBody>
      </p:sp>
      <p:sp>
        <p:nvSpPr>
          <p:cNvPr id="9226" name="Прямоугольник 9"/>
          <p:cNvSpPr>
            <a:spLocks noChangeArrowheads="1"/>
          </p:cNvSpPr>
          <p:nvPr/>
        </p:nvSpPr>
        <p:spPr bwMode="auto">
          <a:xfrm>
            <a:off x="9169402" y="3431117"/>
            <a:ext cx="345017" cy="3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27" name="Прямоугольник 10"/>
          <p:cNvSpPr>
            <a:spLocks noChangeArrowheads="1"/>
          </p:cNvSpPr>
          <p:nvPr/>
        </p:nvSpPr>
        <p:spPr bwMode="auto">
          <a:xfrm>
            <a:off x="7790849" y="5344585"/>
            <a:ext cx="1603520" cy="7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ДЕМОНСТРАЦИЯ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УСПЕШНЫХ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ПРАКТИК</a:t>
            </a:r>
          </a:p>
        </p:txBody>
      </p:sp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7486652" y="4677833"/>
            <a:ext cx="2455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39217" y="5729291"/>
            <a:ext cx="2565400" cy="769413"/>
          </a:xfrm>
          <a:prstGeom prst="rect">
            <a:avLst/>
          </a:prstGeom>
        </p:spPr>
        <p:txBody>
          <a:bodyPr lIns="121890" tIns="60946" rIns="121890" bIns="60946">
            <a:spAutoFit/>
          </a:bodyPr>
          <a:lstStyle/>
          <a:p>
            <a:pPr defTabSz="1218896">
              <a:defRPr/>
            </a:pPr>
            <a:r>
              <a:rPr lang="ru-RU" sz="1400" b="1" cap="all" dirty="0">
                <a:solidFill>
                  <a:schemeClr val="bg1"/>
                </a:solidFill>
              </a:rPr>
              <a:t>Форсайт-сессии, дискуссионные</a:t>
            </a:r>
          </a:p>
          <a:p>
            <a:pPr defTabSz="1218896">
              <a:defRPr/>
            </a:pPr>
            <a:r>
              <a:rPr lang="ru-RU" sz="1400" b="1" cap="all" dirty="0">
                <a:solidFill>
                  <a:schemeClr val="bg1"/>
                </a:solidFill>
              </a:rPr>
              <a:t> площадки</a:t>
            </a:r>
          </a:p>
        </p:txBody>
      </p:sp>
      <p:sp>
        <p:nvSpPr>
          <p:cNvPr id="9230" name="Прямоугольник 13"/>
          <p:cNvSpPr>
            <a:spLocks noChangeArrowheads="1"/>
          </p:cNvSpPr>
          <p:nvPr/>
        </p:nvSpPr>
        <p:spPr bwMode="auto">
          <a:xfrm>
            <a:off x="6377519" y="5126567"/>
            <a:ext cx="402167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231" name="Прямоугольник 14"/>
          <p:cNvSpPr>
            <a:spLocks noChangeArrowheads="1"/>
          </p:cNvSpPr>
          <p:nvPr/>
        </p:nvSpPr>
        <p:spPr bwMode="auto">
          <a:xfrm>
            <a:off x="2209867" y="5058835"/>
            <a:ext cx="1957783" cy="7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КВЕСТЫ 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ФЛЕШМОБЫ,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ИНТЕРНЕТ-КОНКУРСЫ</a:t>
            </a:r>
          </a:p>
        </p:txBody>
      </p:sp>
      <p:sp>
        <p:nvSpPr>
          <p:cNvPr id="9232" name="Прямоугольник 15"/>
          <p:cNvSpPr>
            <a:spLocks noChangeArrowheads="1"/>
          </p:cNvSpPr>
          <p:nvPr/>
        </p:nvSpPr>
        <p:spPr bwMode="auto">
          <a:xfrm>
            <a:off x="3983569" y="4751917"/>
            <a:ext cx="325967" cy="3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233" name="Прямоугольник 16"/>
          <p:cNvSpPr>
            <a:spLocks noChangeArrowheads="1"/>
          </p:cNvSpPr>
          <p:nvPr/>
        </p:nvSpPr>
        <p:spPr bwMode="auto">
          <a:xfrm>
            <a:off x="1077384" y="3225802"/>
            <a:ext cx="17695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МАСТЕР-КЛАССЫ</a:t>
            </a:r>
          </a:p>
        </p:txBody>
      </p:sp>
      <p:sp>
        <p:nvSpPr>
          <p:cNvPr id="9234" name="Прямоугольник 17"/>
          <p:cNvSpPr>
            <a:spLocks noChangeArrowheads="1"/>
          </p:cNvSpPr>
          <p:nvPr/>
        </p:nvSpPr>
        <p:spPr bwMode="auto">
          <a:xfrm>
            <a:off x="2341033" y="3716867"/>
            <a:ext cx="1128184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6" rIns="121890" bIns="609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236" name="Picture 5" descr="http://www.bogotolcity.ru/upload/news/2016/04/16/h4hud_fvqr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61" y="752387"/>
            <a:ext cx="2294239" cy="171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9" descr="http://www.kpk1.ru/images/%D0%BB%D0%B5%D0%BD%D0%B0/%D0%BD%D0%B0%20%D1%81%D0%B0%D0%B9%D1%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59884"/>
            <a:ext cx="24807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" y="5230285"/>
            <a:ext cx="2129367" cy="159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5" descr="X:\1 НОВАЯ ПРОФОРИЕНТАЦИЯ\Волонтеры\2018\Семинар с Ленингр.обл\l3OE8cBAo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3" y="5196419"/>
            <a:ext cx="2446867" cy="16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4906DB8-D666-C82E-9F0C-8B8FCAE99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4489" y="104840"/>
            <a:ext cx="1476892" cy="58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0411" y="1722969"/>
            <a:ext cx="2164206" cy="1212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rgbClr val="DCDCDC"/>
              </a:solidFill>
            </a:endParaRPr>
          </a:p>
        </p:txBody>
      </p:sp>
      <p:pic>
        <p:nvPicPr>
          <p:cNvPr id="26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58" y="1279591"/>
            <a:ext cx="2297112" cy="1192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5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A41AA5C-74C4-4584-BEF1-4F091B6BEDB7}"/>
              </a:ext>
            </a:extLst>
          </p:cNvPr>
          <p:cNvSpPr/>
          <p:nvPr/>
        </p:nvSpPr>
        <p:spPr>
          <a:xfrm>
            <a:off x="-40070" y="1173065"/>
            <a:ext cx="12232070" cy="1235644"/>
          </a:xfrm>
          <a:prstGeom prst="rect">
            <a:avLst/>
          </a:prstGeom>
          <a:solidFill>
            <a:srgbClr val="243471"/>
          </a:solidFill>
          <a:ln w="6480">
            <a:noFill/>
            <a:round/>
            <a:headEnd/>
            <a:tailEnd/>
          </a:ln>
          <a:effectLst/>
        </p:spPr>
        <p:txBody>
          <a:bodyPr lIns="119997" tIns="59999" rIns="119997" bIns="59999" rtlCol="0" anchor="ctr">
            <a:noAutofit/>
          </a:bodyPr>
          <a:lstStyle/>
          <a:p>
            <a:pPr defTabSz="59900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65176" algn="l"/>
              </a:tabLst>
            </a:pPr>
            <a:endParaRPr lang="ru-RU" sz="1900" dirty="0" err="1">
              <a:latin typeface="Arial" charset="0"/>
              <a:ea typeface="SimSun" charset="-12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700" b="1" dirty="0">
                <a:solidFill>
                  <a:srgbClr val="CF4520"/>
                </a:solidFill>
                <a:ea typeface="PT Root UI" panose="020B0303020202020204" pitchFamily="34" charset="-52"/>
              </a:rPr>
              <a:t>Результаты</a:t>
            </a:r>
            <a:r>
              <a:rPr lang="ru-RU" dirty="0"/>
              <a:t> реализации проекта</a:t>
            </a:r>
            <a:endParaRPr lang="ru-RU" dirty="0">
              <a:solidFill>
                <a:srgbClr val="CF45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838" y="1146541"/>
            <a:ext cx="1691310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7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100 % </a:t>
            </a:r>
            <a:endParaRPr lang="id-ID" sz="27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cxnSp>
        <p:nvCxnSpPr>
          <p:cNvPr id="11" name="Straight Connector 12"/>
          <p:cNvCxnSpPr/>
          <p:nvPr/>
        </p:nvCxnSpPr>
        <p:spPr>
          <a:xfrm>
            <a:off x="1253600" y="3384260"/>
            <a:ext cx="15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1986" y="1619878"/>
            <a:ext cx="2225232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охват профориентационной работой выпускников школ</a:t>
            </a:r>
            <a:endParaRPr lang="id-ID" sz="1200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1600" y="1119249"/>
            <a:ext cx="1398905" cy="5078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7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6 раз </a:t>
            </a:r>
            <a:endParaRPr lang="id-ID" sz="27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0" name="Rectangle 11"/>
          <p:cNvSpPr/>
          <p:nvPr/>
        </p:nvSpPr>
        <p:spPr>
          <a:xfrm>
            <a:off x="2801600" y="1527544"/>
            <a:ext cx="2712527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увеличилась численность участников </a:t>
            </a:r>
          </a:p>
          <a:p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профориентационных мероприятий</a:t>
            </a:r>
            <a:endParaRPr lang="id-ID" sz="1200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31781" y="1134140"/>
            <a:ext cx="1490276" cy="5078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7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4 раза</a:t>
            </a:r>
            <a:endParaRPr lang="id-ID" sz="27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2" name="Rectangle 11"/>
          <p:cNvSpPr/>
          <p:nvPr/>
        </p:nvSpPr>
        <p:spPr>
          <a:xfrm>
            <a:off x="5249165" y="1577714"/>
            <a:ext cx="2242378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увеличилось количество муниципальных образований –участников проекта</a:t>
            </a:r>
            <a:endParaRPr lang="id-ID" sz="1200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4888" y="1181052"/>
            <a:ext cx="1447829" cy="5078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7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1,9 тыс. </a:t>
            </a:r>
            <a:endParaRPr lang="id-ID" sz="27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4" name="Rectangle 11"/>
          <p:cNvSpPr/>
          <p:nvPr/>
        </p:nvSpPr>
        <p:spPr>
          <a:xfrm>
            <a:off x="7851251" y="1627078"/>
            <a:ext cx="1825989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волонтеров-профориентаторов</a:t>
            </a:r>
            <a:b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2022 году</a:t>
            </a:r>
            <a:endParaRPr lang="id-ID" sz="1200" i="1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104650" y="5501634"/>
            <a:ext cx="5670445" cy="13542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Муниципальным образованиям:</a:t>
            </a:r>
            <a:endParaRPr lang="ru-RU" sz="16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увеличить численность профориентационных мероприятий, реализуемых на территории муниципального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привлечь молодежь к социально-значимой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повысить информированность молодежи об экономической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и кадровой структуре муниципального образования</a:t>
            </a:r>
          </a:p>
          <a:p>
            <a:endParaRPr lang="ru-RU" sz="11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7851251" y="4293726"/>
            <a:ext cx="4189219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Школьникам:</a:t>
            </a:r>
            <a:endParaRPr lang="ru-RU" sz="1600" i="1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31A0"/>
                </a:solidFill>
                <a:latin typeface="Montserrat Medium"/>
              </a:rPr>
              <a:t>овладеть навыками самостоятельного выбора профессии</a:t>
            </a:r>
            <a:br>
              <a:rPr lang="ru-RU" sz="1100" dirty="0">
                <a:solidFill>
                  <a:srgbClr val="0031A0"/>
                </a:solidFill>
                <a:latin typeface="Montserrat Medium"/>
              </a:rPr>
            </a:br>
            <a:r>
              <a:rPr lang="ru-RU" sz="1100" dirty="0">
                <a:solidFill>
                  <a:srgbClr val="0031A0"/>
                </a:solidFill>
                <a:latin typeface="Montserrat Medium"/>
              </a:rPr>
              <a:t>и построения профессиональной траектории с  учетом личностных интересов, способностей и </a:t>
            </a:r>
            <a:r>
              <a:rPr lang="ru-RU" sz="1100" dirty="0">
                <a:solidFill>
                  <a:srgbClr val="0031A0"/>
                </a:solidFill>
                <a:latin typeface="Montserrat Medium"/>
                <a:ea typeface="PT Root UI" panose="020B0303020202020204" pitchFamily="34" charset="-52"/>
                <a:cs typeface="Segoe UI Light" panose="020B0502040204020203" pitchFamily="34" charset="0"/>
              </a:rPr>
              <a:t>востребованности экономикой края профессий и специальностей </a:t>
            </a:r>
            <a:endParaRPr lang="ru-RU" sz="1100" dirty="0">
              <a:solidFill>
                <a:srgbClr val="0031A0"/>
              </a:solidFill>
              <a:latin typeface="Montserrat Medium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7724807" y="5684935"/>
            <a:ext cx="4123809" cy="8217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spcBef>
                <a:spcPts val="4000"/>
              </a:spcBef>
            </a:pPr>
            <a:r>
              <a:rPr lang="ru-RU" sz="1600" i="1" dirty="0">
                <a:solidFill>
                  <a:srgbClr val="FF0000"/>
                </a:solidFill>
              </a:rPr>
              <a:t>Родителям: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Montserrat Medium"/>
              </a:rPr>
              <a:t>получить доступную информацию о мире профессий, </a:t>
            </a:r>
            <a:br>
              <a:rPr lang="ru-RU" sz="1100" dirty="0">
                <a:solidFill>
                  <a:schemeClr val="tx2"/>
                </a:solidFill>
                <a:latin typeface="Montserrat Medium"/>
              </a:rPr>
            </a:br>
            <a:r>
              <a:rPr lang="ru-RU" sz="1100" dirty="0">
                <a:solidFill>
                  <a:schemeClr val="tx2"/>
                </a:solidFill>
                <a:latin typeface="Montserrat Medium"/>
              </a:rPr>
              <a:t>о реальной ситуации на рынке труда края и муниципального образования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7825107" y="2600957"/>
            <a:ext cx="4099609" cy="16927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Волонтерам-профориентаторам: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/>
              </a:rPr>
              <a:t>приобрести опыт социально-значимой волонтерской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/>
              </a:rPr>
              <a:t>развить ключевые компетенции в построении собственной профессиональной карьеры,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Medium"/>
              </a:rPr>
              <a:t>помочь подрастающему поколению сформировать профессионально-образовательную траекторию с учетом реальной ситуации рынка труда и перспектив развития региона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5DF44EC-2865-4FE5-AB14-21137FB78350}"/>
              </a:ext>
            </a:extLst>
          </p:cNvPr>
          <p:cNvSpPr/>
          <p:nvPr/>
        </p:nvSpPr>
        <p:spPr>
          <a:xfrm>
            <a:off x="104650" y="2643108"/>
            <a:ext cx="4401950" cy="220060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Службе занятости населения: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Montserrat Medium"/>
              </a:rPr>
              <a:t>сформировать сообщество помощников-волонтеров, готовых</a:t>
            </a:r>
            <a:br>
              <a:rPr lang="ru-RU" sz="1100" dirty="0">
                <a:solidFill>
                  <a:schemeClr val="tx2"/>
                </a:solidFill>
                <a:latin typeface="Montserrat Medium"/>
              </a:rPr>
            </a:br>
            <a:r>
              <a:rPr lang="ru-RU" sz="1100" dirty="0">
                <a:solidFill>
                  <a:schemeClr val="tx2"/>
                </a:solidFill>
                <a:latin typeface="Montserrat Medium"/>
              </a:rPr>
              <a:t>к ведению профориентационной работы со школьниками;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Montserrat Medium"/>
              </a:rPr>
              <a:t>разработать, реализовать и масштабировать идею профориентационного волонтерства;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Montserrat Medium"/>
              </a:rPr>
              <a:t>увеличить «точки входа» для повышения охвата, адресности </a:t>
            </a:r>
            <a:br>
              <a:rPr lang="ru-RU" sz="1100" dirty="0">
                <a:solidFill>
                  <a:schemeClr val="tx2"/>
                </a:solidFill>
                <a:latin typeface="Montserrat Medium"/>
              </a:rPr>
            </a:br>
            <a:r>
              <a:rPr lang="ru-RU" sz="1100" dirty="0">
                <a:solidFill>
                  <a:schemeClr val="tx2"/>
                </a:solidFill>
                <a:latin typeface="Montserrat Medium"/>
              </a:rPr>
              <a:t>и качества предоставления профориентационных услуг различным категориям граждан;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Montserrat Medium"/>
              </a:rPr>
              <a:t>повысить мотивацию к работе специалистов службы занятости;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Montserrat Medium"/>
              </a:rPr>
              <a:t>сформировать положительно настроенных будущих клиентов службы занятости;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  <a:latin typeface="Montserrat Medium"/>
              </a:rPr>
              <a:t>повысить имидж службы занятости населения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88694" y="1181052"/>
            <a:ext cx="1614541" cy="5078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700" b="1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400 тыс. </a:t>
            </a:r>
            <a:endParaRPr lang="id-ID" sz="2700" b="1" dirty="0">
              <a:solidFill>
                <a:srgbClr val="CF452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10082304" y="1712212"/>
            <a:ext cx="1825989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школьников за время реализации проекта </a:t>
            </a:r>
            <a:endParaRPr lang="id-ID" sz="1200" i="1" dirty="0">
              <a:solidFill>
                <a:schemeClr val="bg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544506" y="2846680"/>
            <a:ext cx="2984943" cy="2894091"/>
            <a:chOff x="4231403" y="1752050"/>
            <a:chExt cx="3719859" cy="3672620"/>
          </a:xfrm>
        </p:grpSpPr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9944D07A-CBC2-4F1B-9955-B24EAFD82555}"/>
                </a:ext>
              </a:extLst>
            </p:cNvPr>
            <p:cNvSpPr/>
            <p:nvPr/>
          </p:nvSpPr>
          <p:spPr>
            <a:xfrm>
              <a:off x="4278642" y="1752050"/>
              <a:ext cx="3672620" cy="3672620"/>
            </a:xfrm>
            <a:prstGeom prst="arc">
              <a:avLst>
                <a:gd name="adj1" fmla="val 2109232"/>
                <a:gd name="adj2" fmla="val 2103327"/>
              </a:avLst>
            </a:prstGeom>
            <a:ln w="9525">
              <a:solidFill>
                <a:srgbClr val="ED22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A8BA40E-5C7B-4B3C-B779-EFA199287BC1}"/>
                </a:ext>
              </a:extLst>
            </p:cNvPr>
            <p:cNvSpPr/>
            <p:nvPr/>
          </p:nvSpPr>
          <p:spPr>
            <a:xfrm>
              <a:off x="4231403" y="4180847"/>
              <a:ext cx="1243821" cy="124382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BFBFC7"/>
              </a:solidFill>
              <a:prstDash val="solid"/>
              <a:miter lim="800000"/>
            </a:ln>
            <a:effectLst/>
          </p:spPr>
          <p:txBody>
            <a:bodyPr lIns="121917" tIns="60958" rIns="121917" bIns="60958" rtlCol="0" anchor="ctr"/>
            <a:lstStyle/>
            <a:p>
              <a:pPr indent="-311143" algn="ctr" defTabSz="1037141" fontAlgn="base">
                <a:spcBef>
                  <a:spcPct val="0"/>
                </a:spcBef>
                <a:spcAft>
                  <a:spcPts val="333"/>
                </a:spcAft>
                <a:buClr>
                  <a:schemeClr val="bg2"/>
                </a:buClr>
                <a:buSzPct val="130000"/>
                <a:tabLst>
                  <a:tab pos="821246" algn="l"/>
                  <a:tab pos="1644610" algn="l"/>
                  <a:tab pos="2465856" algn="l"/>
                  <a:tab pos="3289218" algn="l"/>
                  <a:tab pos="4112581" algn="l"/>
                  <a:tab pos="4933827" algn="l"/>
                  <a:tab pos="5757189" algn="l"/>
                  <a:tab pos="6578436" algn="l"/>
                  <a:tab pos="7401799" algn="l"/>
                  <a:tab pos="8225161" algn="l"/>
                </a:tabLst>
              </a:pPr>
              <a:endParaRPr lang="ru-RU" sz="1200" dirty="0" err="1">
                <a:solidFill>
                  <a:srgbClr val="171C3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C6B3280-F5C7-46D5-B51A-B1B780CDC5ED}"/>
                </a:ext>
              </a:extLst>
            </p:cNvPr>
            <p:cNvSpPr/>
            <p:nvPr/>
          </p:nvSpPr>
          <p:spPr>
            <a:xfrm>
              <a:off x="6687935" y="1752050"/>
              <a:ext cx="1243821" cy="124382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BFBFC7"/>
              </a:solidFill>
              <a:prstDash val="solid"/>
              <a:miter lim="800000"/>
            </a:ln>
            <a:effectLst/>
          </p:spPr>
          <p:txBody>
            <a:bodyPr lIns="121917" tIns="60958" rIns="121917" bIns="60958" rtlCol="0" anchor="ctr"/>
            <a:lstStyle/>
            <a:p>
              <a:pPr indent="-311143" algn="ctr" defTabSz="1037141" fontAlgn="base">
                <a:spcBef>
                  <a:spcPct val="0"/>
                </a:spcBef>
                <a:spcAft>
                  <a:spcPts val="333"/>
                </a:spcAft>
                <a:buClr>
                  <a:schemeClr val="bg2"/>
                </a:buClr>
                <a:buSzPct val="130000"/>
                <a:tabLst>
                  <a:tab pos="821246" algn="l"/>
                  <a:tab pos="1644610" algn="l"/>
                  <a:tab pos="2465856" algn="l"/>
                  <a:tab pos="3289218" algn="l"/>
                  <a:tab pos="4112581" algn="l"/>
                  <a:tab pos="4933827" algn="l"/>
                  <a:tab pos="5757189" algn="l"/>
                  <a:tab pos="6578436" algn="l"/>
                  <a:tab pos="7401799" algn="l"/>
                  <a:tab pos="8225161" algn="l"/>
                </a:tabLst>
              </a:pPr>
              <a:endParaRPr lang="ru-RU" sz="1200" dirty="0" err="1">
                <a:solidFill>
                  <a:srgbClr val="171C3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7A34C4B3-2881-47FE-9765-B16D27A97896}"/>
                </a:ext>
              </a:extLst>
            </p:cNvPr>
            <p:cNvSpPr/>
            <p:nvPr/>
          </p:nvSpPr>
          <p:spPr>
            <a:xfrm>
              <a:off x="6687935" y="4180847"/>
              <a:ext cx="1243821" cy="124382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BFBFC7"/>
              </a:solidFill>
              <a:prstDash val="solid"/>
              <a:miter lim="800000"/>
            </a:ln>
            <a:effectLst/>
          </p:spPr>
          <p:txBody>
            <a:bodyPr lIns="121917" tIns="60958" rIns="121917" bIns="60958" rtlCol="0" anchor="ctr"/>
            <a:lstStyle/>
            <a:p>
              <a:pPr indent="-311143" algn="ctr" defTabSz="1037141" fontAlgn="base">
                <a:spcBef>
                  <a:spcPct val="0"/>
                </a:spcBef>
                <a:spcAft>
                  <a:spcPts val="333"/>
                </a:spcAft>
                <a:buClr>
                  <a:schemeClr val="bg2"/>
                </a:buClr>
                <a:buSzPct val="130000"/>
                <a:tabLst>
                  <a:tab pos="821246" algn="l"/>
                  <a:tab pos="1644610" algn="l"/>
                  <a:tab pos="2465856" algn="l"/>
                  <a:tab pos="3289218" algn="l"/>
                  <a:tab pos="4112581" algn="l"/>
                  <a:tab pos="4933827" algn="l"/>
                  <a:tab pos="5757189" algn="l"/>
                  <a:tab pos="6578436" algn="l"/>
                  <a:tab pos="7401799" algn="l"/>
                  <a:tab pos="8225161" algn="l"/>
                </a:tabLst>
              </a:pPr>
              <a:endParaRPr lang="ru-RU" sz="1200" dirty="0" err="1">
                <a:solidFill>
                  <a:srgbClr val="171C3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D5EE633-A460-49C8-90EA-77BD00E8303A}"/>
                </a:ext>
              </a:extLst>
            </p:cNvPr>
            <p:cNvSpPr/>
            <p:nvPr/>
          </p:nvSpPr>
          <p:spPr>
            <a:xfrm>
              <a:off x="4231403" y="1752050"/>
              <a:ext cx="1243821" cy="124382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BFBFC7"/>
              </a:solidFill>
              <a:prstDash val="solid"/>
              <a:miter lim="800000"/>
            </a:ln>
            <a:effectLst/>
          </p:spPr>
          <p:txBody>
            <a:bodyPr lIns="121917" tIns="60958" rIns="121917" bIns="60958" rtlCol="0" anchor="ctr"/>
            <a:lstStyle/>
            <a:p>
              <a:pPr indent="-311143" algn="ctr" defTabSz="1037141" fontAlgn="base">
                <a:spcBef>
                  <a:spcPct val="0"/>
                </a:spcBef>
                <a:spcAft>
                  <a:spcPts val="333"/>
                </a:spcAft>
                <a:buClr>
                  <a:schemeClr val="bg2"/>
                </a:buClr>
                <a:buSzPct val="130000"/>
                <a:tabLst>
                  <a:tab pos="821246" algn="l"/>
                  <a:tab pos="1644610" algn="l"/>
                  <a:tab pos="2465856" algn="l"/>
                  <a:tab pos="3289218" algn="l"/>
                  <a:tab pos="4112581" algn="l"/>
                  <a:tab pos="4933827" algn="l"/>
                  <a:tab pos="5757189" algn="l"/>
                  <a:tab pos="6578436" algn="l"/>
                  <a:tab pos="7401799" algn="l"/>
                  <a:tab pos="8225161" algn="l"/>
                </a:tabLst>
              </a:pPr>
              <a:endParaRPr lang="ru-RU" sz="1200" dirty="0" err="1">
                <a:solidFill>
                  <a:srgbClr val="171C3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D0073DD-9F72-400E-B808-B972B1141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29351" y="4423025"/>
              <a:ext cx="662727" cy="72000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007C764-4742-4248-819A-F6271CB0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66593" y="1953575"/>
              <a:ext cx="573440" cy="76800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9F9F85C-DCEC-4BB3-BAA0-1FCB6DE1D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47775" y="1958164"/>
              <a:ext cx="768000" cy="768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424D918-A560-45AF-A4C9-B067161C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66594" y="4403075"/>
              <a:ext cx="574249" cy="703919"/>
            </a:xfrm>
            <a:prstGeom prst="rect">
              <a:avLst/>
            </a:prstGeom>
          </p:spPr>
        </p:pic>
      </p:grpSp>
      <p:sp>
        <p:nvSpPr>
          <p:cNvPr id="49" name="Дуга 48">
            <a:extLst>
              <a:ext uri="{FF2B5EF4-FFF2-40B4-BE49-F238E27FC236}">
                <a16:creationId xmlns:a16="http://schemas.microsoft.com/office/drawing/2014/main" id="{7CBE420E-FAD7-4218-9670-A0899C0B3D86}"/>
              </a:ext>
            </a:extLst>
          </p:cNvPr>
          <p:cNvSpPr/>
          <p:nvPr/>
        </p:nvSpPr>
        <p:spPr>
          <a:xfrm>
            <a:off x="5197332" y="3447341"/>
            <a:ext cx="1684018" cy="1668927"/>
          </a:xfrm>
          <a:prstGeom prst="arc">
            <a:avLst>
              <a:gd name="adj1" fmla="val 21576080"/>
              <a:gd name="adj2" fmla="val 1748275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50" name="Рисунок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17" y="3826833"/>
            <a:ext cx="1506166" cy="7817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64639"/>
            <a:ext cx="1416235" cy="55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54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95AFD-B303-D8A3-3DE4-159B23049854}"/>
              </a:ext>
            </a:extLst>
          </p:cNvPr>
          <p:cNvSpPr txBox="1">
            <a:spLocks/>
          </p:cNvSpPr>
          <p:nvPr/>
        </p:nvSpPr>
        <p:spPr>
          <a:xfrm>
            <a:off x="343693" y="243275"/>
            <a:ext cx="10851417" cy="451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rgbClr val="0031A0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700" b="1" kern="1200" dirty="0">
                <a:solidFill>
                  <a:srgbClr val="CF4520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Перспективы </a:t>
            </a:r>
            <a:r>
              <a:rPr lang="ru-RU" sz="2700" b="1" kern="1200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развития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9EA55-DF3F-166F-1F0C-2AB501B1D51B}"/>
              </a:ext>
            </a:extLst>
          </p:cNvPr>
          <p:cNvSpPr/>
          <p:nvPr/>
        </p:nvSpPr>
        <p:spPr>
          <a:xfrm>
            <a:off x="7273516" y="4203758"/>
            <a:ext cx="3340199" cy="8463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kern="0" dirty="0">
                <a:solidFill>
                  <a:srgbClr val="FF0000"/>
                </a:solidFill>
                <a:latin typeface="Montserrat Medium"/>
                <a:cs typeface="Arial" panose="020B0604020202020204" pitchFamily="34" charset="0"/>
              </a:rPr>
              <a:t>Тиражирование практик</a:t>
            </a:r>
          </a:p>
          <a:p>
            <a:endParaRPr lang="ru-RU" sz="900" kern="0" dirty="0">
              <a:solidFill>
                <a:srgbClr val="FF0000"/>
              </a:solidFill>
              <a:latin typeface="Montserrat Medium"/>
              <a:cs typeface="Arial" panose="020B0604020202020204" pitchFamily="34" charset="0"/>
            </a:endParaRPr>
          </a:p>
          <a:p>
            <a:r>
              <a:rPr lang="ru-RU" sz="2000" dirty="0" err="1">
                <a:solidFill>
                  <a:schemeClr val="tx2"/>
                </a:solidFill>
                <a:latin typeface="Montserrat Medium"/>
              </a:rPr>
              <a:t>окейсовка</a:t>
            </a:r>
            <a:r>
              <a:rPr lang="ru-RU" sz="2000" dirty="0">
                <a:solidFill>
                  <a:schemeClr val="tx2"/>
                </a:solidFill>
                <a:latin typeface="Montserrat Medium"/>
              </a:rPr>
              <a:t> лучших практик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431C1B-CB53-F937-FCA9-DD7AF635A666}"/>
              </a:ext>
            </a:extLst>
          </p:cNvPr>
          <p:cNvSpPr/>
          <p:nvPr/>
        </p:nvSpPr>
        <p:spPr>
          <a:xfrm>
            <a:off x="1280856" y="4083232"/>
            <a:ext cx="3941848" cy="151323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kern="0" dirty="0" err="1">
                <a:solidFill>
                  <a:srgbClr val="FF0000"/>
                </a:solidFill>
                <a:latin typeface="Montserrat Medium"/>
                <a:ea typeface="+mj-ea"/>
                <a:cs typeface="Arial" panose="020B0604020202020204" pitchFamily="34" charset="0"/>
              </a:rPr>
              <a:t>Цифровизация</a:t>
            </a:r>
            <a:endParaRPr lang="ru-RU" sz="2000" kern="0" dirty="0">
              <a:solidFill>
                <a:srgbClr val="FF0000"/>
              </a:solidFill>
              <a:latin typeface="Montserrat Medium"/>
              <a:ea typeface="+mj-ea"/>
              <a:cs typeface="Arial" panose="020B0604020202020204" pitchFamily="34" charset="0"/>
            </a:endParaRPr>
          </a:p>
          <a:p>
            <a:endParaRPr lang="ru-RU" sz="1400" kern="0" dirty="0">
              <a:solidFill>
                <a:srgbClr val="FF0000"/>
              </a:solidFill>
              <a:latin typeface="Montserrat Medium"/>
              <a:ea typeface="+mj-ea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Clr>
                <a:srgbClr val="69B3E7"/>
              </a:buClr>
            </a:pPr>
            <a:r>
              <a:rPr lang="ru-RU" sz="2000" dirty="0">
                <a:solidFill>
                  <a:schemeClr val="tx2"/>
                </a:solidFill>
                <a:latin typeface="Montserrat Medium"/>
              </a:rPr>
              <a:t>запуск интерактивной платформы профориентационного движения</a:t>
            </a:r>
            <a:br>
              <a:rPr lang="ru-RU" sz="2000" dirty="0">
                <a:solidFill>
                  <a:schemeClr val="tx2"/>
                </a:solidFill>
                <a:latin typeface="Montserrat Medium"/>
              </a:rPr>
            </a:br>
            <a:r>
              <a:rPr lang="ru-RU" sz="2000" dirty="0">
                <a:solidFill>
                  <a:schemeClr val="tx2"/>
                </a:solidFill>
                <a:latin typeface="Montserrat Medium"/>
              </a:rPr>
              <a:t>на портале агентства труда</a:t>
            </a:r>
            <a:br>
              <a:rPr lang="ru-RU" sz="2000" dirty="0">
                <a:solidFill>
                  <a:schemeClr val="tx2"/>
                </a:solidFill>
                <a:latin typeface="Montserrat Medium"/>
              </a:rPr>
            </a:br>
            <a:r>
              <a:rPr lang="ru-RU" sz="2000" dirty="0">
                <a:solidFill>
                  <a:schemeClr val="tx2"/>
                </a:solidFill>
                <a:latin typeface="Montserrat Medium"/>
              </a:rPr>
              <a:t>и занятости населения </a:t>
            </a:r>
            <a:br>
              <a:rPr lang="ru-RU" sz="2000" dirty="0">
                <a:solidFill>
                  <a:schemeClr val="tx2"/>
                </a:solidFill>
                <a:latin typeface="Montserrat Medium"/>
              </a:rPr>
            </a:br>
            <a:r>
              <a:rPr lang="ru-RU" sz="2000" dirty="0">
                <a:solidFill>
                  <a:schemeClr val="tx2"/>
                </a:solidFill>
                <a:latin typeface="Montserrat Medium"/>
              </a:rPr>
              <a:t>Красноярского края 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688FE12-EA4A-19AD-FE87-F20F8B502E31}"/>
              </a:ext>
            </a:extLst>
          </p:cNvPr>
          <p:cNvCxnSpPr/>
          <p:nvPr/>
        </p:nvCxnSpPr>
        <p:spPr>
          <a:xfrm>
            <a:off x="6891886" y="4146301"/>
            <a:ext cx="0" cy="1111515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8AA4956-81A2-2391-C937-77AD38623891}"/>
              </a:ext>
            </a:extLst>
          </p:cNvPr>
          <p:cNvCxnSpPr/>
          <p:nvPr/>
        </p:nvCxnSpPr>
        <p:spPr>
          <a:xfrm>
            <a:off x="1067238" y="4146300"/>
            <a:ext cx="0" cy="1111515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940D068-2586-E88C-B657-1F4082AAEE02}"/>
              </a:ext>
            </a:extLst>
          </p:cNvPr>
          <p:cNvCxnSpPr/>
          <p:nvPr/>
        </p:nvCxnSpPr>
        <p:spPr>
          <a:xfrm>
            <a:off x="6874972" y="1490686"/>
            <a:ext cx="0" cy="1111515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2AF4281-4591-E4F4-B526-15C06257CE95}"/>
              </a:ext>
            </a:extLst>
          </p:cNvPr>
          <p:cNvSpPr/>
          <p:nvPr/>
        </p:nvSpPr>
        <p:spPr>
          <a:xfrm>
            <a:off x="7057296" y="1544030"/>
            <a:ext cx="3953603" cy="10048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  <a:buClr>
                <a:srgbClr val="69B3E7"/>
              </a:buClr>
            </a:pPr>
            <a:r>
              <a:rPr lang="ru-RU" sz="2000" kern="0" dirty="0">
                <a:solidFill>
                  <a:srgbClr val="FF0000"/>
                </a:solidFill>
                <a:latin typeface="Montserrat Medium"/>
                <a:cs typeface="Arial" panose="020B0604020202020204" pitchFamily="34" charset="0"/>
              </a:rPr>
              <a:t>Повышение активности молодежи</a:t>
            </a:r>
          </a:p>
          <a:p>
            <a:pPr>
              <a:lnSpc>
                <a:spcPts val="1400"/>
              </a:lnSpc>
              <a:buClr>
                <a:srgbClr val="69B3E7"/>
              </a:buClr>
            </a:pPr>
            <a:endParaRPr lang="ru-RU" sz="2000" dirty="0">
              <a:latin typeface="Montserrat Medium"/>
            </a:endParaRPr>
          </a:p>
          <a:p>
            <a:pPr>
              <a:lnSpc>
                <a:spcPts val="1400"/>
              </a:lnSpc>
              <a:buClr>
                <a:srgbClr val="69B3E7"/>
              </a:buClr>
            </a:pPr>
            <a:r>
              <a:rPr lang="ru-RU" sz="2000" dirty="0">
                <a:solidFill>
                  <a:schemeClr val="tx2"/>
                </a:solidFill>
                <a:latin typeface="Montserrat Medium"/>
              </a:rPr>
              <a:t>увеличение числа молодежи,  готовой к разработке и реализации авторских проектов</a:t>
            </a:r>
            <a:endParaRPr lang="ru-RU" sz="1800" dirty="0">
              <a:solidFill>
                <a:schemeClr val="tx2"/>
              </a:solidFill>
              <a:latin typeface="Montserrat Medium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817983F-3A32-D33E-D6C4-95BA43AA95FC}"/>
              </a:ext>
            </a:extLst>
          </p:cNvPr>
          <p:cNvSpPr/>
          <p:nvPr/>
        </p:nvSpPr>
        <p:spPr>
          <a:xfrm>
            <a:off x="1282086" y="1568344"/>
            <a:ext cx="3340714" cy="11783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1400"/>
              </a:lnSpc>
              <a:buClr>
                <a:srgbClr val="69B3E7"/>
              </a:buClr>
            </a:pPr>
            <a:r>
              <a:rPr lang="ru-RU" sz="2000" kern="0" dirty="0">
                <a:solidFill>
                  <a:srgbClr val="FF0000"/>
                </a:solidFill>
                <a:latin typeface="Montserrat Medium"/>
                <a:cs typeface="Arial" panose="020B0604020202020204" pitchFamily="34" charset="0"/>
              </a:rPr>
              <a:t>Масштабирование</a:t>
            </a:r>
          </a:p>
          <a:p>
            <a:pPr>
              <a:lnSpc>
                <a:spcPts val="1400"/>
              </a:lnSpc>
              <a:buClr>
                <a:srgbClr val="69B3E7"/>
              </a:buClr>
            </a:pPr>
            <a:endParaRPr lang="ru-RU" sz="2000" dirty="0">
              <a:latin typeface="Montserrat Medium"/>
            </a:endParaRPr>
          </a:p>
          <a:p>
            <a:pPr>
              <a:lnSpc>
                <a:spcPts val="1400"/>
              </a:lnSpc>
              <a:buClr>
                <a:srgbClr val="69B3E7"/>
              </a:buClr>
            </a:pPr>
            <a:r>
              <a:rPr lang="ru-RU" sz="2000" dirty="0">
                <a:solidFill>
                  <a:schemeClr val="tx2"/>
                </a:solidFill>
                <a:latin typeface="Montserrat Medium"/>
              </a:rPr>
              <a:t>увеличение численности вовлеченной  в социально-значимую деятельность молодежи</a:t>
            </a:r>
            <a:endParaRPr lang="ru-RU" sz="1800" dirty="0">
              <a:solidFill>
                <a:schemeClr val="tx2"/>
              </a:solidFill>
              <a:latin typeface="Montserrat Medium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63AB822-CE91-8AA8-A06A-A73BCB5B8079}"/>
              </a:ext>
            </a:extLst>
          </p:cNvPr>
          <p:cNvCxnSpPr/>
          <p:nvPr/>
        </p:nvCxnSpPr>
        <p:spPr>
          <a:xfrm flipH="1">
            <a:off x="1067238" y="1546733"/>
            <a:ext cx="1" cy="1169549"/>
          </a:xfrm>
          <a:prstGeom prst="line">
            <a:avLst/>
          </a:prstGeom>
          <a:ln w="254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D74872-36E2-81F4-1162-CABCE2FF6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37" y="4203758"/>
            <a:ext cx="909675" cy="751035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6CC7F88F-3549-1980-1391-3A783474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7" y="4146301"/>
            <a:ext cx="821445" cy="7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B4D6F83-37EA-2624-D4CA-CB0B0DB67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4" y="1568344"/>
            <a:ext cx="781288" cy="78128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FAB9D59-ACF2-0264-5B8E-85F829EC1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36" y="1546733"/>
            <a:ext cx="909675" cy="90967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51" y="164640"/>
            <a:ext cx="1558118" cy="60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39" y="13839"/>
            <a:ext cx="1895129" cy="9102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0117667" y="5604934"/>
            <a:ext cx="1786466" cy="999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6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7667" y="5596467"/>
            <a:ext cx="1786466" cy="999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слайд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532"/>
            <a:ext cx="12190413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419107"/>
            <a:ext cx="10096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Краевое добровольческое (волонтерское)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профориентационное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 движение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Medium"/>
              </a:rPr>
              <a:t>«Твои горизонты» </a:t>
            </a:r>
          </a:p>
        </p:txBody>
      </p:sp>
    </p:spTree>
    <p:extLst>
      <p:ext uri="{BB962C8B-B14F-4D97-AF65-F5344CB8AC3E}">
        <p14:creationId xmlns:p14="http://schemas.microsoft.com/office/powerpoint/2010/main" val="13890763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12190</TotalTime>
  <Words>618</Words>
  <Application>Microsoft Office PowerPoint</Application>
  <PresentationFormat>Широкоэкранный</PresentationFormat>
  <Paragraphs>136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Akrobat</vt:lpstr>
      <vt:lpstr>Arial</vt:lpstr>
      <vt:lpstr>Calibri</vt:lpstr>
      <vt:lpstr>Calibri Light</vt:lpstr>
      <vt:lpstr>Courier New</vt:lpstr>
      <vt:lpstr>Montserrat Medium</vt:lpstr>
      <vt:lpstr>PT Root UI</vt:lpstr>
      <vt:lpstr>Segoe UI Semibold</vt:lpstr>
      <vt:lpstr>Segoe UI Semilight</vt:lpstr>
      <vt:lpstr>Times New Roman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клиентов и всякое такое</dc:title>
  <dc:creator>Microsoft Office User</dc:creator>
  <cp:lastModifiedBy>Влада В. Ткаченко</cp:lastModifiedBy>
  <cp:revision>425</cp:revision>
  <cp:lastPrinted>2025-02-17T05:53:46Z</cp:lastPrinted>
  <dcterms:created xsi:type="dcterms:W3CDTF">2020-04-03T09:29:37Z</dcterms:created>
  <dcterms:modified xsi:type="dcterms:W3CDTF">2025-02-17T05:56:41Z</dcterms:modified>
</cp:coreProperties>
</file>