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5" r:id="rId5"/>
    <p:sldId id="266" r:id="rId6"/>
    <p:sldId id="267" r:id="rId7"/>
    <p:sldId id="268" r:id="rId8"/>
    <p:sldId id="269" r:id="rId9"/>
    <p:sldId id="271" r:id="rId10"/>
    <p:sldId id="270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7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0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0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0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5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5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9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58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6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1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90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1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3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2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56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8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5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6D49-9AC3-46F0-91A1-5C197A94E28C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F1E2-A3ED-4449-85E0-BC97DBE90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6D49-9AC3-46F0-91A1-5C197A94E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F1E2-A3ED-4449-85E0-BC97DBE906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324184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56" y="1628800"/>
            <a:ext cx="4820888" cy="133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-1" r="5604" b="53993"/>
          <a:stretch/>
        </p:blipFill>
        <p:spPr>
          <a:xfrm>
            <a:off x="0" y="4437112"/>
            <a:ext cx="9144000" cy="23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18315"/>
          <a:stretch/>
        </p:blipFill>
        <p:spPr>
          <a:xfrm>
            <a:off x="0" y="69193"/>
            <a:ext cx="9144000" cy="6744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456892"/>
            <a:ext cx="5256584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13730"/>
            <a:ext cx="4316832" cy="11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1401779" cy="386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2155" y="1133450"/>
            <a:ext cx="598614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КТО ТАКИЕ ВОЛОНТЕРЫ?</a:t>
            </a:r>
          </a:p>
          <a:p>
            <a:pPr algn="ctr"/>
            <a:endParaRPr lang="ru-RU" sz="3600" b="1" dirty="0">
              <a:solidFill>
                <a:prstClr val="black"/>
              </a:solidFill>
            </a:endParaRPr>
          </a:p>
          <a:p>
            <a:pPr lvl="0" algn="just"/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Волонтерский труд – неоплачиваемый добровольный труд, время, которое люди посвящают деятельности, реализуемой через организации или индивидуально, для людей, которые не входят в их </a:t>
            </a:r>
            <a:r>
              <a:rPr lang="ru-RU" sz="2400" dirty="0" err="1">
                <a:solidFill>
                  <a:srgbClr val="1F497D">
                    <a:lumMod val="75000"/>
                  </a:srgbClr>
                </a:solidFill>
              </a:rPr>
              <a:t>домохозяство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pPr lvl="0" algn="just"/>
            <a:r>
              <a:rPr lang="ru-RU" sz="2400" dirty="0">
                <a:solidFill>
                  <a:srgbClr val="1F497D">
                    <a:lumMod val="75000"/>
                  </a:srgbClr>
                </a:solidFill>
              </a:rPr>
              <a:t>Добровольцы - физические лица, осуществляющие благотворительную деятельность в форме безвозмездного выполнения работ, оказания услуг (добровольческой деятельности)</a:t>
            </a:r>
          </a:p>
          <a:p>
            <a:pPr algn="ctr"/>
            <a:endParaRPr lang="ru-RU" sz="3600" b="1" dirty="0" smtClean="0">
              <a:solidFill>
                <a:prstClr val="black"/>
              </a:solidFill>
            </a:endParaRPr>
          </a:p>
          <a:p>
            <a:pPr algn="ctr"/>
            <a:endParaRPr lang="ru-RU" sz="3600" b="1" dirty="0">
              <a:solidFill>
                <a:prstClr val="black"/>
              </a:solidFill>
            </a:endParaRPr>
          </a:p>
          <a:p>
            <a:pPr algn="ctr"/>
            <a:endParaRPr lang="ru-RU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37312"/>
            <a:ext cx="1401779" cy="3868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2415" y="1988840"/>
            <a:ext cx="8018262" cy="40318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Чувство солидарности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Возможность реализовать себя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Знакомства, путешествия, расширение кругозора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Образование и развитие карьеры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Желание делать добро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Добрая воля к добрым поступкам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Привязанность к людям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415" y="293454"/>
            <a:ext cx="7899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Почему люди становятся волонтерами?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7422" b="84657"/>
          <a:stretch/>
        </p:blipFill>
        <p:spPr>
          <a:xfrm>
            <a:off x="0" y="6021288"/>
            <a:ext cx="9144000" cy="799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332656"/>
            <a:ext cx="1401779" cy="3868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719511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Основные направления реализации добровольческой (волонтерской)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7" descr="C:\Users\eai002\Downloads\013_MCHS kопирова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92" y="1337897"/>
            <a:ext cx="1062000" cy="1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eai002\Downloads\010_sobitiynoe_volont kопировать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2391" r="17561" b="23362"/>
          <a:stretch/>
        </p:blipFill>
        <p:spPr bwMode="auto">
          <a:xfrm>
            <a:off x="206963" y="5435641"/>
            <a:ext cx="648073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eai002\Downloads\01_socialnoe_volont kопировать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" y="2637358"/>
            <a:ext cx="1062000" cy="1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eai002\Downloads\03_ekologich_volont kопировать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8"/>
          <a:stretch/>
        </p:blipFill>
        <p:spPr bwMode="auto">
          <a:xfrm>
            <a:off x="0" y="4476227"/>
            <a:ext cx="1062000" cy="82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eai002\Downloads\02_kulturnoe_volont kопировать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" y="3610957"/>
            <a:ext cx="1062000" cy="10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eai002\Downloads\08_medicinskoe_volont kопировать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/>
        </p:blipFill>
        <p:spPr bwMode="auto">
          <a:xfrm>
            <a:off x="32793" y="1857105"/>
            <a:ext cx="1062000" cy="9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eai002\Downloads\014_sfera_obrazovaniya kопировать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" y="1004535"/>
            <a:ext cx="1084687" cy="10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55341" y="1305158"/>
            <a:ext cx="347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образования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905043" y="2073653"/>
            <a:ext cx="347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здравоохранения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43781" y="278506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социальной поддержки и социального обслуживания населения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37977" y="393617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культуры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919889" y="4750178"/>
            <a:ext cx="33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охраны природы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283071" y="1650730"/>
            <a:ext cx="36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предупреждения и ликвидации ЧС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0900" r="14286" b="13055"/>
          <a:stretch/>
        </p:blipFill>
        <p:spPr>
          <a:xfrm>
            <a:off x="4538700" y="2399897"/>
            <a:ext cx="851384" cy="7662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54132" y="2432986"/>
            <a:ext cx="36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поиска пропавших людей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19889" y="5387447"/>
            <a:ext cx="368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Волонтерство</a:t>
            </a:r>
            <a:r>
              <a:rPr lang="ru-RU" dirty="0" smtClean="0"/>
              <a:t> в области физической культуры и спорта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23995" r="19994" b="17994"/>
          <a:stretch/>
        </p:blipFill>
        <p:spPr>
          <a:xfrm>
            <a:off x="4690310" y="4464989"/>
            <a:ext cx="748812" cy="7755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79795" y="4582508"/>
            <a:ext cx="36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Инклюзивное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28" name="Picture 12" descr="C:\Users\eai002\Downloads\04_srebryan_volont kопировать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t="20188" r="13874" b="19249"/>
          <a:stretch/>
        </p:blipFill>
        <p:spPr bwMode="auto">
          <a:xfrm>
            <a:off x="4649637" y="5219449"/>
            <a:ext cx="845755" cy="7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543723" y="5386439"/>
            <a:ext cx="36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Серебряное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23995" r="21994" b="21994"/>
          <a:stretch/>
        </p:blipFill>
        <p:spPr>
          <a:xfrm>
            <a:off x="4610364" y="3506135"/>
            <a:ext cx="833548" cy="8037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95392" y="3721656"/>
            <a:ext cx="36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Семейное 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901642" y="1412776"/>
            <a:ext cx="794625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Добровольцы- это бесплатная рабочая сила</a:t>
            </a:r>
          </a:p>
          <a:p>
            <a:pPr marL="0" indent="0" algn="just">
              <a:buNone/>
            </a:pPr>
            <a:r>
              <a:rPr lang="ru-RU" sz="3200" dirty="0" smtClean="0"/>
              <a:t>Добровольцев нужно поощрять материально </a:t>
            </a:r>
          </a:p>
          <a:p>
            <a:pPr marL="0" indent="0" algn="just">
              <a:buNone/>
            </a:pPr>
            <a:r>
              <a:rPr lang="ru-RU" sz="3200" dirty="0" smtClean="0"/>
              <a:t>Добровольцем может быть каждый</a:t>
            </a:r>
          </a:p>
          <a:p>
            <a:pPr marL="0" indent="0" algn="just">
              <a:buNone/>
            </a:pPr>
            <a:r>
              <a:rPr lang="ru-RU" sz="3200" dirty="0" smtClean="0"/>
              <a:t>Добровольчеством занимаются те, у кого много свободного времени</a:t>
            </a:r>
          </a:p>
          <a:p>
            <a:pPr marL="0" indent="0" algn="just">
              <a:buNone/>
            </a:pPr>
            <a:r>
              <a:rPr lang="ru-RU" sz="3200" dirty="0" smtClean="0"/>
              <a:t>Через несколько лет я перестану заниматься добровольчеством</a:t>
            </a:r>
          </a:p>
          <a:p>
            <a:pPr marL="0" indent="0" algn="just">
              <a:buNone/>
            </a:pPr>
            <a:r>
              <a:rPr lang="ru-RU" sz="3200" dirty="0"/>
              <a:t>Делать добро – это просто.</a:t>
            </a:r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919458" y="332656"/>
            <a:ext cx="3910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Упражнение </a:t>
            </a:r>
            <a:r>
              <a:rPr lang="ru-RU" sz="3200" dirty="0" err="1" smtClean="0"/>
              <a:t>Джеффа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55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901642" y="1412776"/>
            <a:ext cx="794625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- Профессиональную ориентацию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Самореализацию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Духовно-нравственное и культурно-патриотическое воспитание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Организация свободного времени и общение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Основы социального проектирования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Личная книжка волонтера</a:t>
            </a:r>
          </a:p>
          <a:p>
            <a:pPr algn="just">
              <a:buFontTx/>
              <a:buChar char="-"/>
            </a:pP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326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дает занятие добровольчеством школьникам?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33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048672" cy="215444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ru-RU" sz="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" descr="ÐÐ°ÑÑÐ¸Ð½ÐºÐ¸ Ð¿Ð¾ Ð·Ð°Ð¿ÑÐ¾ÑÑ ÐºÐ½Ð¸Ð¶ÐºÐ° Ð²Ð¾Ð»Ð¾Ð½ÑÐµÑÐ° ÐºÐ¾Ð¼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50590"/>
            <a:ext cx="4313455" cy="24226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2915816" y="1772816"/>
            <a:ext cx="3528392" cy="792088"/>
          </a:xfrm>
          <a:prstGeom prst="snip2DiagRect">
            <a:avLst/>
          </a:prstGeom>
          <a:solidFill>
            <a:srgbClr val="7E005D">
              <a:alpha val="6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Личная книжка волонтера</a:t>
            </a:r>
            <a:endParaRPr lang="ru-RU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771800" y="476092"/>
            <a:ext cx="3888432" cy="792088"/>
          </a:xfrm>
          <a:prstGeom prst="snip2DiagRect">
            <a:avLst/>
          </a:prstGeom>
          <a:solidFill>
            <a:srgbClr val="7E005D">
              <a:alpha val="6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Единая информационная система «Добровольцы России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5" y="3319824"/>
            <a:ext cx="4752529" cy="147732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Условия получения личной книжки волонтера:</a:t>
            </a:r>
          </a:p>
          <a:p>
            <a:pPr marL="285750" indent="-285750">
              <a:buClr>
                <a:srgbClr val="B40085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регистрация </a:t>
            </a:r>
            <a:r>
              <a:rPr lang="ru-RU" dirty="0">
                <a:solidFill>
                  <a:prstClr val="black"/>
                </a:solidFill>
              </a:rPr>
              <a:t>на сайте </a:t>
            </a:r>
            <a:r>
              <a:rPr lang="ru-RU" dirty="0" err="1" smtClean="0">
                <a:solidFill>
                  <a:prstClr val="black"/>
                </a:solidFill>
              </a:rPr>
              <a:t>добровольцыросии.рф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Clr>
                <a:srgbClr val="B40085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наличие </a:t>
            </a:r>
            <a:r>
              <a:rPr lang="ru-RU" dirty="0">
                <a:solidFill>
                  <a:prstClr val="black"/>
                </a:solidFill>
              </a:rPr>
              <a:t>не менее </a:t>
            </a:r>
            <a:r>
              <a:rPr lang="ru-RU" dirty="0" smtClean="0">
                <a:solidFill>
                  <a:prstClr val="black"/>
                </a:solidFill>
              </a:rPr>
              <a:t>25 </a:t>
            </a:r>
            <a:r>
              <a:rPr lang="ru-RU" dirty="0">
                <a:solidFill>
                  <a:prstClr val="black"/>
                </a:solidFill>
              </a:rPr>
              <a:t>часов добровольческой </a:t>
            </a:r>
            <a:r>
              <a:rPr lang="ru-RU" dirty="0" smtClean="0">
                <a:solidFill>
                  <a:prstClr val="black"/>
                </a:solidFill>
              </a:rPr>
              <a:t>работы.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901642" y="1412776"/>
            <a:ext cx="794625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74219" y="332656"/>
            <a:ext cx="80182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Меры поощрения добровольцев Республики Коми</a:t>
            </a:r>
            <a:endParaRPr lang="ru-RU" sz="3200" b="1" dirty="0"/>
          </a:p>
          <a:p>
            <a:pPr marL="457200" indent="-457200" algn="just">
              <a:buFontTx/>
              <a:buChar char="-"/>
            </a:pPr>
            <a:r>
              <a:rPr lang="ru-RU" sz="2000" dirty="0" smtClean="0"/>
              <a:t>Творческо-организационные </a:t>
            </a:r>
            <a:r>
              <a:rPr lang="ru-RU" sz="2000" dirty="0"/>
              <a:t>виды нематериального </a:t>
            </a:r>
            <a:r>
              <a:rPr lang="ru-RU" sz="2000" dirty="0" smtClean="0"/>
              <a:t>поощрения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Вузы России и Республики Коми дают дополнительные баллы при поступлении участникам добровольческой </a:t>
            </a:r>
            <a:r>
              <a:rPr lang="ru-RU" sz="2000" dirty="0" smtClean="0"/>
              <a:t>деятельности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Д</a:t>
            </a:r>
            <a:r>
              <a:rPr lang="ru-RU" sz="2000" dirty="0" smtClean="0"/>
              <a:t>обровольцы </a:t>
            </a:r>
            <a:r>
              <a:rPr lang="ru-RU" sz="2000" dirty="0"/>
              <a:t>вузов могут претендовать на повышенную </a:t>
            </a:r>
            <a:r>
              <a:rPr lang="ru-RU" sz="2000" dirty="0" smtClean="0"/>
              <a:t>стипендию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Традиционно проходит награждение наиболее отличившихся добровольцев и волонтерских объединений наградами органов государственной </a:t>
            </a:r>
            <a:r>
              <a:rPr lang="ru-RU" sz="2000" dirty="0" smtClean="0"/>
              <a:t>власти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Г</a:t>
            </a:r>
            <a:r>
              <a:rPr lang="ru-RU" sz="2000" dirty="0" smtClean="0"/>
              <a:t>осударственная </a:t>
            </a:r>
            <a:r>
              <a:rPr lang="ru-RU" sz="2000" dirty="0"/>
              <a:t>награда Республики Коми – нагрудный знак «За вклад в развитие добровольчества</a:t>
            </a:r>
            <a:r>
              <a:rPr lang="ru-RU" sz="2000" dirty="0" smtClean="0"/>
              <a:t>»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у добровольцев Республики Коми есть возможность участвовать лучших в межрегиональных, всероссийских и международных </a:t>
            </a:r>
            <a:r>
              <a:rPr lang="ru-RU" sz="2000" dirty="0" smtClean="0"/>
              <a:t>мероприятиях</a:t>
            </a:r>
          </a:p>
          <a:p>
            <a:pPr marL="457200" indent="-457200" algn="just">
              <a:buFontTx/>
              <a:buChar char="-"/>
            </a:pPr>
            <a:r>
              <a:rPr lang="ru-RU" sz="2000" dirty="0"/>
              <a:t>Ежегодно проходит Республиканский конкурс «Доброволец Республики Коми», в рамках которого выявляются и поощряются лучшие практики в области добровольчества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86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4219" cy="685800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901642" y="1412776"/>
            <a:ext cx="7946254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Сектор молодежной политики администрации</a:t>
            </a:r>
          </a:p>
          <a:p>
            <a:pPr marL="0" indent="0" algn="just">
              <a:buNone/>
            </a:pPr>
            <a:r>
              <a:rPr lang="ru-RU" sz="3200" dirty="0" smtClean="0"/>
              <a:t>Ул. Ленинградская , д. 15,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124</a:t>
            </a:r>
          </a:p>
          <a:p>
            <a:pPr marL="0" indent="0" algn="just">
              <a:buNone/>
            </a:pPr>
            <a:r>
              <a:rPr lang="ru-RU" sz="3200" dirty="0" smtClean="0"/>
              <a:t>Тел. 8(82142) 7-44-44 (доб.1210)</a:t>
            </a:r>
          </a:p>
          <a:p>
            <a:pPr marL="0" indent="0" algn="just">
              <a:buNone/>
            </a:pPr>
            <a:r>
              <a:rPr lang="ru-RU" sz="3200" dirty="0" smtClean="0"/>
              <a:t>Ивановская Екатерина Сергеевна</a:t>
            </a:r>
          </a:p>
          <a:p>
            <a:pPr marL="0" indent="0" algn="just">
              <a:buNone/>
            </a:pPr>
            <a:r>
              <a:rPr lang="ru-RU" sz="3200" dirty="0" smtClean="0"/>
              <a:t>89503081744</a:t>
            </a:r>
          </a:p>
          <a:p>
            <a:pPr marL="0" indent="0" algn="just">
              <a:buNone/>
            </a:pPr>
            <a:r>
              <a:rPr lang="ru-RU" sz="3200" dirty="0" smtClean="0"/>
              <a:t>ВК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vk.com/id3241845</a:t>
            </a:r>
            <a:endParaRPr lang="ru-RU" sz="3200" dirty="0" smtClean="0"/>
          </a:p>
          <a:p>
            <a:pPr marL="0" indent="0" algn="just">
              <a:buNone/>
            </a:pP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919458" y="332656"/>
            <a:ext cx="192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Контакты: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92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360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 Сергей Николаевич</dc:creator>
  <cp:lastModifiedBy>Бобровицкий СС</cp:lastModifiedBy>
  <cp:revision>10</cp:revision>
  <dcterms:created xsi:type="dcterms:W3CDTF">2019-02-21T07:24:20Z</dcterms:created>
  <dcterms:modified xsi:type="dcterms:W3CDTF">2019-09-27T13:38:06Z</dcterms:modified>
</cp:coreProperties>
</file>