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74" r:id="rId9"/>
    <p:sldId id="275" r:id="rId10"/>
    <p:sldId id="263" r:id="rId11"/>
    <p:sldId id="259" r:id="rId12"/>
    <p:sldId id="265" r:id="rId13"/>
    <p:sldId id="264" r:id="rId14"/>
    <p:sldId id="271" r:id="rId15"/>
    <p:sldId id="267" r:id="rId16"/>
    <p:sldId id="269" r:id="rId17"/>
    <p:sldId id="272" r:id="rId18"/>
    <p:sldId id="276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osvolonter.ru/profile" TargetMode="External"/><Relationship Id="rId2" Type="http://schemas.openxmlformats.org/officeDocument/2006/relationships/hyperlink" Target="https://dobro.ru/organizations/10015753/inf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volonter@music-museum.r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905DE-CC65-4DF6-8B50-81F2D62F6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9" y="1155863"/>
            <a:ext cx="8679915" cy="795658"/>
          </a:xfrm>
        </p:spPr>
        <p:txBody>
          <a:bodyPr>
            <a:noAutofit/>
          </a:bodyPr>
          <a:lstStyle/>
          <a:p>
            <a:r>
              <a:rPr lang="ru-RU" dirty="0"/>
              <a:t>ВОЛОНТЁР В МУЗЕЕ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D41062-8741-4DC9-8DC8-6A412AE90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047" y="2114756"/>
            <a:ext cx="8673427" cy="401040"/>
          </a:xfrm>
        </p:spPr>
        <p:txBody>
          <a:bodyPr/>
          <a:lstStyle/>
          <a:p>
            <a:r>
              <a:rPr lang="ru-RU" dirty="0"/>
              <a:t>Преимущества</a:t>
            </a:r>
          </a:p>
        </p:txBody>
      </p:sp>
      <p:pic>
        <p:nvPicPr>
          <p:cNvPr id="2050" name="Picture 2" descr="https://skrinshoter.ru/i/200721/urjrebMw.png?download=1&amp;name=%D0%A1%D0%BA%D1%80%D0%B8%D0%BD%D1%88%D0%BE%D1%82%2020-07-2021%2016:50:13.png">
            <a:extLst>
              <a:ext uri="{FF2B5EF4-FFF2-40B4-BE49-F238E27FC236}">
                <a16:creationId xmlns:a16="http://schemas.microsoft.com/office/drawing/2014/main" id="{7390BFDC-3C98-4B05-B44D-F3DB393B6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2668" r="-323" b="-965"/>
          <a:stretch/>
        </p:blipFill>
        <p:spPr bwMode="auto">
          <a:xfrm>
            <a:off x="4258532" y="2679032"/>
            <a:ext cx="3810647" cy="2127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8A809F-C337-4718-B203-6AD4BA9DA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8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45341-6DF1-4CFA-BC7B-F14DEB9C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82" y="2816130"/>
            <a:ext cx="3660243" cy="1223298"/>
          </a:xfrm>
        </p:spPr>
        <p:txBody>
          <a:bodyPr/>
          <a:lstStyle/>
          <a:p>
            <a:r>
              <a:rPr lang="ru-RU" dirty="0"/>
              <a:t>Мотивация волонтеров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101A5-A2ED-4FD0-B78A-A3812B18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8A97CC-4626-424E-B0D5-8F1CCE85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466" y="1563612"/>
            <a:ext cx="6089184" cy="37283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96B0FC-A587-4546-88CC-91D1027E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C08AF-D746-45B7-90FC-B72C3DF5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привлечь волонтёров в музей?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7D194-D3EE-4274-BDA3-ADFFFB5DC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775" y="2133601"/>
            <a:ext cx="7065530" cy="4812631"/>
          </a:xfrm>
        </p:spPr>
        <p:txBody>
          <a:bodyPr>
            <a:normAutofit/>
          </a:bodyPr>
          <a:lstStyle/>
          <a:p>
            <a:r>
              <a:rPr lang="ru-RU" dirty="0"/>
              <a:t>Волонтёрская программа формирует сообщество друзей музея, причастных к его работе. Координатор программы — центр этого сообщества, связующее звено между волонтёрами и сотрудниками.</a:t>
            </a:r>
          </a:p>
          <a:p>
            <a:r>
              <a:rPr lang="ru-RU" dirty="0"/>
              <a:t>Музей стремится разнообразить свою аудиторию. И поскольку волонтёры — часть этой аудитории, искать их нужно среди самых разных людей.</a:t>
            </a:r>
          </a:p>
          <a:p>
            <a:r>
              <a:rPr lang="ru-RU" dirty="0"/>
              <a:t>Привлечь к </a:t>
            </a:r>
            <a:r>
              <a:rPr lang="ru-RU" dirty="0" err="1"/>
              <a:t>волонтёрству</a:t>
            </a:r>
            <a:r>
              <a:rPr lang="ru-RU" dirty="0"/>
              <a:t> подростков и молодёжь проще всего через </a:t>
            </a:r>
            <a:r>
              <a:rPr lang="ru-RU" b="1" dirty="0"/>
              <a:t>социальные сети.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2601C7-EE71-481F-8EB7-F45CA61F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8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C08AF-D746-45B7-90FC-B72C3DF5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7D194-D3EE-4274-BDA3-ADFFFB5DC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989" y="875377"/>
            <a:ext cx="7065530" cy="6263360"/>
          </a:xfrm>
        </p:spPr>
        <p:txBody>
          <a:bodyPr>
            <a:normAutofit/>
          </a:bodyPr>
          <a:lstStyle/>
          <a:p>
            <a:r>
              <a:rPr lang="ru-RU" dirty="0"/>
              <a:t>Универсальный способ рассказать людям о волонтёрской программе — </a:t>
            </a:r>
            <a:r>
              <a:rPr lang="ru-RU" b="1" dirty="0"/>
              <a:t>афиши</a:t>
            </a:r>
            <a:r>
              <a:rPr lang="ru-RU" dirty="0"/>
              <a:t>. Их видят школьники и студенты, посетители книжных магазинов и библиотек. Распространяют афиши сами волонтёры, которые размещают их в своих общежитиях, институтах и офисах. </a:t>
            </a:r>
          </a:p>
          <a:p>
            <a:r>
              <a:rPr lang="ru-RU" dirty="0"/>
              <a:t>Те, кто редко бывает в общественных местах: люди с физическими особенностями и особенностями развития, воспитанники интернатов — узнают о музее и его волонтёрской программе через </a:t>
            </a:r>
            <a:r>
              <a:rPr lang="ru-RU" b="1" dirty="0"/>
              <a:t>социальные фонды</a:t>
            </a:r>
            <a:r>
              <a:rPr lang="ru-RU" dirty="0"/>
              <a:t>.</a:t>
            </a:r>
          </a:p>
          <a:p>
            <a:r>
              <a:rPr lang="ru-RU" dirty="0"/>
              <a:t>Привлечение волонтёров — беспрерывный процесс по размещению актуальной информации. Руководитель и координатор волонтёрской программы вместе выстраивают систему коммуникации для широкой аудитории.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04207E-BB38-4CAB-A28E-A1C2C0EA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6" y="1081699"/>
            <a:ext cx="4491788" cy="43106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48770A-1F2A-4FB6-9D68-F16D4ACE7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3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C08AF-D746-45B7-90FC-B72C3DF5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277979"/>
            <a:ext cx="3498979" cy="2149642"/>
          </a:xfrm>
        </p:spPr>
        <p:txBody>
          <a:bodyPr/>
          <a:lstStyle/>
          <a:p>
            <a:r>
              <a:rPr lang="ru-RU" dirty="0"/>
              <a:t>Договор с волонтёром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7D194-D3EE-4274-BDA3-ADFFFB5DC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249" y="542000"/>
            <a:ext cx="7643046" cy="6263361"/>
          </a:xfrm>
        </p:spPr>
        <p:txBody>
          <a:bodyPr>
            <a:normAutofit/>
          </a:bodyPr>
          <a:lstStyle/>
          <a:p>
            <a:r>
              <a:rPr lang="ru-RU" dirty="0"/>
              <a:t>Договор с волонтёром — </a:t>
            </a:r>
            <a:r>
              <a:rPr lang="ru-RU" b="1" dirty="0"/>
              <a:t>залог безопасности </a:t>
            </a:r>
            <a:r>
              <a:rPr lang="ru-RU" dirty="0"/>
              <a:t>музея. </a:t>
            </a:r>
            <a:br>
              <a:rPr lang="ru-RU" dirty="0"/>
            </a:br>
            <a:r>
              <a:rPr lang="ru-RU" dirty="0"/>
              <a:t>Он регламентирует поведение волонтёра и официально закрепляет его отношения с музеем.</a:t>
            </a:r>
          </a:p>
          <a:p>
            <a:r>
              <a:rPr lang="ru-RU" b="1" dirty="0"/>
              <a:t>Подписывая договор</a:t>
            </a:r>
            <a:r>
              <a:rPr lang="ru-RU" dirty="0"/>
              <a:t>, волонтёр соглашается:</a:t>
            </a:r>
          </a:p>
          <a:p>
            <a:r>
              <a:rPr lang="ru-RU" dirty="0"/>
              <a:t>хранить в тайне конфиденциальную информацию;</a:t>
            </a:r>
          </a:p>
          <a:p>
            <a:r>
              <a:rPr lang="ru-RU" dirty="0"/>
              <a:t>соблюдать правила безопасности;</a:t>
            </a:r>
          </a:p>
          <a:p>
            <a:r>
              <a:rPr lang="ru-RU" dirty="0"/>
              <a:t>нести ответственность за свою жизнь, здоровье и личные вещи во время работы в музее;</a:t>
            </a:r>
          </a:p>
          <a:p>
            <a:r>
              <a:rPr lang="ru-RU" dirty="0"/>
              <a:t>беречь имущество музея и возвращать материалы, полученные</a:t>
            </a:r>
            <a:br>
              <a:rPr lang="ru-RU" dirty="0"/>
            </a:br>
            <a:r>
              <a:rPr lang="ru-RU" dirty="0"/>
              <a:t> для работы.</a:t>
            </a:r>
          </a:p>
          <a:p>
            <a:r>
              <a:rPr lang="ru-RU" dirty="0"/>
              <a:t>официальный договор нужен не только музею, но и самому волонтёру. Он позволяет человеку подтвердить его статус и опыт работы в музее.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2A0FE3-CB4C-4A7D-ACC4-26C2A95E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0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588C2-13A3-452E-8E3C-A0FB2B34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10" y="2269714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ru-RU" dirty="0"/>
              <a:t>Сколько времени готовы посвятить </a:t>
            </a:r>
            <a:r>
              <a:rPr lang="ru-RU" dirty="0" err="1"/>
              <a:t>волонтёрству</a:t>
            </a:r>
            <a:r>
              <a:rPr lang="ru-RU" dirty="0"/>
              <a:t>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00512E-BAC0-43F2-A6DA-A9E55B0A2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319" y="1314057"/>
            <a:ext cx="7474072" cy="41175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99036C-BA7F-4431-AC1E-A94EA6690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3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A8A35-2A3A-4252-B7BA-B1ED77FB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Комментарии </a:t>
            </a:r>
            <a:br>
              <a:rPr lang="ru-RU" dirty="0"/>
            </a:br>
            <a:r>
              <a:rPr lang="ru-RU" dirty="0"/>
              <a:t>волонтеров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237C3-595A-46E8-8D7F-2378CE87B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558" y="64168"/>
            <a:ext cx="6281873" cy="29036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r>
              <a:rPr lang="ru-RU" b="1" dirty="0"/>
              <a:t>Михаил, школьник:</a:t>
            </a:r>
          </a:p>
          <a:p>
            <a:pPr marL="0" indent="0">
              <a:buNone/>
            </a:pPr>
            <a:r>
              <a:rPr lang="ru-RU" i="1" dirty="0"/>
              <a:t>За годы </a:t>
            </a:r>
            <a:r>
              <a:rPr lang="ru-RU" i="1" dirty="0" err="1"/>
              <a:t>волонтёрства</a:t>
            </a:r>
            <a:r>
              <a:rPr lang="ru-RU" i="1" dirty="0"/>
              <a:t> не было ни одного неприятного впечатления. Я всегда знал, зачем я пришёл на мероприятие и чего от меня ждут. На ерунду вроде плохой погоды или посетителей в конфликтном настроении отвлекаться не стоит. Это опыт.</a:t>
            </a:r>
          </a:p>
          <a:p>
            <a:pPr marL="0" indent="0">
              <a:buNone/>
            </a:pPr>
            <a:endParaRPr lang="ru-RU" i="1" dirty="0"/>
          </a:p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BC0176C-6655-409C-9E6C-8E2DEEF9263F}"/>
              </a:ext>
            </a:extLst>
          </p:cNvPr>
          <p:cNvSpPr txBox="1">
            <a:spLocks/>
          </p:cNvSpPr>
          <p:nvPr/>
        </p:nvSpPr>
        <p:spPr>
          <a:xfrm>
            <a:off x="4703559" y="1717586"/>
            <a:ext cx="6281873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  <a:p>
            <a:r>
              <a:rPr lang="ru-RU" b="1" dirty="0"/>
              <a:t>Валерия, студентка: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i="1" dirty="0"/>
              <a:t>Я всегда хотела помогать людям, поэтому очень благодарна, что есть организации, курирующие волонтёров. Моя учёба непосредственно связана со сферой культуры, и я рада попробовать свои профессиональные силы в одном из лучших музеев мира, получить бесценный опыт работы с посетителями и сотрудниками, усилить свои компетенции. Многие моменты, которые мне удалось зафиксировать во время работы, я смогла использовать в учёбе и в написании практических работ.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05415-47FF-478B-BBCB-DCF584BE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7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A8A35-2A3A-4252-B7BA-B1ED77FB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Комментарии </a:t>
            </a:r>
            <a:br>
              <a:rPr lang="ru-RU" dirty="0"/>
            </a:br>
            <a:r>
              <a:rPr lang="ru-RU" dirty="0"/>
              <a:t>волонтеров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237C3-595A-46E8-8D7F-2378CE87B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371357"/>
            <a:ext cx="6281873" cy="1957136"/>
          </a:xfrm>
        </p:spPr>
        <p:txBody>
          <a:bodyPr>
            <a:normAutofit fontScale="92500" lnSpcReduction="20000"/>
          </a:bodyPr>
          <a:lstStyle/>
          <a:p>
            <a:endParaRPr lang="ru-RU" i="1" dirty="0"/>
          </a:p>
          <a:p>
            <a:r>
              <a:rPr lang="ru-RU" b="1" dirty="0"/>
              <a:t>Галина, офисный работник:</a:t>
            </a:r>
          </a:p>
          <a:p>
            <a:pPr marL="0" indent="0">
              <a:buNone/>
            </a:pPr>
            <a:r>
              <a:rPr lang="ru-RU" i="1" dirty="0"/>
              <a:t>Мне нравится общаться с людьми, влюблёнными в своё дело, и наблюдать за любознательными детьми, которые в свои 8–10 лет знают больше, чем я знала даже в более старшем возрасте.</a:t>
            </a:r>
          </a:p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736C6FB-E02A-4D04-9868-9EDE1AAF9021}"/>
              </a:ext>
            </a:extLst>
          </p:cNvPr>
          <p:cNvSpPr txBox="1">
            <a:spLocks/>
          </p:cNvSpPr>
          <p:nvPr/>
        </p:nvSpPr>
        <p:spPr>
          <a:xfrm>
            <a:off x="5118447" y="1122948"/>
            <a:ext cx="6281873" cy="6055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i="1" dirty="0"/>
          </a:p>
          <a:p>
            <a:r>
              <a:rPr lang="ru-RU" b="1" dirty="0"/>
              <a:t>Ольга, пенсионерка:</a:t>
            </a:r>
          </a:p>
          <a:p>
            <a:pPr marL="0" indent="0">
              <a:buNone/>
            </a:pPr>
            <a:r>
              <a:rPr lang="ru-RU" i="1" dirty="0"/>
              <a:t>Люблю участвовать в выставках и готовить музей к Новому году. А вот рутинная работа в библиотеке мне не очень по душе.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B9D257-FC9A-4A65-8AEC-8A509D132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8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D66C5-B25F-4826-B261-6D57D639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101516"/>
            <a:ext cx="3498979" cy="2703095"/>
          </a:xfrm>
        </p:spPr>
        <p:txBody>
          <a:bodyPr/>
          <a:lstStyle/>
          <a:p>
            <a:r>
              <a:rPr lang="ru-RU" sz="3600" dirty="0"/>
              <a:t>Вознаграждение</a:t>
            </a:r>
            <a:r>
              <a:rPr lang="ru-RU" dirty="0"/>
              <a:t> за участие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BD6CBA-34E3-4A4A-86F0-E0C0E7BCE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15" y="995194"/>
            <a:ext cx="7521248" cy="47472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0999C-1BB6-4862-BE14-3534F1A16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5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A8A35-2A3A-4252-B7BA-B1ED77FB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52" y="2200779"/>
            <a:ext cx="3498979" cy="2456442"/>
          </a:xfrm>
        </p:spPr>
        <p:txBody>
          <a:bodyPr>
            <a:normAutofit/>
          </a:bodyPr>
          <a:lstStyle/>
          <a:p>
            <a:r>
              <a:rPr lang="ru-RU" dirty="0"/>
              <a:t>Волонтерский центр Музея музыки</a:t>
            </a:r>
            <a:endParaRPr lang="ru-RU" sz="36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BC0176C-6655-409C-9E6C-8E2DEEF9263F}"/>
              </a:ext>
            </a:extLst>
          </p:cNvPr>
          <p:cNvSpPr txBox="1">
            <a:spLocks/>
          </p:cNvSpPr>
          <p:nvPr/>
        </p:nvSpPr>
        <p:spPr>
          <a:xfrm>
            <a:off x="4751685" y="804689"/>
            <a:ext cx="6281873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i="1" dirty="0">
              <a:latin typeface="Rockwell (Основной текст)"/>
            </a:endParaRPr>
          </a:p>
          <a:p>
            <a:r>
              <a:rPr lang="ru-RU" dirty="0">
                <a:latin typeface="Rockwell (Основной текст)"/>
              </a:rPr>
              <a:t>Согласно концепции развития </a:t>
            </a:r>
            <a:r>
              <a:rPr lang="en-US" dirty="0">
                <a:latin typeface="Rockwell (Основной текст)"/>
              </a:rPr>
              <a:t>«</a:t>
            </a:r>
            <a:r>
              <a:rPr lang="ru-RU" dirty="0">
                <a:latin typeface="Rockwell (Основной текст)"/>
              </a:rPr>
              <a:t>Российского национального музея музыки</a:t>
            </a:r>
            <a:r>
              <a:rPr lang="en-US" dirty="0">
                <a:latin typeface="Rockwell (Основной текст)"/>
              </a:rPr>
              <a:t>»</a:t>
            </a:r>
            <a:r>
              <a:rPr lang="ru-RU" dirty="0">
                <a:latin typeface="Rockwell (Основной текст)"/>
              </a:rPr>
              <a:t> до 2025 года, 26 декабря 2020 года создан «Волонтерский центр Музея музыки». Руководитель центра - заместитель генерального директора музея </a:t>
            </a:r>
            <a:r>
              <a:rPr lang="ru-RU" b="1" dirty="0">
                <a:latin typeface="Rockwell (Основной текст)"/>
              </a:rPr>
              <a:t>Новоселова Е.Ю</a:t>
            </a:r>
            <a:r>
              <a:rPr lang="ru-RU" dirty="0">
                <a:latin typeface="Rockwell (Основной текст)"/>
              </a:rPr>
              <a:t>. В рабочую группу входят руководители почти всех отделов музея. На сегодняшний день </a:t>
            </a:r>
            <a:r>
              <a:rPr lang="ru-RU" b="1" dirty="0">
                <a:latin typeface="Rockwell (Основной текст)"/>
              </a:rPr>
              <a:t>65 человек </a:t>
            </a:r>
            <a:r>
              <a:rPr lang="ru-RU" dirty="0">
                <a:latin typeface="Rockwell (Основной текст)"/>
              </a:rPr>
              <a:t>составляют костяк волонтерской команды музея. Подписаны соглашения о сотрудничестве с Ресурсным центром центр </a:t>
            </a:r>
            <a:r>
              <a:rPr lang="ru-RU" b="1" dirty="0">
                <a:latin typeface="Rockwell (Основной текст)"/>
              </a:rPr>
              <a:t>«</a:t>
            </a:r>
            <a:r>
              <a:rPr lang="ru-RU" b="1" dirty="0" err="1">
                <a:latin typeface="Rockwell (Основной текст)"/>
              </a:rPr>
              <a:t>Мосволонтёр</a:t>
            </a:r>
            <a:r>
              <a:rPr lang="ru-RU" b="1" dirty="0">
                <a:latin typeface="Rockwell (Основной текст)"/>
              </a:rPr>
              <a:t>»</a:t>
            </a:r>
            <a:r>
              <a:rPr lang="ru-RU" dirty="0">
                <a:latin typeface="Rockwell (Основной текст)"/>
              </a:rPr>
              <a:t>, с Всероссийским общественным движением добровольцев в сфере культуры «Волонтеры культуры».</a:t>
            </a:r>
            <a:r>
              <a:rPr lang="ru-RU" b="1" dirty="0">
                <a:latin typeface="Rockwell (Основной текст)"/>
              </a:rPr>
              <a:t> </a:t>
            </a:r>
            <a:r>
              <a:rPr lang="ru-RU" dirty="0">
                <a:latin typeface="Rockwell (Основной текст)"/>
              </a:rPr>
              <a:t>Ресурс партнеров, с которыми заключены соглашения — от 20 до 100 волонтеров.</a:t>
            </a:r>
          </a:p>
          <a:p>
            <a:r>
              <a:rPr lang="ru-RU" dirty="0">
                <a:latin typeface="Rockwell (Основной текст)"/>
              </a:rPr>
              <a:t>«Волонтерский центр Музея музыки» прошел регистрацию, как площадка организатор, на официальном сайте </a:t>
            </a:r>
            <a:r>
              <a:rPr lang="ru-RU" dirty="0"/>
              <a:t>Dobro.ru</a:t>
            </a:r>
            <a:r>
              <a:rPr lang="ru-RU" dirty="0">
                <a:latin typeface="Rockwell (Основной текст)"/>
              </a:rPr>
              <a:t> </a:t>
            </a:r>
            <a:r>
              <a:rPr lang="ru-RU" dirty="0">
                <a:latin typeface="Rockwell (Основной текст)"/>
                <a:hlinkClick r:id="rId2"/>
              </a:rPr>
              <a:t>https://dobro.ru/organizations/10015753/info</a:t>
            </a:r>
            <a:endParaRPr lang="ru-RU" dirty="0">
              <a:latin typeface="Rockwell (Основной текст)"/>
            </a:endParaRPr>
          </a:p>
          <a:p>
            <a:r>
              <a:rPr lang="ru-RU" b="1" dirty="0" err="1">
                <a:latin typeface="Rockwell (Основной текст)"/>
              </a:rPr>
              <a:t>Мосволонтер</a:t>
            </a:r>
            <a:r>
              <a:rPr lang="ru-RU" b="1" dirty="0">
                <a:latin typeface="Rockwell (Основной текст)"/>
              </a:rPr>
              <a:t> </a:t>
            </a:r>
            <a:r>
              <a:rPr lang="en-US" b="1" dirty="0">
                <a:latin typeface="Rockwell (Основной текст)"/>
                <a:hlinkClick r:id="rId3"/>
              </a:rPr>
              <a:t>https://mosvolonter.ru/profile</a:t>
            </a:r>
            <a:endParaRPr lang="ru-RU" b="1" dirty="0">
              <a:latin typeface="Rockwell (Основной текст)"/>
            </a:endParaRPr>
          </a:p>
          <a:p>
            <a:pPr marL="0" indent="0">
              <a:buNone/>
            </a:pPr>
            <a:r>
              <a:rPr lang="ru-RU" dirty="0">
                <a:latin typeface="Rockwell (Основной текст)"/>
              </a:rPr>
              <a:t> </a:t>
            </a:r>
          </a:p>
          <a:p>
            <a:r>
              <a:rPr lang="ru-RU" dirty="0">
                <a:latin typeface="Rockwell (Основной текст)"/>
              </a:rPr>
              <a:t>Коллеги! «Волонтерский центр Музея музыки» всегда готов помочь сделать музей интереснее и привлекательней.  </a:t>
            </a:r>
            <a:br>
              <a:rPr lang="en-US" dirty="0">
                <a:latin typeface="Rockwell (Основной текст)"/>
              </a:rPr>
            </a:br>
            <a:r>
              <a:rPr lang="ru-RU" dirty="0">
                <a:latin typeface="Rockwell (Основной текст)"/>
              </a:rPr>
              <a:t>Ждём Ваших заявок на почту: </a:t>
            </a:r>
            <a:r>
              <a:rPr lang="ru-RU" dirty="0">
                <a:latin typeface="Rockwell (Основной текст)"/>
                <a:hlinkClick r:id="rId4"/>
              </a:rPr>
              <a:t>volonter@music-museum.ru</a:t>
            </a:r>
            <a:endParaRPr lang="ru-RU" dirty="0">
              <a:latin typeface="Rockwell (Основной текст)"/>
            </a:endParaRPr>
          </a:p>
          <a:p>
            <a:endParaRPr lang="ru-RU" dirty="0">
              <a:latin typeface="Rockwell (Основной текст)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05415-47FF-478B-BBCB-DCF584BED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70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518C-BDD1-45B1-87EA-D99F32A65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DC8FB8-3C3D-4507-ABB5-5DB76F3D4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85FDC7-CA79-4E50-A61C-F03E22E3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1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79F2E-6647-4761-AE9C-972C4ED8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 музея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BB484-6DE5-4638-9040-FF5D68475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488" y="1040023"/>
            <a:ext cx="6281873" cy="5076246"/>
          </a:xfrm>
        </p:spPr>
        <p:txBody>
          <a:bodyPr>
            <a:normAutofit/>
          </a:bodyPr>
          <a:lstStyle/>
          <a:p>
            <a:r>
              <a:rPr lang="ru-RU" dirty="0"/>
              <a:t>Музей — сложная структура, работу которой обеспечивают многочисленные параллельные процессы. </a:t>
            </a:r>
          </a:p>
          <a:p>
            <a:r>
              <a:rPr lang="ru-RU" dirty="0"/>
              <a:t>Зачастую для стороннего человека, а порой и для сотрудников, иерархия всех функций музея кажутся запутанной.</a:t>
            </a:r>
          </a:p>
          <a:p>
            <a:r>
              <a:rPr lang="ru-RU" dirty="0"/>
              <a:t>Именно таким внешним стимулом для перенастройки и обновления системы становится </a:t>
            </a:r>
            <a:r>
              <a:rPr lang="ru-RU" b="1" dirty="0"/>
              <a:t>волонтёрская программа.</a:t>
            </a:r>
            <a:r>
              <a:rPr lang="ru-RU" dirty="0"/>
              <a:t> Кроме </a:t>
            </a:r>
            <a:r>
              <a:rPr lang="ru-RU" b="1" dirty="0"/>
              <a:t>реорганизации уже существующих процессов</a:t>
            </a:r>
            <a:r>
              <a:rPr lang="ru-RU" dirty="0"/>
              <a:t>, есть инициативы, которые сложно осуществить без привлечения волонтёров — и экономически, и технически. Это </a:t>
            </a:r>
            <a:r>
              <a:rPr lang="ru-RU" b="1" dirty="0"/>
              <a:t>фестивали </a:t>
            </a:r>
            <a:br>
              <a:rPr lang="ru-RU" b="1" dirty="0"/>
            </a:br>
            <a:r>
              <a:rPr lang="ru-RU" b="1" dirty="0"/>
              <a:t>и праздники, публичные лектории, мастер-классы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F63628-CDC2-41EC-A3E6-77EA16B7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D658FE-80B8-403E-BE3C-8C09901C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263316"/>
            <a:ext cx="6281873" cy="52486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Волонтёры знают о работе, ценностях и программах музея больше других посетителей и охотно рассказывают о них родным и друзьям. Из волонтёрской программы естественным образом вырастает образовательная программа по воспитанию ассистентов, которые помогают сотрудникам работать с гостями музея. </a:t>
            </a:r>
            <a:r>
              <a:rPr lang="ru-RU" b="1" dirty="0"/>
              <a:t>Волонтёры учатся сами, обучая других.</a:t>
            </a:r>
          </a:p>
          <a:p>
            <a:pPr algn="just"/>
            <a:r>
              <a:rPr lang="ru-RU" dirty="0"/>
              <a:t>В то же время волонтёры помогают увидеть работу музея со стороны. Они замечают опечатку в этикетке, которая давно примелькалась сотрудникам, и обращают внимание на движение потока посетителей, для которого лучше изменить точку входа в экспозицию. </a:t>
            </a:r>
            <a:r>
              <a:rPr lang="ru-RU" b="1" dirty="0"/>
              <a:t>Волонтёры полны идей</a:t>
            </a:r>
            <a:r>
              <a:rPr lang="ru-RU" dirty="0"/>
              <a:t> и </a:t>
            </a:r>
            <a:r>
              <a:rPr lang="ru-RU" b="1" dirty="0"/>
              <a:t>служат сотрудникам дополнительными глазами и руками</a:t>
            </a:r>
            <a:r>
              <a:rPr lang="ru-RU" dirty="0"/>
              <a:t>. Волонтёрская программа облегчает музею поиск кадров. Многие добровольцы приходят в музей в поисках первой работы, логично выбирать новых сотрудников из тех, кто знает устройство музея, разделяет его миссию и увлечён его работой настолько, что готов помогать на волонтёрских началах.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154C56-F02C-4E80-B157-75351240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80" y="1263316"/>
            <a:ext cx="4065658" cy="40656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2B00B5-894D-4992-B364-9E23FC607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4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A9BE3-1B28-4220-AA5B-B500056D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10" y="2462220"/>
            <a:ext cx="3498979" cy="2456442"/>
          </a:xfrm>
        </p:spPr>
        <p:txBody>
          <a:bodyPr>
            <a:noAutofit/>
          </a:bodyPr>
          <a:lstStyle/>
          <a:p>
            <a:r>
              <a:rPr lang="ru-RU" sz="2400" dirty="0"/>
              <a:t>Волонтёрская программа не дополнение к</a:t>
            </a:r>
            <a:br>
              <a:rPr lang="ru-RU" sz="2400" dirty="0"/>
            </a:br>
            <a:r>
              <a:rPr lang="ru-RU" sz="2400" dirty="0"/>
              <a:t>основной деятельности музея, а один из</a:t>
            </a:r>
            <a:br>
              <a:rPr lang="ru-RU" sz="2400" dirty="0"/>
            </a:br>
            <a:r>
              <a:rPr lang="ru-RU" sz="2400" dirty="0"/>
              <a:t>способов её организации при активном</a:t>
            </a:r>
            <a:br>
              <a:rPr lang="ru-RU" sz="2400" dirty="0"/>
            </a:br>
            <a:r>
              <a:rPr lang="ru-RU" sz="2400" dirty="0"/>
              <a:t>участии аудитории.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5F7ED-E8AD-4069-BF6F-8D34C4D2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Волонтёрская программа позволяет музею:</a:t>
            </a:r>
          </a:p>
          <a:p>
            <a:r>
              <a:rPr lang="ru-RU" b="1" dirty="0"/>
              <a:t> выстраивать чёткую структуру работы;</a:t>
            </a:r>
          </a:p>
          <a:p>
            <a:r>
              <a:rPr lang="ru-RU" b="1" dirty="0"/>
              <a:t> устраивать фестивали и мастер-классы;</a:t>
            </a:r>
          </a:p>
          <a:p>
            <a:r>
              <a:rPr lang="ru-RU" b="1" dirty="0"/>
              <a:t> расширять аудиторию;</a:t>
            </a:r>
          </a:p>
          <a:p>
            <a:r>
              <a:rPr lang="ru-RU" b="1" dirty="0"/>
              <a:t> находить ошибки в работе;</a:t>
            </a:r>
          </a:p>
          <a:p>
            <a:r>
              <a:rPr lang="ru-RU" b="1" dirty="0"/>
              <a:t> внедрять новые идеи;</a:t>
            </a:r>
          </a:p>
          <a:p>
            <a:r>
              <a:rPr lang="ru-RU" b="1" dirty="0"/>
              <a:t>находить сотрудников.</a:t>
            </a:r>
          </a:p>
          <a:p>
            <a:pPr marL="0" indent="0">
              <a:buNone/>
            </a:pPr>
            <a:r>
              <a:rPr lang="ru-RU" i="1" dirty="0" err="1"/>
              <a:t>Волонтёрство</a:t>
            </a:r>
            <a:r>
              <a:rPr lang="ru-RU" i="1" dirty="0"/>
              <a:t> — больше чем способ организации досуга. Это жизненный принцип: получая опыт волонтёрской работы в музее, человек становится более активным гражданином в разных областях общественной жизни.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A13F2-5E94-4D67-AB10-19DBDAF49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2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45341-6DF1-4CFA-BC7B-F14DEB9C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37" y="2816557"/>
            <a:ext cx="3501197" cy="1223298"/>
          </a:xfrm>
        </p:spPr>
        <p:txBody>
          <a:bodyPr/>
          <a:lstStyle/>
          <a:p>
            <a:r>
              <a:rPr lang="ru-RU" dirty="0"/>
              <a:t>Музеи постоянно</a:t>
            </a:r>
            <a:br>
              <a:rPr lang="ru-RU" dirty="0"/>
            </a:br>
            <a:r>
              <a:rPr lang="ru-RU" dirty="0"/>
              <a:t>работающие с волонтерами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C69EC8-FB87-43C0-A930-5299560F8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7657" y="2346089"/>
            <a:ext cx="6275387" cy="24424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34B9B1-F9B8-45B8-9552-A9B6CD0C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5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45341-6DF1-4CFA-BC7B-F14DEB9C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11" y="3001042"/>
            <a:ext cx="3501197" cy="1223298"/>
          </a:xfrm>
        </p:spPr>
        <p:txBody>
          <a:bodyPr/>
          <a:lstStyle/>
          <a:p>
            <a:r>
              <a:rPr lang="ru-RU" dirty="0"/>
              <a:t>Причины участвовать в волонтерском проекте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C69EC8-FB87-43C0-A930-5299560F8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0163" y="2241815"/>
            <a:ext cx="6275387" cy="23727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52C339-77F3-4C3E-8CCD-2A016AF15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44"/>
          <a:stretch/>
        </p:blipFill>
        <p:spPr>
          <a:xfrm>
            <a:off x="4529207" y="1724523"/>
            <a:ext cx="7421255" cy="47083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DFADB7-FFB1-4B18-9CC7-29653FFE8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2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C08AF-D746-45B7-90FC-B72C3DF5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84" y="2277979"/>
            <a:ext cx="3778933" cy="2528388"/>
          </a:xfrm>
        </p:spPr>
        <p:txBody>
          <a:bodyPr/>
          <a:lstStyle/>
          <a:p>
            <a:r>
              <a:rPr lang="ru-RU" dirty="0"/>
              <a:t>Кто может стать волонтером?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7D194-D3EE-4274-BDA3-ADFFFB5DC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017" y="1051498"/>
            <a:ext cx="7643046" cy="6263361"/>
          </a:xfrm>
        </p:spPr>
        <p:txBody>
          <a:bodyPr>
            <a:normAutofit/>
          </a:bodyPr>
          <a:lstStyle/>
          <a:p>
            <a:r>
              <a:rPr lang="ru-RU" dirty="0"/>
              <a:t>Волонтером может стать любой желающий. </a:t>
            </a:r>
          </a:p>
          <a:p>
            <a:r>
              <a:rPr lang="ru-RU" dirty="0"/>
              <a:t>Стать волонтёром можно с 14 лет, сразу после получения паспорта. Это формальное требование позволяет заключить с волонтёром договор. Для несовершеннолетних необходимо разрешение от родителей или сопровождение официальных представителей. При работе с несовершеннолетними нужно с осторожностью относиться к их участию в мероприятиях музея.</a:t>
            </a:r>
          </a:p>
          <a:p>
            <a:r>
              <a:rPr lang="ru-RU" dirty="0"/>
              <a:t>Волонтеры – это лица, вступившие, в установленном порядке, </a:t>
            </a:r>
            <a:br>
              <a:rPr lang="ru-RU" dirty="0"/>
            </a:br>
            <a:r>
              <a:rPr lang="ru-RU" dirty="0"/>
              <a:t>в Волонтерский центр, осуществляющие добровольческую деятельность в форме безвозмездного выполнения работ и (или) оказания услуг в сфере музейной деятельности, культуры</a:t>
            </a:r>
            <a:br>
              <a:rPr lang="ru-RU" dirty="0"/>
            </a:br>
            <a:r>
              <a:rPr lang="ru-RU" dirty="0"/>
              <a:t>и искусства в интересах благо получателей.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FBC7C0-3DED-4E2B-9E47-3F3B9AD67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5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45341-6DF1-4CFA-BC7B-F14DEB9C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2704264"/>
            <a:ext cx="3501197" cy="1223298"/>
          </a:xfrm>
        </p:spPr>
        <p:txBody>
          <a:bodyPr/>
          <a:lstStyle/>
          <a:p>
            <a:r>
              <a:rPr lang="ru-RU" b="1" dirty="0"/>
              <a:t>Чем занимаются волонтеры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DFADB7-FFB1-4B18-9CC7-29653FFE8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A7C8761-EBA9-40DC-8000-681D9B87E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79801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Сфера деятельности волонтеров в музее разнообразна. Помощь при организации и проведении мероприятий. </a:t>
            </a:r>
            <a:r>
              <a:rPr lang="ru-RU" b="1" dirty="0"/>
              <a:t>Волонтеры обеспечивают комплекс мероприятий </a:t>
            </a:r>
            <a:r>
              <a:rPr lang="ru-RU" dirty="0"/>
              <a:t>от встречи гостей до кураторской работы. На больших мероприятиях типа </a:t>
            </a:r>
            <a:r>
              <a:rPr lang="ru-RU" b="1" dirty="0"/>
              <a:t>«Ночь в музее», </a:t>
            </a:r>
            <a:r>
              <a:rPr lang="ru-RU" dirty="0"/>
              <a:t>вернисажах, выставках, мастер-классах и концертах они помогают посетителям сориентироваться в пространстве, выстроить свой маршрут.</a:t>
            </a:r>
          </a:p>
          <a:p>
            <a:r>
              <a:rPr lang="ru-RU" dirty="0"/>
              <a:t>Переводы текстов, срочные переводы информационных материалов для СМИ. Подготовка материалов для соцсетей. Волонтеры пишут заметки, сообщения о выставках, берут интервью у посетителей. Проводят фотосъемки. На больших мероприятиях, где события одновременно разворачиваются и в Главном здании, и во внешних отделах помогают волонтеры. Фотоматериалы, подготовленные волонтерами музей может использовать в различных отчетах. </a:t>
            </a:r>
            <a:r>
              <a:rPr lang="ru-RU" b="1" dirty="0"/>
              <a:t>Текущая работа в отделах: </a:t>
            </a:r>
            <a:r>
              <a:rPr lang="ru-RU" dirty="0"/>
              <a:t>мониторинг СМИ, систематизация материалов и архивов, сбор информации. Работа в качестве экскурсоводов на выставках или экспозициях. Ею занимается отдельная группа волонтеров, у которых есть специальное образование. </a:t>
            </a:r>
          </a:p>
          <a:p>
            <a:r>
              <a:rPr lang="ru-RU" b="1" dirty="0"/>
              <a:t> </a:t>
            </a:r>
            <a:r>
              <a:rPr lang="ru-RU" b="1" dirty="0" err="1"/>
              <a:t>Волонтёрство</a:t>
            </a:r>
            <a:r>
              <a:rPr lang="ru-RU" b="1" dirty="0"/>
              <a:t> выгодно всем его участникам.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7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45341-6DF1-4CFA-BC7B-F14DEB9C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2704264"/>
            <a:ext cx="3501197" cy="1223298"/>
          </a:xfrm>
        </p:spPr>
        <p:txBody>
          <a:bodyPr/>
          <a:lstStyle/>
          <a:p>
            <a:r>
              <a:rPr lang="ru-RU" dirty="0"/>
              <a:t>Направления деятельности </a:t>
            </a:r>
            <a:br>
              <a:rPr lang="ru-RU" dirty="0"/>
            </a:br>
            <a:r>
              <a:rPr lang="ru-RU" dirty="0"/>
              <a:t>волонтеров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DFADB7-FFB1-4B18-9CC7-29653FFE8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6" y="166916"/>
            <a:ext cx="1063461" cy="530915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A7C8761-EBA9-40DC-8000-681D9B87E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798016"/>
          </a:xfrm>
        </p:spPr>
        <p:txBody>
          <a:bodyPr>
            <a:normAutofit/>
          </a:bodyPr>
          <a:lstStyle/>
          <a:p>
            <a:r>
              <a:rPr lang="ru-RU" dirty="0"/>
              <a:t>Проведение мероприятий по сохранению</a:t>
            </a:r>
            <a:br>
              <a:rPr lang="ru-RU" dirty="0"/>
            </a:br>
            <a:r>
              <a:rPr lang="ru-RU" dirty="0"/>
              <a:t>и популяризации объектов культурного наследия.</a:t>
            </a:r>
          </a:p>
          <a:p>
            <a:r>
              <a:rPr lang="ru-RU" dirty="0"/>
              <a:t>Оказание содействия в повседневной музейной деятельности (содействие в проведении творческих и просветительских мероприятий);</a:t>
            </a:r>
          </a:p>
          <a:p>
            <a:r>
              <a:rPr lang="ru-RU" dirty="0"/>
              <a:t>Участие в проведении маркетинговых исследований (опросов и интервью посетителей, мониторинг сайтов и СМИ, служба «тайных покупателей»).</a:t>
            </a:r>
          </a:p>
          <a:p>
            <a:r>
              <a:rPr lang="ru-RU" dirty="0"/>
              <a:t>Рекламно-информационные акции (участие в рекламных проектах и активное распространение информации о музее);</a:t>
            </a:r>
          </a:p>
          <a:p>
            <a:r>
              <a:rPr lang="ru-RU" dirty="0"/>
              <a:t>Участие в научно-исследовательской и экспозиционно-выставочной деятельности;</a:t>
            </a:r>
          </a:p>
          <a:p>
            <a:r>
              <a:rPr lang="ru-RU" dirty="0"/>
              <a:t>Осуществление прикладной деятельности, не требующей высокой профессиональной квалификации.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83805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390</TotalTime>
  <Words>1334</Words>
  <Application>Microsoft Office PowerPoint</Application>
  <PresentationFormat>Широкоэкранный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 Light</vt:lpstr>
      <vt:lpstr>Rockwell</vt:lpstr>
      <vt:lpstr>Rockwell (Основной текст)</vt:lpstr>
      <vt:lpstr>Wingdings</vt:lpstr>
      <vt:lpstr>Атлас</vt:lpstr>
      <vt:lpstr>ВОЛОНТЁР В МУЗЕЕ</vt:lpstr>
      <vt:lpstr>Волонтер музея </vt:lpstr>
      <vt:lpstr>Презентация PowerPoint</vt:lpstr>
      <vt:lpstr>Волонтёрская программа не дополнение к основной деятельности музея, а один из способов её организации при активном участии аудитории. </vt:lpstr>
      <vt:lpstr>Музеи постоянно работающие с волонтерами</vt:lpstr>
      <vt:lpstr>Причины участвовать в волонтерском проекте</vt:lpstr>
      <vt:lpstr>Кто может стать волонтером?</vt:lpstr>
      <vt:lpstr>Чем занимаются волонтеры</vt:lpstr>
      <vt:lpstr>Направления деятельности  волонтеров</vt:lpstr>
      <vt:lpstr>Мотивация волонтеров</vt:lpstr>
      <vt:lpstr>Как привлечь волонтёров в музей? </vt:lpstr>
      <vt:lpstr>Презентация PowerPoint</vt:lpstr>
      <vt:lpstr>Договор с волонтёром</vt:lpstr>
      <vt:lpstr>Сколько времени готовы посвятить волонтёрству?</vt:lpstr>
      <vt:lpstr>Комментарии  волонтеров</vt:lpstr>
      <vt:lpstr>Комментарии  волонтеров</vt:lpstr>
      <vt:lpstr>Вознаграждение за участие</vt:lpstr>
      <vt:lpstr>Волонтерский центр Музея музыки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 В МУЗЕЕ</dc:title>
  <dc:creator>Елена П. Успенская</dc:creator>
  <cp:lastModifiedBy>Марианна А. Удинская</cp:lastModifiedBy>
  <cp:revision>32</cp:revision>
  <dcterms:created xsi:type="dcterms:W3CDTF">2021-07-20T13:29:11Z</dcterms:created>
  <dcterms:modified xsi:type="dcterms:W3CDTF">2024-02-28T11:24:47Z</dcterms:modified>
</cp:coreProperties>
</file>