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344" r:id="rId2"/>
    <p:sldId id="458" r:id="rId3"/>
    <p:sldId id="451" r:id="rId4"/>
    <p:sldId id="454" r:id="rId5"/>
    <p:sldId id="459" r:id="rId6"/>
    <p:sldId id="456" r:id="rId7"/>
    <p:sldId id="457" r:id="rId8"/>
    <p:sldId id="4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79B14E-5E1C-4415-A52B-8AD289037BBE}">
          <p14:sldIdLst>
            <p14:sldId id="344"/>
            <p14:sldId id="458"/>
            <p14:sldId id="451"/>
            <p14:sldId id="454"/>
            <p14:sldId id="459"/>
            <p14:sldId id="456"/>
            <p14:sldId id="457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B56"/>
    <a:srgbClr val="F57535"/>
    <a:srgbClr val="254D91"/>
    <a:srgbClr val="502553"/>
    <a:srgbClr val="522453"/>
    <a:srgbClr val="FCCB0C"/>
    <a:srgbClr val="FDCB0C"/>
    <a:srgbClr val="274C93"/>
    <a:srgbClr val="009999"/>
    <a:srgbClr val="DB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429" autoAdjust="0"/>
  </p:normalViewPr>
  <p:slideViewPr>
    <p:cSldViewPr>
      <p:cViewPr>
        <p:scale>
          <a:sx n="66" d="100"/>
          <a:sy n="66" d="100"/>
        </p:scale>
        <p:origin x="2886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70DFD-9520-41A7-A667-82CA4EAB5AC3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51CE37-D516-423E-B4B7-EEDE101BDFE8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РЦД</a:t>
          </a:r>
        </a:p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«Добровольцы творчества»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0F2338-1B72-4B03-8996-7F2AEBBDE93D}" type="parTrans" cxnId="{E79F03BE-8611-4B0E-B331-6012C4EE1C3F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6A3F6AA-E5B2-4A2D-B036-2B83AF3676EB}" type="sibTrans" cxnId="{E79F03BE-8611-4B0E-B331-6012C4EE1C3F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A5CB631-4BB0-4A16-938A-261501A729CE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Органы государственной власти и МСУ</a:t>
          </a:r>
        </a:p>
      </dgm:t>
    </dgm:pt>
    <dgm:pt modelId="{E82B66C4-6173-4BC0-A27B-16F1B66016A6}" type="parTrans" cxnId="{D75A368A-7663-4989-BA83-CEC9EDB06DE1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FE87F54-BDAB-48C8-993C-8B547F8ABAF4}" type="sibTrans" cxnId="{D75A368A-7663-4989-BA83-CEC9EDB06DE1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449B765-CEC6-4B6C-BC9B-9F5D5AC3854B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Коммерческие организации</a:t>
          </a:r>
        </a:p>
      </dgm:t>
    </dgm:pt>
    <dgm:pt modelId="{7424F924-A620-4849-9320-9222C3AAD367}" type="parTrans" cxnId="{3064840E-2F28-4789-BF30-4897DD56EEB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095893E-D015-48A2-89ED-ABDB65C78485}" type="sibTrans" cxnId="{3064840E-2F28-4789-BF30-4897DD56EEB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29BC5C6-82A4-4CEC-ACE3-5528D7C9FE23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Общество</a:t>
          </a:r>
        </a:p>
      </dgm:t>
    </dgm:pt>
    <dgm:pt modelId="{A1A915A0-398D-4EC4-B295-5F7EB8E18A69}" type="parTrans" cxnId="{357C80C7-1E87-460B-82FC-EB5D9B69D2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722E28C-9327-411A-83C1-FD413F316D20}" type="sibTrans" cxnId="{357C80C7-1E87-460B-82FC-EB5D9B69D2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4CF4D7F-4377-44AE-973C-A7283B7BE2F4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СМИ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BAA50BC-EB72-4A5A-B736-53B2760D1C26}" type="parTrans" cxnId="{C21A6D3B-845A-4347-A980-555BDF01399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3E91A84-9883-4379-849D-84174D382FBC}" type="sibTrans" cxnId="{C21A6D3B-845A-4347-A980-555BDF01399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5A2B75-1B77-4DEB-B458-373CF614CC7A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 НКО, осуществляющие деятельность в сфере культуры и искусства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A41AE95-29A1-4843-B4D7-FF31A6F3CF97}" type="parTrans" cxnId="{5BB5AE81-45F4-43DC-A0E1-426EFF66347E}">
      <dgm:prSet/>
      <dgm:spPr/>
      <dgm:t>
        <a:bodyPr/>
        <a:lstStyle/>
        <a:p>
          <a:endParaRPr lang="ru-RU"/>
        </a:p>
      </dgm:t>
    </dgm:pt>
    <dgm:pt modelId="{67EC1741-14DA-49F6-A03C-25A674B420C9}" type="sibTrans" cxnId="{5BB5AE81-45F4-43DC-A0E1-426EFF66347E}">
      <dgm:prSet/>
      <dgm:spPr/>
      <dgm:t>
        <a:bodyPr/>
        <a:lstStyle/>
        <a:p>
          <a:endParaRPr lang="ru-RU"/>
        </a:p>
      </dgm:t>
    </dgm:pt>
    <dgm:pt modelId="{56777ED1-377D-40B7-B8C9-7CAE0C16A5F9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Добровольческие (волонтерские ) организации/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объединения, осуществляющие деятельность в сфере культуры и искусства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F8E7D11-6F90-45BB-BB59-1BBD466BACBD}" type="parTrans" cxnId="{49BE1780-FB7B-4CEE-AFEF-84664FA83199}">
      <dgm:prSet/>
      <dgm:spPr/>
      <dgm:t>
        <a:bodyPr/>
        <a:lstStyle/>
        <a:p>
          <a:endParaRPr lang="ru-RU"/>
        </a:p>
      </dgm:t>
    </dgm:pt>
    <dgm:pt modelId="{FE4BF1FE-2975-4870-B2D9-42572413BC5A}" type="sibTrans" cxnId="{49BE1780-FB7B-4CEE-AFEF-84664FA83199}">
      <dgm:prSet/>
      <dgm:spPr/>
      <dgm:t>
        <a:bodyPr/>
        <a:lstStyle/>
        <a:p>
          <a:endParaRPr lang="ru-RU"/>
        </a:p>
      </dgm:t>
    </dgm:pt>
    <dgm:pt modelId="{382AB1A0-4299-426D-AFDD-D8E7B4C3AA26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Общественные палаты всех уровней </a:t>
          </a:r>
        </a:p>
      </dgm:t>
    </dgm:pt>
    <dgm:pt modelId="{F2CAAC81-C4F5-4BD9-8A73-B4693DA33E4D}" type="parTrans" cxnId="{23861C84-C5E6-4D23-BFE7-0A3AD4024EA0}">
      <dgm:prSet/>
      <dgm:spPr/>
      <dgm:t>
        <a:bodyPr/>
        <a:lstStyle/>
        <a:p>
          <a:endParaRPr lang="ru-RU"/>
        </a:p>
      </dgm:t>
    </dgm:pt>
    <dgm:pt modelId="{9604109B-93D7-4D23-882A-1B209458388B}" type="sibTrans" cxnId="{23861C84-C5E6-4D23-BFE7-0A3AD4024EA0}">
      <dgm:prSet/>
      <dgm:spPr/>
      <dgm:t>
        <a:bodyPr/>
        <a:lstStyle/>
        <a:p>
          <a:endParaRPr lang="ru-RU"/>
        </a:p>
      </dgm:t>
    </dgm:pt>
    <dgm:pt modelId="{BC9C7AA9-543A-48BE-859F-18F076870072}" type="pres">
      <dgm:prSet presAssocID="{CCD70DFD-9520-41A7-A667-82CA4EAB5AC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D33326-6E42-467C-9A4C-7054598B125A}" type="pres">
      <dgm:prSet presAssocID="{C451CE37-D516-423E-B4B7-EEDE101BDFE8}" presName="singleCycle" presStyleCnt="0"/>
      <dgm:spPr/>
      <dgm:t>
        <a:bodyPr/>
        <a:lstStyle/>
        <a:p>
          <a:endParaRPr lang="ru-RU"/>
        </a:p>
      </dgm:t>
    </dgm:pt>
    <dgm:pt modelId="{D2C58CC7-0A7D-4DCC-91DF-51C100CF1B8C}" type="pres">
      <dgm:prSet presAssocID="{C451CE37-D516-423E-B4B7-EEDE101BDFE8}" presName="singleCenter" presStyleLbl="node1" presStyleIdx="0" presStyleCnt="8" custScaleX="147027" custScaleY="7602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3E4412-46F3-46A6-80E6-5937F2C76E4C}" type="pres">
      <dgm:prSet presAssocID="{E82B66C4-6173-4BC0-A27B-16F1B66016A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9053C4CB-7D32-4D7B-A7ED-28838EE27BCD}" type="pres">
      <dgm:prSet presAssocID="{2A5CB631-4BB0-4A16-938A-261501A729CE}" presName="text0" presStyleLbl="node1" presStyleIdx="1" presStyleCnt="8" custScaleX="160508" custScaleY="8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571EC-46F2-480F-87D7-76D8682857A2}" type="pres">
      <dgm:prSet presAssocID="{7424F924-A620-4849-9320-9222C3AAD367}" presName="Name56" presStyleLbl="parChTrans1D2" presStyleIdx="1" presStyleCnt="7"/>
      <dgm:spPr/>
      <dgm:t>
        <a:bodyPr/>
        <a:lstStyle/>
        <a:p>
          <a:endParaRPr lang="ru-RU"/>
        </a:p>
      </dgm:t>
    </dgm:pt>
    <dgm:pt modelId="{6F57A096-D72A-4A7F-B54D-0E4775C80A77}" type="pres">
      <dgm:prSet presAssocID="{5449B765-CEC6-4B6C-BC9B-9F5D5AC3854B}" presName="text0" presStyleLbl="node1" presStyleIdx="2" presStyleCnt="8" custScaleX="160508" custScaleY="86510" custRadScaleRad="106265" custRadScaleInc="1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47EF3-5EF7-4E0C-BE9E-ABBF74BD1DE2}" type="pres">
      <dgm:prSet presAssocID="{EA41AE95-29A1-4843-B4D7-FF31A6F3CF97}" presName="Name56" presStyleLbl="parChTrans1D2" presStyleIdx="2" presStyleCnt="7"/>
      <dgm:spPr/>
      <dgm:t>
        <a:bodyPr/>
        <a:lstStyle/>
        <a:p>
          <a:endParaRPr lang="ru-RU"/>
        </a:p>
      </dgm:t>
    </dgm:pt>
    <dgm:pt modelId="{7CFF05A6-6FFF-4FD5-812C-DD0EFA362F62}" type="pres">
      <dgm:prSet presAssocID="{1C5A2B75-1B77-4DEB-B458-373CF614CC7A}" presName="text0" presStyleLbl="node1" presStyleIdx="3" presStyleCnt="8" custScaleX="160508" custScaleY="86510" custRadScaleRad="107451" custRadScaleInc="-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2FFC4-DE40-4F2C-B63C-29370F4830C8}" type="pres">
      <dgm:prSet presAssocID="{0BAA50BC-EB72-4A5A-B736-53B2760D1C2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F79AF91A-3507-4725-8937-EFBA966B5FEE}" type="pres">
      <dgm:prSet presAssocID="{E4CF4D7F-4377-44AE-973C-A7283B7BE2F4}" presName="text0" presStyleLbl="node1" presStyleIdx="4" presStyleCnt="8" custScaleX="160508" custScaleY="86510" custRadScaleRad="102713" custRadScaleInc="-1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DB2AE-38DF-4215-9617-FEF73D0ED993}" type="pres">
      <dgm:prSet presAssocID="{F2CAAC81-C4F5-4BD9-8A73-B4693DA33E4D}" presName="Name56" presStyleLbl="parChTrans1D2" presStyleIdx="4" presStyleCnt="7"/>
      <dgm:spPr/>
      <dgm:t>
        <a:bodyPr/>
        <a:lstStyle/>
        <a:p>
          <a:endParaRPr lang="ru-RU"/>
        </a:p>
      </dgm:t>
    </dgm:pt>
    <dgm:pt modelId="{C7926B9E-EA6B-4366-ACE4-D701D4DA8E8B}" type="pres">
      <dgm:prSet presAssocID="{382AB1A0-4299-426D-AFDD-D8E7B4C3AA26}" presName="text0" presStyleLbl="node1" presStyleIdx="5" presStyleCnt="8" custScaleX="160508" custScaleY="86510" custRadScaleRad="102457" custRadScaleInc="1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8AAC-45B1-4585-AB62-4C162099C963}" type="pres">
      <dgm:prSet presAssocID="{7F8E7D11-6F90-45BB-BB59-1BBD466BACBD}" presName="Name56" presStyleLbl="parChTrans1D2" presStyleIdx="5" presStyleCnt="7"/>
      <dgm:spPr/>
      <dgm:t>
        <a:bodyPr/>
        <a:lstStyle/>
        <a:p>
          <a:endParaRPr lang="ru-RU"/>
        </a:p>
      </dgm:t>
    </dgm:pt>
    <dgm:pt modelId="{FDBCAB3C-678A-4CA5-BB20-0AA3426A9338}" type="pres">
      <dgm:prSet presAssocID="{56777ED1-377D-40B7-B8C9-7CAE0C16A5F9}" presName="text0" presStyleLbl="node1" presStyleIdx="6" presStyleCnt="8" custScaleX="160513" custScaleY="153414" custRadScaleRad="104575" custRadScaleInc="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DCAAE-24C0-474C-9CB0-38C0B02C9A44}" type="pres">
      <dgm:prSet presAssocID="{A1A915A0-398D-4EC4-B295-5F7EB8E18A69}" presName="Name56" presStyleLbl="parChTrans1D2" presStyleIdx="6" presStyleCnt="7"/>
      <dgm:spPr/>
      <dgm:t>
        <a:bodyPr/>
        <a:lstStyle/>
        <a:p>
          <a:endParaRPr lang="ru-RU"/>
        </a:p>
      </dgm:t>
    </dgm:pt>
    <dgm:pt modelId="{707A39C1-5BFA-431B-AE4D-C950F88EE7AC}" type="pres">
      <dgm:prSet presAssocID="{629BC5C6-82A4-4CEC-ACE3-5528D7C9FE23}" presName="text0" presStyleLbl="node1" presStyleIdx="7" presStyleCnt="8" custScaleX="160508" custScaleY="86510" custRadScaleRad="103898" custRadScaleInc="-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E1780-FB7B-4CEE-AFEF-84664FA83199}" srcId="{C451CE37-D516-423E-B4B7-EEDE101BDFE8}" destId="{56777ED1-377D-40B7-B8C9-7CAE0C16A5F9}" srcOrd="5" destOrd="0" parTransId="{7F8E7D11-6F90-45BB-BB59-1BBD466BACBD}" sibTransId="{FE4BF1FE-2975-4870-B2D9-42572413BC5A}"/>
    <dgm:cxn modelId="{D75A368A-7663-4989-BA83-CEC9EDB06DE1}" srcId="{C451CE37-D516-423E-B4B7-EEDE101BDFE8}" destId="{2A5CB631-4BB0-4A16-938A-261501A729CE}" srcOrd="0" destOrd="0" parTransId="{E82B66C4-6173-4BC0-A27B-16F1B66016A6}" sibTransId="{9FE87F54-BDAB-48C8-993C-8B547F8ABAF4}"/>
    <dgm:cxn modelId="{E79F03BE-8611-4B0E-B331-6012C4EE1C3F}" srcId="{CCD70DFD-9520-41A7-A667-82CA4EAB5AC3}" destId="{C451CE37-D516-423E-B4B7-EEDE101BDFE8}" srcOrd="0" destOrd="0" parTransId="{370F2338-1B72-4B03-8996-7F2AEBBDE93D}" sibTransId="{B6A3F6AA-E5B2-4A2D-B036-2B83AF3676EB}"/>
    <dgm:cxn modelId="{3AD97E48-FCFA-4A69-B13C-EEC741435ABB}" type="presOf" srcId="{1C5A2B75-1B77-4DEB-B458-373CF614CC7A}" destId="{7CFF05A6-6FFF-4FD5-812C-DD0EFA362F62}" srcOrd="0" destOrd="0" presId="urn:microsoft.com/office/officeart/2008/layout/RadialCluster"/>
    <dgm:cxn modelId="{462007C7-8375-4ECE-A00E-1B6B63D5E050}" type="presOf" srcId="{CCD70DFD-9520-41A7-A667-82CA4EAB5AC3}" destId="{BC9C7AA9-543A-48BE-859F-18F076870072}" srcOrd="0" destOrd="0" presId="urn:microsoft.com/office/officeart/2008/layout/RadialCluster"/>
    <dgm:cxn modelId="{AE0531EB-B948-4444-8320-D6E56E3365EE}" type="presOf" srcId="{56777ED1-377D-40B7-B8C9-7CAE0C16A5F9}" destId="{FDBCAB3C-678A-4CA5-BB20-0AA3426A9338}" srcOrd="0" destOrd="0" presId="urn:microsoft.com/office/officeart/2008/layout/RadialCluster"/>
    <dgm:cxn modelId="{6DB95666-D520-4F99-8E42-3D8AF65C54D6}" type="presOf" srcId="{5449B765-CEC6-4B6C-BC9B-9F5D5AC3854B}" destId="{6F57A096-D72A-4A7F-B54D-0E4775C80A77}" srcOrd="0" destOrd="0" presId="urn:microsoft.com/office/officeart/2008/layout/RadialCluster"/>
    <dgm:cxn modelId="{357C80C7-1E87-460B-82FC-EB5D9B69D2DF}" srcId="{C451CE37-D516-423E-B4B7-EEDE101BDFE8}" destId="{629BC5C6-82A4-4CEC-ACE3-5528D7C9FE23}" srcOrd="6" destOrd="0" parTransId="{A1A915A0-398D-4EC4-B295-5F7EB8E18A69}" sibTransId="{A722E28C-9327-411A-83C1-FD413F316D20}"/>
    <dgm:cxn modelId="{946467E7-BDE1-4251-82D0-F829EE8851E8}" type="presOf" srcId="{629BC5C6-82A4-4CEC-ACE3-5528D7C9FE23}" destId="{707A39C1-5BFA-431B-AE4D-C950F88EE7AC}" srcOrd="0" destOrd="0" presId="urn:microsoft.com/office/officeart/2008/layout/RadialCluster"/>
    <dgm:cxn modelId="{91CAF37B-FED1-48CA-890F-0D9645B8E572}" type="presOf" srcId="{C451CE37-D516-423E-B4B7-EEDE101BDFE8}" destId="{D2C58CC7-0A7D-4DCC-91DF-51C100CF1B8C}" srcOrd="0" destOrd="0" presId="urn:microsoft.com/office/officeart/2008/layout/RadialCluster"/>
    <dgm:cxn modelId="{5906FD5D-A702-4BE5-8813-04A9C49540CF}" type="presOf" srcId="{7424F924-A620-4849-9320-9222C3AAD367}" destId="{99B571EC-46F2-480F-87D7-76D8682857A2}" srcOrd="0" destOrd="0" presId="urn:microsoft.com/office/officeart/2008/layout/RadialCluster"/>
    <dgm:cxn modelId="{40275F07-5C88-4CC9-80D7-D7B343B744E8}" type="presOf" srcId="{A1A915A0-398D-4EC4-B295-5F7EB8E18A69}" destId="{961DCAAE-24C0-474C-9CB0-38C0B02C9A44}" srcOrd="0" destOrd="0" presId="urn:microsoft.com/office/officeart/2008/layout/RadialCluster"/>
    <dgm:cxn modelId="{03834606-32DA-4AEB-8769-1A36BBA4BB1D}" type="presOf" srcId="{E82B66C4-6173-4BC0-A27B-16F1B66016A6}" destId="{113E4412-46F3-46A6-80E6-5937F2C76E4C}" srcOrd="0" destOrd="0" presId="urn:microsoft.com/office/officeart/2008/layout/RadialCluster"/>
    <dgm:cxn modelId="{3064840E-2F28-4789-BF30-4897DD56EEB3}" srcId="{C451CE37-D516-423E-B4B7-EEDE101BDFE8}" destId="{5449B765-CEC6-4B6C-BC9B-9F5D5AC3854B}" srcOrd="1" destOrd="0" parTransId="{7424F924-A620-4849-9320-9222C3AAD367}" sibTransId="{C095893E-D015-48A2-89ED-ABDB65C78485}"/>
    <dgm:cxn modelId="{AEF25087-323A-4763-AF9D-CE1745AF1894}" type="presOf" srcId="{7F8E7D11-6F90-45BB-BB59-1BBD466BACBD}" destId="{64A38AAC-45B1-4585-AB62-4C162099C963}" srcOrd="0" destOrd="0" presId="urn:microsoft.com/office/officeart/2008/layout/RadialCluster"/>
    <dgm:cxn modelId="{C21A6D3B-845A-4347-A980-555BDF01399E}" srcId="{C451CE37-D516-423E-B4B7-EEDE101BDFE8}" destId="{E4CF4D7F-4377-44AE-973C-A7283B7BE2F4}" srcOrd="3" destOrd="0" parTransId="{0BAA50BC-EB72-4A5A-B736-53B2760D1C26}" sibTransId="{13E91A84-9883-4379-849D-84174D382FBC}"/>
    <dgm:cxn modelId="{7F04B940-3F0A-4CAD-9128-41249B73D4E2}" type="presOf" srcId="{F2CAAC81-C4F5-4BD9-8A73-B4693DA33E4D}" destId="{918DB2AE-38DF-4215-9617-FEF73D0ED993}" srcOrd="0" destOrd="0" presId="urn:microsoft.com/office/officeart/2008/layout/RadialCluster"/>
    <dgm:cxn modelId="{1F6A989C-4C5B-4E3B-B4D3-104B39A47709}" type="presOf" srcId="{2A5CB631-4BB0-4A16-938A-261501A729CE}" destId="{9053C4CB-7D32-4D7B-A7ED-28838EE27BCD}" srcOrd="0" destOrd="0" presId="urn:microsoft.com/office/officeart/2008/layout/RadialCluster"/>
    <dgm:cxn modelId="{23861C84-C5E6-4D23-BFE7-0A3AD4024EA0}" srcId="{C451CE37-D516-423E-B4B7-EEDE101BDFE8}" destId="{382AB1A0-4299-426D-AFDD-D8E7B4C3AA26}" srcOrd="4" destOrd="0" parTransId="{F2CAAC81-C4F5-4BD9-8A73-B4693DA33E4D}" sibTransId="{9604109B-93D7-4D23-882A-1B209458388B}"/>
    <dgm:cxn modelId="{B2AC80CE-52C4-4B25-ABC9-47461039DC6B}" type="presOf" srcId="{382AB1A0-4299-426D-AFDD-D8E7B4C3AA26}" destId="{C7926B9E-EA6B-4366-ACE4-D701D4DA8E8B}" srcOrd="0" destOrd="0" presId="urn:microsoft.com/office/officeart/2008/layout/RadialCluster"/>
    <dgm:cxn modelId="{C7408A0B-0C30-45FB-9803-52A05CEFC7E7}" type="presOf" srcId="{0BAA50BC-EB72-4A5A-B736-53B2760D1C26}" destId="{A062FFC4-DE40-4F2C-B63C-29370F4830C8}" srcOrd="0" destOrd="0" presId="urn:microsoft.com/office/officeart/2008/layout/RadialCluster"/>
    <dgm:cxn modelId="{5BB5AE81-45F4-43DC-A0E1-426EFF66347E}" srcId="{C451CE37-D516-423E-B4B7-EEDE101BDFE8}" destId="{1C5A2B75-1B77-4DEB-B458-373CF614CC7A}" srcOrd="2" destOrd="0" parTransId="{EA41AE95-29A1-4843-B4D7-FF31A6F3CF97}" sibTransId="{67EC1741-14DA-49F6-A03C-25A674B420C9}"/>
    <dgm:cxn modelId="{02AE78F2-5D82-4311-AA33-E8352DB3AF09}" type="presOf" srcId="{EA41AE95-29A1-4843-B4D7-FF31A6F3CF97}" destId="{04D47EF3-5EF7-4E0C-BE9E-ABBF74BD1DE2}" srcOrd="0" destOrd="0" presId="urn:microsoft.com/office/officeart/2008/layout/RadialCluster"/>
    <dgm:cxn modelId="{87B5D023-AE1B-4B92-AFF8-8D451BC2372E}" type="presOf" srcId="{E4CF4D7F-4377-44AE-973C-A7283B7BE2F4}" destId="{F79AF91A-3507-4725-8937-EFBA966B5FEE}" srcOrd="0" destOrd="0" presId="urn:microsoft.com/office/officeart/2008/layout/RadialCluster"/>
    <dgm:cxn modelId="{8AFC29A7-35F5-4EC3-918A-CE402F1C4AFE}" type="presParOf" srcId="{BC9C7AA9-543A-48BE-859F-18F076870072}" destId="{A5D33326-6E42-467C-9A4C-7054598B125A}" srcOrd="0" destOrd="0" presId="urn:microsoft.com/office/officeart/2008/layout/RadialCluster"/>
    <dgm:cxn modelId="{31CD9D6B-B7AE-4B75-8FC8-3F5B87AEE486}" type="presParOf" srcId="{A5D33326-6E42-467C-9A4C-7054598B125A}" destId="{D2C58CC7-0A7D-4DCC-91DF-51C100CF1B8C}" srcOrd="0" destOrd="0" presId="urn:microsoft.com/office/officeart/2008/layout/RadialCluster"/>
    <dgm:cxn modelId="{533AE5E7-2918-4596-9F9F-C2FAE0149688}" type="presParOf" srcId="{A5D33326-6E42-467C-9A4C-7054598B125A}" destId="{113E4412-46F3-46A6-80E6-5937F2C76E4C}" srcOrd="1" destOrd="0" presId="urn:microsoft.com/office/officeart/2008/layout/RadialCluster"/>
    <dgm:cxn modelId="{DA3B07A4-35B8-4425-9B09-FF853C4D10C2}" type="presParOf" srcId="{A5D33326-6E42-467C-9A4C-7054598B125A}" destId="{9053C4CB-7D32-4D7B-A7ED-28838EE27BCD}" srcOrd="2" destOrd="0" presId="urn:microsoft.com/office/officeart/2008/layout/RadialCluster"/>
    <dgm:cxn modelId="{15DA9F84-8621-4467-AB4D-5D49697CB964}" type="presParOf" srcId="{A5D33326-6E42-467C-9A4C-7054598B125A}" destId="{99B571EC-46F2-480F-87D7-76D8682857A2}" srcOrd="3" destOrd="0" presId="urn:microsoft.com/office/officeart/2008/layout/RadialCluster"/>
    <dgm:cxn modelId="{2BBE10DB-9B1E-4EE8-891C-5C397393B697}" type="presParOf" srcId="{A5D33326-6E42-467C-9A4C-7054598B125A}" destId="{6F57A096-D72A-4A7F-B54D-0E4775C80A77}" srcOrd="4" destOrd="0" presId="urn:microsoft.com/office/officeart/2008/layout/RadialCluster"/>
    <dgm:cxn modelId="{624598AD-4061-4D5F-B88A-7B277B5CD855}" type="presParOf" srcId="{A5D33326-6E42-467C-9A4C-7054598B125A}" destId="{04D47EF3-5EF7-4E0C-BE9E-ABBF74BD1DE2}" srcOrd="5" destOrd="0" presId="urn:microsoft.com/office/officeart/2008/layout/RadialCluster"/>
    <dgm:cxn modelId="{844FF129-26E7-40E9-B2E2-CD3252AA0908}" type="presParOf" srcId="{A5D33326-6E42-467C-9A4C-7054598B125A}" destId="{7CFF05A6-6FFF-4FD5-812C-DD0EFA362F62}" srcOrd="6" destOrd="0" presId="urn:microsoft.com/office/officeart/2008/layout/RadialCluster"/>
    <dgm:cxn modelId="{C68E8E46-665E-4B27-BB56-7E3010263FFA}" type="presParOf" srcId="{A5D33326-6E42-467C-9A4C-7054598B125A}" destId="{A062FFC4-DE40-4F2C-B63C-29370F4830C8}" srcOrd="7" destOrd="0" presId="urn:microsoft.com/office/officeart/2008/layout/RadialCluster"/>
    <dgm:cxn modelId="{48D49AE9-9A17-4794-BD02-F1297D83D3FF}" type="presParOf" srcId="{A5D33326-6E42-467C-9A4C-7054598B125A}" destId="{F79AF91A-3507-4725-8937-EFBA966B5FEE}" srcOrd="8" destOrd="0" presId="urn:microsoft.com/office/officeart/2008/layout/RadialCluster"/>
    <dgm:cxn modelId="{EDCC042F-AEF5-4C33-993B-6BC5866DA90F}" type="presParOf" srcId="{A5D33326-6E42-467C-9A4C-7054598B125A}" destId="{918DB2AE-38DF-4215-9617-FEF73D0ED993}" srcOrd="9" destOrd="0" presId="urn:microsoft.com/office/officeart/2008/layout/RadialCluster"/>
    <dgm:cxn modelId="{7BE93942-B40F-444C-AF03-3A6BDBC07710}" type="presParOf" srcId="{A5D33326-6E42-467C-9A4C-7054598B125A}" destId="{C7926B9E-EA6B-4366-ACE4-D701D4DA8E8B}" srcOrd="10" destOrd="0" presId="urn:microsoft.com/office/officeart/2008/layout/RadialCluster"/>
    <dgm:cxn modelId="{E93A1449-2DDC-4D49-B5EC-4995760A82EC}" type="presParOf" srcId="{A5D33326-6E42-467C-9A4C-7054598B125A}" destId="{64A38AAC-45B1-4585-AB62-4C162099C963}" srcOrd="11" destOrd="0" presId="urn:microsoft.com/office/officeart/2008/layout/RadialCluster"/>
    <dgm:cxn modelId="{AA7161AD-49F2-45E8-8BD0-D0D666256394}" type="presParOf" srcId="{A5D33326-6E42-467C-9A4C-7054598B125A}" destId="{FDBCAB3C-678A-4CA5-BB20-0AA3426A9338}" srcOrd="12" destOrd="0" presId="urn:microsoft.com/office/officeart/2008/layout/RadialCluster"/>
    <dgm:cxn modelId="{E2995815-D4C1-4271-8E79-0DEB4033BB07}" type="presParOf" srcId="{A5D33326-6E42-467C-9A4C-7054598B125A}" destId="{961DCAAE-24C0-474C-9CB0-38C0B02C9A44}" srcOrd="13" destOrd="0" presId="urn:microsoft.com/office/officeart/2008/layout/RadialCluster"/>
    <dgm:cxn modelId="{E98BCBB9-4B0A-4B2F-92FD-5DBEC15078F0}" type="presParOf" srcId="{A5D33326-6E42-467C-9A4C-7054598B125A}" destId="{707A39C1-5BFA-431B-AE4D-C950F88EE7AC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58CC7-0A7D-4DCC-91DF-51C100CF1B8C}">
      <dsp:nvSpPr>
        <dsp:cNvPr id="0" name=""/>
        <dsp:cNvSpPr/>
      </dsp:nvSpPr>
      <dsp:spPr>
        <a:xfrm>
          <a:off x="2664296" y="1872210"/>
          <a:ext cx="2032727" cy="10510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РЦД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«Добровольцы творчества»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604" y="1923518"/>
        <a:ext cx="1930111" cy="948442"/>
      </dsp:txXfrm>
    </dsp:sp>
    <dsp:sp modelId="{113E4412-46F3-46A6-80E6-5937F2C76E4C}">
      <dsp:nvSpPr>
        <dsp:cNvPr id="0" name=""/>
        <dsp:cNvSpPr/>
      </dsp:nvSpPr>
      <dsp:spPr>
        <a:xfrm rot="16200000">
          <a:off x="3199782" y="1391332"/>
          <a:ext cx="961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75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3C4CB-7D32-4D7B-A7ED-28838EE27BCD}">
      <dsp:nvSpPr>
        <dsp:cNvPr id="0" name=""/>
        <dsp:cNvSpPr/>
      </dsp:nvSpPr>
      <dsp:spPr>
        <a:xfrm>
          <a:off x="2937258" y="109103"/>
          <a:ext cx="1486803" cy="8013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Органы государственной власти и МСУ</a:t>
          </a:r>
        </a:p>
      </dsp:txBody>
      <dsp:txXfrm>
        <a:off x="2976377" y="148222"/>
        <a:ext cx="1408565" cy="723113"/>
      </dsp:txXfrm>
    </dsp:sp>
    <dsp:sp modelId="{99B571EC-46F2-480F-87D7-76D8682857A2}">
      <dsp:nvSpPr>
        <dsp:cNvPr id="0" name=""/>
        <dsp:cNvSpPr/>
      </dsp:nvSpPr>
      <dsp:spPr>
        <a:xfrm rot="19444474">
          <a:off x="4365298" y="1746750"/>
          <a:ext cx="427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65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7A096-D72A-4A7F-B54D-0E4775C80A77}">
      <dsp:nvSpPr>
        <dsp:cNvPr id="0" name=""/>
        <dsp:cNvSpPr/>
      </dsp:nvSpPr>
      <dsp:spPr>
        <a:xfrm>
          <a:off x="4561874" y="819938"/>
          <a:ext cx="1486803" cy="8013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Коммерческие организации</a:t>
          </a:r>
        </a:p>
      </dsp:txBody>
      <dsp:txXfrm>
        <a:off x="4600993" y="859057"/>
        <a:ext cx="1408565" cy="723113"/>
      </dsp:txXfrm>
    </dsp:sp>
    <dsp:sp modelId="{04D47EF3-5EF7-4E0C-BE9E-ABBF74BD1DE2}">
      <dsp:nvSpPr>
        <dsp:cNvPr id="0" name=""/>
        <dsp:cNvSpPr/>
      </dsp:nvSpPr>
      <dsp:spPr>
        <a:xfrm rot="717120">
          <a:off x="4694531" y="2636686"/>
          <a:ext cx="229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F05A6-6FFF-4FD5-812C-DD0EFA362F62}">
      <dsp:nvSpPr>
        <dsp:cNvPr id="0" name=""/>
        <dsp:cNvSpPr/>
      </dsp:nvSpPr>
      <dsp:spPr>
        <a:xfrm>
          <a:off x="4921912" y="2417177"/>
          <a:ext cx="1486803" cy="8013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 НКО, осуществляющие деятельность в сфере культуры и искусства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1031" y="2456296"/>
        <a:ext cx="1408565" cy="723113"/>
      </dsp:txXfrm>
    </dsp:sp>
    <dsp:sp modelId="{A062FFC4-DE40-4F2C-B63C-29370F4830C8}">
      <dsp:nvSpPr>
        <dsp:cNvPr id="0" name=""/>
        <dsp:cNvSpPr/>
      </dsp:nvSpPr>
      <dsp:spPr>
        <a:xfrm rot="3585754">
          <a:off x="3771760" y="3297839"/>
          <a:ext cx="867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1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91A-3507-4725-8937-EFBA966B5FEE}">
      <dsp:nvSpPr>
        <dsp:cNvPr id="0" name=""/>
        <dsp:cNvSpPr/>
      </dsp:nvSpPr>
      <dsp:spPr>
        <a:xfrm>
          <a:off x="3913799" y="3672410"/>
          <a:ext cx="1486803" cy="8013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СМИ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2918" y="3711529"/>
        <a:ext cx="1408565" cy="723113"/>
      </dsp:txXfrm>
    </dsp:sp>
    <dsp:sp modelId="{918DB2AE-38DF-4215-9617-FEF73D0ED993}">
      <dsp:nvSpPr>
        <dsp:cNvPr id="0" name=""/>
        <dsp:cNvSpPr/>
      </dsp:nvSpPr>
      <dsp:spPr>
        <a:xfrm rot="7106045">
          <a:off x="2745800" y="3310665"/>
          <a:ext cx="881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8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26B9E-EA6B-4366-ACE4-D701D4DA8E8B}">
      <dsp:nvSpPr>
        <dsp:cNvPr id="0" name=""/>
        <dsp:cNvSpPr/>
      </dsp:nvSpPr>
      <dsp:spPr>
        <a:xfrm>
          <a:off x="2016224" y="3698061"/>
          <a:ext cx="1486803" cy="801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Общественные палаты всех уровней </a:t>
          </a:r>
        </a:p>
      </dsp:txBody>
      <dsp:txXfrm>
        <a:off x="2055343" y="3737180"/>
        <a:ext cx="1408565" cy="723113"/>
      </dsp:txXfrm>
    </dsp:sp>
    <dsp:sp modelId="{64A38AAC-45B1-4585-AB62-4C162099C963}">
      <dsp:nvSpPr>
        <dsp:cNvPr id="0" name=""/>
        <dsp:cNvSpPr/>
      </dsp:nvSpPr>
      <dsp:spPr>
        <a:xfrm rot="10062854">
          <a:off x="2492981" y="2637516"/>
          <a:ext cx="173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2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CAB3C-678A-4CA5-BB20-0AA3426A9338}">
      <dsp:nvSpPr>
        <dsp:cNvPr id="0" name=""/>
        <dsp:cNvSpPr/>
      </dsp:nvSpPr>
      <dsp:spPr>
        <a:xfrm>
          <a:off x="1008116" y="2107308"/>
          <a:ext cx="1486849" cy="14210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Добровольческие (волонтерские ) организации/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объединения, осуществляющие деятельность в сфере культуры и искусства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7488" y="2176680"/>
        <a:ext cx="1348105" cy="1282346"/>
      </dsp:txXfrm>
    </dsp:sp>
    <dsp:sp modelId="{961DCAAE-24C0-474C-9CB0-38C0B02C9A44}">
      <dsp:nvSpPr>
        <dsp:cNvPr id="0" name=""/>
        <dsp:cNvSpPr/>
      </dsp:nvSpPr>
      <dsp:spPr>
        <a:xfrm rot="13012596">
          <a:off x="2603833" y="1746755"/>
          <a:ext cx="418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11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A39C1-5BFA-431B-AE4D-C950F88EE7AC}">
      <dsp:nvSpPr>
        <dsp:cNvPr id="0" name=""/>
        <dsp:cNvSpPr/>
      </dsp:nvSpPr>
      <dsp:spPr>
        <a:xfrm>
          <a:off x="1368154" y="819948"/>
          <a:ext cx="1486803" cy="8013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Общество</a:t>
          </a:r>
        </a:p>
      </dsp:txBody>
      <dsp:txXfrm>
        <a:off x="1407273" y="859067"/>
        <a:ext cx="1408565" cy="72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3920-944B-41AF-9DF4-92ADF4F9A31F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4C68-2D84-4410-81CF-31F66E871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EC50-9631-4180-A3FC-59A529BA6CB9}" type="slidenum">
              <a:rPr lang="ru-RU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92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AEC50-9631-4180-A3FC-59A529BA6CB9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8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08112" y="3131676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ВОЛОНТЁРЫ ТВОРЧЕСТВА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ОЗЁРСК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31" y="-747464"/>
            <a:ext cx="9557631" cy="8319650"/>
          </a:xfrm>
          <a:prstGeom prst="rect">
            <a:avLst/>
          </a:prstGeom>
        </p:spPr>
      </p:pic>
      <p:pic>
        <p:nvPicPr>
          <p:cNvPr id="12" name="Picture 2" descr="http://mayak-dk.ru/wp-content/uploads/2021/02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4"/>
            <a:ext cx="3135100" cy="13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0" y="171587"/>
            <a:ext cx="9252520" cy="7413878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-1980728" y="143644"/>
            <a:ext cx="11665296" cy="6309320"/>
          </a:xfrm>
          <a:prstGeom prst="triangle">
            <a:avLst>
              <a:gd name="adj" fmla="val 100000"/>
            </a:avLst>
          </a:prstGeom>
          <a:solidFill>
            <a:srgbClr val="5A2B5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5496" y="116632"/>
            <a:ext cx="6480720" cy="69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A2B56"/>
                </a:solidFill>
                <a:latin typeface="Arial Black" pitchFamily="34" charset="0"/>
              </a:rPr>
              <a:t>ПРЕДПОСЫЛКИ К СОЗДАНИЮ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A2B56"/>
                </a:solidFill>
                <a:latin typeface="Arial Black" pitchFamily="34" charset="0"/>
              </a:rPr>
              <a:t>ОЩЕСТВЕННОГО ДВИЖЕНИЯ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6" y="2564904"/>
            <a:ext cx="1167176" cy="116857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871744" y="4221088"/>
            <a:ext cx="396000" cy="396000"/>
          </a:xfrm>
          <a:prstGeom prst="ellipse">
            <a:avLst/>
          </a:prstGeom>
          <a:solidFill>
            <a:srgbClr val="F5753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85551" y="1421415"/>
            <a:ext cx="396000" cy="396000"/>
          </a:xfrm>
          <a:prstGeom prst="ellipse">
            <a:avLst/>
          </a:prstGeom>
          <a:solidFill>
            <a:srgbClr val="F5753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57075" y="2735167"/>
            <a:ext cx="396000" cy="396000"/>
          </a:xfrm>
          <a:prstGeom prst="ellipse">
            <a:avLst/>
          </a:prstGeom>
          <a:solidFill>
            <a:srgbClr val="F5753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12002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Администрации президента РФ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Кириенко  поддержал  создание  общественного движение 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4917" y="2499741"/>
            <a:ext cx="877163" cy="319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22453"/>
                </a:solidFill>
                <a:latin typeface="Arial Black" pitchFamily="34" charset="0"/>
              </a:rPr>
              <a:t> 2019</a:t>
            </a:r>
            <a:endParaRPr lang="ru-RU" dirty="0">
              <a:solidFill>
                <a:srgbClr val="522453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58579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Включение движения в национальную программу «Культура»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3752179"/>
            <a:ext cx="1130664" cy="5409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522453"/>
                </a:solidFill>
                <a:latin typeface="Arial Black" pitchFamily="34" charset="0"/>
              </a:rPr>
              <a:t>Август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522453"/>
                </a:solidFill>
                <a:latin typeface="Arial Black" pitchFamily="34" charset="0"/>
              </a:rPr>
              <a:t> 2018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7"/>
          <a:stretch/>
        </p:blipFill>
        <p:spPr>
          <a:xfrm>
            <a:off x="3852995" y="1340768"/>
            <a:ext cx="1728655" cy="1080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9" y="116632"/>
            <a:ext cx="1748304" cy="80198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96136" y="1988840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999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общественного движения «Волонтеры культуры»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987384"/>
            <a:ext cx="981359" cy="5355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522453"/>
                </a:solidFill>
                <a:latin typeface="Arial Black" pitchFamily="34" charset="0"/>
              </a:rPr>
              <a:t> Март </a:t>
            </a:r>
            <a:endParaRPr lang="ru-RU" dirty="0">
              <a:solidFill>
                <a:srgbClr val="522453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522453"/>
                </a:solidFill>
                <a:latin typeface="Arial Black" pitchFamily="34" charset="0"/>
              </a:rPr>
              <a:t>2019</a:t>
            </a:r>
            <a:endParaRPr lang="ru-RU" dirty="0">
              <a:solidFill>
                <a:srgbClr val="52245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3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0" y="0"/>
            <a:ext cx="9252520" cy="7413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11684" r="18207" b="70789"/>
          <a:stretch/>
        </p:blipFill>
        <p:spPr bwMode="auto">
          <a:xfrm>
            <a:off x="0" y="0"/>
            <a:ext cx="9289032" cy="147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75317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РЦД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координационно-методическая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привлекающая ресурсы для обеспечения деятельности волонтерских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обеднений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сфере культуры и искусства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53947" r="51265" b="10687"/>
          <a:stretch/>
        </p:blipFill>
        <p:spPr bwMode="auto">
          <a:xfrm>
            <a:off x="-36834" y="404664"/>
            <a:ext cx="9180512" cy="64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6685" y="-13692"/>
            <a:ext cx="9252520" cy="688538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008879"/>
            <a:ext cx="4572000" cy="369332"/>
          </a:xfrm>
          <a:prstGeom prst="rect">
            <a:avLst/>
          </a:prstGeom>
          <a:solidFill>
            <a:srgbClr val="5A2B56"/>
          </a:solidFill>
        </p:spPr>
        <p:txBody>
          <a:bodyPr>
            <a:spAutoFit/>
          </a:bodyPr>
          <a:lstStyle/>
          <a:p>
            <a:pPr marL="457200" lvl="0" indent="-457200" algn="just">
              <a:buClr>
                <a:srgbClr val="009999"/>
              </a:buCl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998" y="836712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в добровольчество молодежь в возрасте от 18 до 35 лет, людей старшего поколения  и людей с инвалидностью общим числом 600 человек, через инфраструктурную поддержку добровольцев, осуществляющих деятельность в сфере культуры и искусства на территории  Озерского городского округа в период с февраля 2021 года по ноябрь 2021 год..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5A2B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5A2B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43960"/>
            <a:ext cx="2592288" cy="1477328"/>
          </a:xfrm>
          <a:prstGeom prst="rect">
            <a:avLst/>
          </a:prstGeom>
          <a:solidFill>
            <a:srgbClr val="5A2B5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0B050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обучение и вовлечение действующих и потенциальных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добровольцев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543959"/>
            <a:ext cx="2592288" cy="1477328"/>
          </a:xfrm>
          <a:prstGeom prst="rect">
            <a:avLst/>
          </a:prstGeom>
          <a:solidFill>
            <a:srgbClr val="5A2B5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информационного медиа-пространства для освящения культурно-досуговых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530306"/>
            <a:ext cx="2592288" cy="1200329"/>
          </a:xfrm>
          <a:prstGeom prst="rect">
            <a:avLst/>
          </a:prstGeom>
          <a:solidFill>
            <a:srgbClr val="5A2B5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 в сфере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496" y="260648"/>
            <a:ext cx="648072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701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-87923" y="-99392"/>
            <a:ext cx="11309824" cy="9062359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00192" y="1773216"/>
            <a:ext cx="3600000" cy="3600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229200"/>
            <a:ext cx="2592288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серебряного волонтерства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989" y="3068960"/>
            <a:ext cx="20517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инклюзии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068960"/>
            <a:ext cx="2051748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волонтеров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куотуры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444714"/>
            <a:ext cx="205174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Медиа-центр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7012" y="3789040"/>
            <a:ext cx="2605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городского фестиваля «Смотри на меня как на равного»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27" y="5674022"/>
            <a:ext cx="3031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«Голос 60+», лекции для старшего поколения от «серебряных» волонтеров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6972" y="1052736"/>
            <a:ext cx="2605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мини-киностудии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335" y="1433304"/>
            <a:ext cx="317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Лектории по инклюзивному, культурному и медиа-волонтерства, предоставления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квокинг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-пространства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И БЛАГОПОЛУЧАТЕЛИ </a:t>
            </a:r>
            <a:endParaRPr lang="ru-RU" sz="2800" b="1" dirty="0">
              <a:solidFill>
                <a:srgbClr val="5A2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4" y="4242696"/>
            <a:ext cx="2057092" cy="1371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6775"/>
            <a:ext cx="2057092" cy="137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06" y="1612637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-87923" y="-99392"/>
            <a:ext cx="11309824" cy="906235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087920" y="1100138"/>
            <a:ext cx="176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-36512" y="1169894"/>
            <a:ext cx="18473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331640" y="116632"/>
            <a:ext cx="7632824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ГОС.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ЕСУРСТНОГО ЦЕНТРА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sz="2400" b="1" dirty="0">
              <a:solidFill>
                <a:srgbClr val="5A2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в сфере культуры и искусства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при координационной и организационной поддержке ресурсного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центра.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эффективной системы поддержки необходимо 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ядра – совокупности (пула)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организаций‑партнеров.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967704380"/>
              </p:ext>
            </p:extLst>
          </p:nvPr>
        </p:nvGraphicFramePr>
        <p:xfrm>
          <a:off x="899592" y="620688"/>
          <a:ext cx="73612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7504" y="620688"/>
            <a:ext cx="2160240" cy="100811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РФ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328280" y="1124744"/>
            <a:ext cx="176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020272" y="548680"/>
            <a:ext cx="2016224" cy="172819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Озерского городского округа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по делам молодежи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Озерского городского округа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44488" r="55329" b="39467"/>
          <a:stretch/>
        </p:blipFill>
        <p:spPr bwMode="auto">
          <a:xfrm>
            <a:off x="184570" y="5393011"/>
            <a:ext cx="151035" cy="1276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28128" y="-243408"/>
            <a:ext cx="11309824" cy="906235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165626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ПВБОТЫ </a:t>
            </a:r>
            <a:endParaRPr lang="ru-RU" sz="2400" b="1" dirty="0">
              <a:solidFill>
                <a:srgbClr val="5A2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66" b="46171" l="28124" r="53794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27174" r="50000" b="60643"/>
          <a:stretch/>
        </p:blipFill>
        <p:spPr>
          <a:xfrm>
            <a:off x="3219409" y="3933056"/>
            <a:ext cx="3325679" cy="1241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66" b="46171" l="28124" r="53794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27174" r="50000" b="60643"/>
          <a:stretch/>
        </p:blipFill>
        <p:spPr>
          <a:xfrm>
            <a:off x="4342665" y="650528"/>
            <a:ext cx="3325679" cy="1241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66" b="46171" l="28124" r="537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27174" r="50000" b="60643"/>
          <a:stretch/>
        </p:blipFill>
        <p:spPr>
          <a:xfrm>
            <a:off x="395005" y="769566"/>
            <a:ext cx="3471827" cy="12961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0964" y="879953"/>
            <a:ext cx="3528392" cy="96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СЕРЕБРЯНОЕ ВОЛОНТЕРСТВО 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4018193"/>
            <a:ext cx="3355590" cy="1169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ИНКЛЮЗИВНОЕ ВОЛОНТЕРСТВО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726108"/>
            <a:ext cx="3528392" cy="96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МЕДИА ВОЛОНТЕРСТВО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08347" y="1892110"/>
            <a:ext cx="3468021" cy="1536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проект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«Голос Озерска 60+»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8"/>
          <p:cNvSpPr txBox="1">
            <a:spLocks/>
          </p:cNvSpPr>
          <p:nvPr/>
        </p:nvSpPr>
        <p:spPr>
          <a:xfrm>
            <a:off x="4139952" y="2044510"/>
            <a:ext cx="3468021" cy="153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волонтеров культуры,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медиа-студии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8"/>
          <p:cNvSpPr txBox="1">
            <a:spLocks/>
          </p:cNvSpPr>
          <p:nvPr/>
        </p:nvSpPr>
        <p:spPr>
          <a:xfrm>
            <a:off x="3131840" y="5065795"/>
            <a:ext cx="3468021" cy="153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творчества лиц с ОВЗ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6" b="48734"/>
          <a:stretch/>
        </p:blipFill>
        <p:spPr>
          <a:xfrm>
            <a:off x="-180528" y="-622035"/>
            <a:ext cx="12677976" cy="10158635"/>
          </a:xfrm>
          <a:prstGeom prst="rect">
            <a:avLst/>
          </a:prstGeom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2451" y="103932"/>
            <a:ext cx="648072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5A2B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2400" b="1" dirty="0">
              <a:solidFill>
                <a:srgbClr val="5A2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97285"/>
            <a:ext cx="558953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000" dirty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Количественные  </a:t>
            </a:r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sz="2000" dirty="0">
              <a:solidFill>
                <a:srgbClr val="5A2B5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не менее 5 мероприятий, направленных на добровольчество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сфере культуры; </a:t>
            </a:r>
          </a:p>
          <a:p>
            <a:pPr indent="627063" algn="just"/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менее 600 граждан, будут вовлечены в добровольческую деятельность в том числе: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количество добровольцев от 14 до 35 лет - не менее 100 человек; 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количество добровольцев от 35 до 60 лет - не менее 200 человек; 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количество добровольцев от 60 лет и старше - не менее 300 человек.</a:t>
            </a:r>
          </a:p>
          <a:p>
            <a:pPr indent="627063" algn="just"/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Не менее 600 граждан, будут вовлечены в культурную деятельность, из них: 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людей с ограниченными возможностями здоровья - не менее 60 человек: 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молодежь от 14 до 35 лет - не менее 100 человек;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людей среднего возраста - не менее 180 человек;</a:t>
            </a:r>
          </a:p>
          <a:p>
            <a:pPr indent="62706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людей старшего поколения- не менее 250 человек.</a:t>
            </a:r>
          </a:p>
          <a:p>
            <a:pPr indent="627063" algn="just">
              <a:buFontTx/>
              <a:buChar char="-"/>
            </a:pPr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менее в 4 СМИ, включая сайты учреждений и соц. сети  будет освящена деятельность волонтеров (добровольцев).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2092" y="476672"/>
            <a:ext cx="66787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000" dirty="0" smtClean="0">
                <a:solidFill>
                  <a:srgbClr val="5A2B56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показатели: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подготовленной команды волонтёров;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и развитие навыков работы с пенсионерами и людьми с ОВЗ;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развитие навыков информационного освещения культурных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indent="6270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степени удовлетворенности населения качеством предоставляемых услуг в сфере культуры и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40772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3522</TotalTime>
  <Words>398</Words>
  <Application>Microsoft Office PowerPoint</Application>
  <PresentationFormat>Экран (4:3)</PresentationFormat>
  <Paragraphs>81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Вокальный проект  «Голос Озерска 60+»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Лектор</dc:title>
  <dc:creator>Антон</dc:creator>
  <cp:lastModifiedBy>Алекс</cp:lastModifiedBy>
  <cp:revision>387</cp:revision>
  <dcterms:created xsi:type="dcterms:W3CDTF">2017-07-25T13:27:59Z</dcterms:created>
  <dcterms:modified xsi:type="dcterms:W3CDTF">2021-06-12T07:31:23Z</dcterms:modified>
</cp:coreProperties>
</file>