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media/image6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1.png" ContentType="image/png"/>
  <Override PartName="/ppt/media/image10.png" ContentType="image/png"/>
  <Override PartName="/ppt/media/image9.jpeg" ContentType="image/jpeg"/>
  <Override PartName="/ppt/media/image8.png" ContentType="image/png"/>
  <Override PartName="/ppt/media/image2.jpeg" ContentType="image/jpeg"/>
  <Override PartName="/ppt/media/image11.png" ContentType="image/png"/>
  <Override PartName="/ppt/media/image7.png" ContentType="image/png"/>
  <Override PartName="/ppt/presProps.xml" ContentType="application/vnd.openxmlformats-officedocument.presentationml.presPro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2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6A87E26-BD5D-46F6-B929-A3A48BE805B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2E59B70-427A-478D-BF5C-CD9D8D832C6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3028B50-A07B-40B2-9EB7-EE377851028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8F1CB1E-E471-48D8-B753-13A5242C731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8A1D618-BC95-4AEE-B49F-CCB68D9C8F2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BDFFBF0-9F10-4A0C-8FDF-8D6B72BD682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71A856A-9A4A-4585-8C53-B0B39B4952C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901FA7B-74B1-45C1-AB17-22876C96E39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7E0C805-D036-4229-8B19-C21C6C12622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6166B6F-199F-49B6-8A42-E2E11968A13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1531768-64BC-463F-94F3-EFD08DA581B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F828208-1F0C-40EA-973B-61968C46886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96E9930-18DA-4CA0-9505-11D807DD484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54504BD-6E87-4760-8878-368B947D20A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0491B14-FE13-4DB5-9491-628BE30EDE3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51BAF40-6A26-4825-BBBF-6DA36A86CAA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D9BD960-0174-4B2F-A4E5-0E968F7F55E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7A69C5D-F13F-490F-8D4B-29652F6ABBD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40AE1C6-0C7D-48BD-97B7-ED88C4B3E1A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ACD561B-6DB3-481E-9440-55226256D3B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79E76C4-8179-4012-8C66-1F8FFAB3E31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1451616-A9D0-412D-BC0A-D72A9EEC753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5F72798-463D-43B2-8A52-61135FC7102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E5FA719-3B7D-42FB-B830-3638F31BA83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89A9DC2-7744-4183-A0B5-71A0F2B6C24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5FA2654-9C90-4FBF-877F-A3CADD5CFDBA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 descr="C:\Users\Светлана\Downloads\main_bg.pn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2" descr="G:\Значки_Радуга\значки радуга 2 - картинка.jpg"/>
          <p:cNvPicPr/>
          <p:nvPr/>
        </p:nvPicPr>
        <p:blipFill>
          <a:blip r:embed="rId2"/>
          <a:stretch/>
        </p:blipFill>
        <p:spPr>
          <a:xfrm>
            <a:off x="539640" y="23040"/>
            <a:ext cx="3644280" cy="3644280"/>
          </a:xfrm>
          <a:prstGeom prst="rect">
            <a:avLst/>
          </a:prstGeom>
          <a:ln w="0">
            <a:noFill/>
          </a:ln>
        </p:spPr>
      </p:pic>
      <p:sp>
        <p:nvSpPr>
          <p:cNvPr id="84" name="Прямоугольник 6"/>
          <p:cNvSpPr/>
          <p:nvPr/>
        </p:nvSpPr>
        <p:spPr>
          <a:xfrm>
            <a:off x="1763640" y="4365000"/>
            <a:ext cx="3239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6600"/>
                </a:solidFill>
                <a:latin typeface="Calibri"/>
                <a:ea typeface="DejaVu Sans"/>
              </a:rPr>
              <a:t>г.Йошкар-Олы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85" name="Прямоугольник 7"/>
          <p:cNvSpPr/>
          <p:nvPr/>
        </p:nvSpPr>
        <p:spPr>
          <a:xfrm>
            <a:off x="2915640" y="2997000"/>
            <a:ext cx="3527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6600"/>
                </a:solidFill>
                <a:latin typeface="Calibri"/>
                <a:ea typeface="DejaVu Sans"/>
              </a:rPr>
              <a:t>подростковых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86" name="Прямоугольник 8"/>
          <p:cNvSpPr/>
          <p:nvPr/>
        </p:nvSpPr>
        <p:spPr>
          <a:xfrm>
            <a:off x="899640" y="4941000"/>
            <a:ext cx="32396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5400" spc="-1" strike="noStrike">
                <a:solidFill>
                  <a:srgbClr val="ff6600"/>
                </a:solidFill>
                <a:latin typeface="Calibri"/>
                <a:ea typeface="DejaVu Sans"/>
              </a:rPr>
              <a:t>«</a:t>
            </a:r>
            <a:r>
              <a:rPr b="1" lang="ru-RU" sz="5400" spc="-1" strike="noStrike">
                <a:solidFill>
                  <a:srgbClr val="ff0000"/>
                </a:solidFill>
                <a:latin typeface="Calibri"/>
                <a:ea typeface="DejaVu Sans"/>
              </a:rPr>
              <a:t>Р</a:t>
            </a:r>
            <a:r>
              <a:rPr b="1" lang="ru-RU" sz="5400" spc="-1" strike="noStrike">
                <a:solidFill>
                  <a:srgbClr val="ff6600"/>
                </a:solidFill>
                <a:latin typeface="Calibri"/>
                <a:ea typeface="DejaVu Sans"/>
              </a:rPr>
              <a:t>а</a:t>
            </a:r>
            <a:r>
              <a:rPr b="1" lang="ru-RU" sz="5400" spc="-1" strike="noStrike">
                <a:solidFill>
                  <a:srgbClr val="ffff00"/>
                </a:solidFill>
                <a:latin typeface="Calibri"/>
                <a:ea typeface="DejaVu Sans"/>
              </a:rPr>
              <a:t>д</a:t>
            </a:r>
            <a:r>
              <a:rPr b="1" lang="ru-RU" sz="5400" spc="-1" strike="noStrike">
                <a:solidFill>
                  <a:srgbClr val="00b050"/>
                </a:solidFill>
                <a:latin typeface="Calibri"/>
                <a:ea typeface="DejaVu Sans"/>
              </a:rPr>
              <a:t>у</a:t>
            </a:r>
            <a:r>
              <a:rPr b="1" lang="ru-RU" sz="5400" spc="-1" strike="noStrike">
                <a:solidFill>
                  <a:srgbClr val="00b0f0"/>
                </a:solidFill>
                <a:latin typeface="Calibri"/>
                <a:ea typeface="DejaVu Sans"/>
              </a:rPr>
              <a:t>г</a:t>
            </a:r>
            <a:r>
              <a:rPr b="1" lang="ru-RU" sz="5400" spc="-1" strike="noStrike">
                <a:solidFill>
                  <a:srgbClr val="604a7b"/>
                </a:solidFill>
                <a:latin typeface="Calibri"/>
                <a:ea typeface="DejaVu Sans"/>
              </a:rPr>
              <a:t>а</a:t>
            </a:r>
            <a:r>
              <a:rPr b="1" lang="ru-RU" sz="5400" spc="-1" strike="noStrike">
                <a:solidFill>
                  <a:srgbClr val="ff6600"/>
                </a:solidFill>
                <a:latin typeface="Calibri"/>
                <a:ea typeface="DejaVu Sans"/>
              </a:rPr>
              <a:t>»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868000" y="260640"/>
            <a:ext cx="2661480" cy="649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6600"/>
                </a:solidFill>
                <a:latin typeface="Calibri"/>
              </a:rPr>
              <a:t>Местная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88" name="Заголовок 9"/>
          <p:cNvSpPr/>
          <p:nvPr/>
        </p:nvSpPr>
        <p:spPr>
          <a:xfrm>
            <a:off x="5004000" y="836640"/>
            <a:ext cx="3095640" cy="79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6600"/>
                </a:solidFill>
                <a:latin typeface="Calibri"/>
                <a:ea typeface="DejaVu Sans"/>
              </a:rPr>
              <a:t>общественная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89" name="Заголовок 9"/>
          <p:cNvSpPr/>
          <p:nvPr/>
        </p:nvSpPr>
        <p:spPr>
          <a:xfrm>
            <a:off x="4680000" y="1556640"/>
            <a:ext cx="3095640" cy="79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6600"/>
                </a:solidFill>
                <a:latin typeface="Calibri"/>
                <a:ea typeface="DejaVu Sans"/>
              </a:rPr>
              <a:t>организация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90" name="Заголовок 9"/>
          <p:cNvSpPr/>
          <p:nvPr/>
        </p:nvSpPr>
        <p:spPr>
          <a:xfrm>
            <a:off x="4140000" y="2205000"/>
            <a:ext cx="3419640" cy="85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6600"/>
                </a:solidFill>
                <a:latin typeface="Calibri"/>
                <a:ea typeface="DejaVu Sans"/>
              </a:rPr>
              <a:t>Союз детских и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91" name="Заголовок 9"/>
          <p:cNvSpPr/>
          <p:nvPr/>
        </p:nvSpPr>
        <p:spPr>
          <a:xfrm>
            <a:off x="2699640" y="3645000"/>
            <a:ext cx="3095640" cy="79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6600"/>
                </a:solidFill>
                <a:latin typeface="Calibri"/>
                <a:ea typeface="DejaVu Sans"/>
              </a:rPr>
              <a:t>объединений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C:\Users\Светлана\Downloads\main_bg.pn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755640" y="260640"/>
            <a:ext cx="4751640" cy="57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00b050"/>
                </a:solidFill>
                <a:latin typeface="Calibri"/>
              </a:rPr>
              <a:t>Цель СДПО «Радуга» -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395640" y="908640"/>
            <a:ext cx="8208360" cy="151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5000"/>
          </a:bodyPr>
          <a:p>
            <a:pPr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i="1" lang="ru-RU" sz="2600" spc="-1" strike="noStrike">
                <a:solidFill>
                  <a:srgbClr val="404040"/>
                </a:solidFill>
                <a:latin typeface="Calibri"/>
              </a:rPr>
              <a:t>помочь детям и подросткам познавать и улучшать окружающий мир, быть достойными своего Отечества, развивать свои способности и сохранять традиции своего народа.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5" name="Rectangle 1"/>
          <p:cNvSpPr/>
          <p:nvPr/>
        </p:nvSpPr>
        <p:spPr>
          <a:xfrm>
            <a:off x="383400" y="3226680"/>
            <a:ext cx="8280360" cy="26496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ru-RU" sz="2400" spc="-1" strike="noStrike">
                <a:solidFill>
                  <a:srgbClr val="262626"/>
                </a:solidFill>
                <a:latin typeface="Calibri"/>
                <a:ea typeface="Times New Roman"/>
              </a:rPr>
              <a:t>-работа с детьми и молодёжью;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ru-RU" sz="2400" spc="-1" strike="noStrike">
                <a:solidFill>
                  <a:srgbClr val="262626"/>
                </a:solidFill>
                <a:latin typeface="Calibri"/>
                <a:ea typeface="Times New Roman"/>
              </a:rPr>
              <a:t>-информационно - методическое обеспечение деятельности детских общественных объединений города;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ru-RU" sz="2400" spc="-1" strike="noStrike">
                <a:solidFill>
                  <a:srgbClr val="262626"/>
                </a:solidFill>
                <a:latin typeface="Calibri"/>
                <a:ea typeface="Times New Roman"/>
              </a:rPr>
              <a:t>-работа с социально незащищенными категориями детей и граждан;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ru-RU" sz="2400" spc="-1" strike="noStrike">
                <a:solidFill>
                  <a:srgbClr val="262626"/>
                </a:solidFill>
                <a:latin typeface="Calibri"/>
                <a:ea typeface="Times New Roman"/>
              </a:rPr>
              <a:t>-профилактика вредных привычек, формирование установки на здоровый образ жизни у подростков.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6" name="Прямоугольник 5"/>
          <p:cNvSpPr/>
          <p:nvPr/>
        </p:nvSpPr>
        <p:spPr>
          <a:xfrm>
            <a:off x="287280" y="2493000"/>
            <a:ext cx="777600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000" spc="-1" strike="noStrike">
                <a:solidFill>
                  <a:srgbClr val="00b050"/>
                </a:solidFill>
                <a:latin typeface="Calibri"/>
                <a:ea typeface="Times New Roman"/>
              </a:rPr>
              <a:t>Основные сферы деятельности: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 descr="C:\Users\Светлана\Downloads\main_bg.png"/>
          <p:cNvPicPr/>
          <p:nvPr/>
        </p:nvPicPr>
        <p:blipFill>
          <a:blip r:embed="rId1"/>
          <a:stretch/>
        </p:blipFill>
        <p:spPr>
          <a:xfrm>
            <a:off x="0" y="1116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395640" y="308880"/>
            <a:ext cx="8208360" cy="311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262626"/>
                </a:solidFill>
                <a:latin typeface="Times New Roman"/>
              </a:rPr>
              <a:t>Субъектами СДПО «Радуга» являются: 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262626"/>
                </a:solidFill>
                <a:latin typeface="Times New Roman"/>
              </a:rPr>
              <a:t>10 школьных объединений, 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262626"/>
                </a:solidFill>
                <a:latin typeface="Times New Roman"/>
              </a:rPr>
              <a:t>РВО «Эколог»  ДТДиМ, 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262626"/>
                </a:solidFill>
                <a:latin typeface="Times New Roman"/>
              </a:rPr>
              <a:t>объединяющие более 1000  детей, подростков и взрослых.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9" name="Подзаголовок 2"/>
          <p:cNvSpPr/>
          <p:nvPr/>
        </p:nvSpPr>
        <p:spPr>
          <a:xfrm>
            <a:off x="395640" y="3789000"/>
            <a:ext cx="8352360" cy="266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just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</p:txBody>
      </p:sp>
      <p:pic>
        <p:nvPicPr>
          <p:cNvPr id="100" name="Рисунок 1" descr=""/>
          <p:cNvPicPr/>
          <p:nvPr/>
        </p:nvPicPr>
        <p:blipFill>
          <a:blip r:embed="rId2"/>
          <a:stretch/>
        </p:blipFill>
        <p:spPr>
          <a:xfrm>
            <a:off x="2339640" y="3440160"/>
            <a:ext cx="4745520" cy="266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 descr="C:\Users\Светлана\Downloads\main_bg.pn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102" name="PlaceHolder 1"/>
          <p:cNvSpPr>
            <a:spLocks noGrp="1"/>
          </p:cNvSpPr>
          <p:nvPr>
            <p:ph type="subTitle"/>
          </p:nvPr>
        </p:nvSpPr>
        <p:spPr>
          <a:xfrm>
            <a:off x="467640" y="1268640"/>
            <a:ext cx="8064000" cy="482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 algn="ctr">
              <a:lnSpc>
                <a:spcPct val="100000"/>
              </a:lnSpc>
              <a:spcBef>
                <a:spcPts val="479"/>
              </a:spcBef>
              <a:buClr>
                <a:srgbClr val="262626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262626"/>
                </a:solidFill>
                <a:latin typeface="Calibri"/>
              </a:rPr>
              <a:t>  </a:t>
            </a:r>
            <a:r>
              <a:rPr b="0" lang="ru-RU" sz="2400" spc="-1" strike="noStrike">
                <a:solidFill>
                  <a:srgbClr val="262626"/>
                </a:solidFill>
                <a:latin typeface="Calibri"/>
              </a:rPr>
              <a:t>Победители конкурса на Грант Главы по добровольчеству 2019,2020;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buNone/>
            </a:pPr>
            <a:endParaRPr b="0" lang="ru-RU" sz="2400" spc="-1" strike="noStrike">
              <a:latin typeface="Arial"/>
            </a:endParaRPr>
          </a:p>
          <a:p>
            <a:pPr marL="216000" indent="-216000" algn="ctr">
              <a:lnSpc>
                <a:spcPct val="100000"/>
              </a:lnSpc>
              <a:spcBef>
                <a:spcPts val="479"/>
              </a:spcBef>
              <a:buClr>
                <a:srgbClr val="262626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262626"/>
                </a:solidFill>
                <a:latin typeface="Calibri"/>
              </a:rPr>
              <a:t>Победители конкурса социальных проектов Министерства молодежной политики, спорта и туризма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262626"/>
                </a:solidFill>
                <a:latin typeface="Calibri"/>
              </a:rPr>
              <a:t>Республики Марий Эл, 2019 г;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marL="216000" indent="-216000" algn="ctr">
              <a:lnSpc>
                <a:spcPct val="100000"/>
              </a:lnSpc>
              <a:spcBef>
                <a:spcPts val="479"/>
              </a:spcBef>
              <a:buClr>
                <a:srgbClr val="262626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rgbClr val="262626"/>
                </a:solidFill>
                <a:latin typeface="Calibri"/>
              </a:rPr>
              <a:t>  </a:t>
            </a:r>
            <a:r>
              <a:rPr b="0" lang="ru-RU" sz="2400" spc="-1" strike="noStrike">
                <a:solidFill>
                  <a:srgbClr val="262626"/>
                </a:solidFill>
                <a:latin typeface="Calibri"/>
              </a:rPr>
              <a:t>Победители конкурс социальных проектов Министерства социальной защиты Республики Марий Эл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marL="216000" indent="-216000" algn="ctr">
              <a:lnSpc>
                <a:spcPct val="100000"/>
              </a:lnSpc>
              <a:spcBef>
                <a:spcPts val="479"/>
              </a:spcBef>
              <a:buClr>
                <a:srgbClr val="262626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rgbClr val="262626"/>
                </a:solidFill>
                <a:latin typeface="Calibri"/>
              </a:rPr>
              <a:t>Победители Президентских грантов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3" name="Подзаголовок 3"/>
          <p:cNvSpPr/>
          <p:nvPr/>
        </p:nvSpPr>
        <p:spPr>
          <a:xfrm>
            <a:off x="467640" y="836640"/>
            <a:ext cx="7128000" cy="158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Подзаголовок 2"/>
          <p:cNvSpPr/>
          <p:nvPr/>
        </p:nvSpPr>
        <p:spPr>
          <a:xfrm>
            <a:off x="395640" y="476640"/>
            <a:ext cx="4463640" cy="5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7000"/>
          </a:bodyPr>
          <a:p>
            <a:pPr algn="just">
              <a:lnSpc>
                <a:spcPct val="100000"/>
              </a:lnSpc>
              <a:spcBef>
                <a:spcPts val="720"/>
              </a:spcBef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6600"/>
                </a:solidFill>
                <a:latin typeface="Calibri"/>
                <a:ea typeface="DejaVu Sans"/>
              </a:rPr>
              <a:t>Победы СДПО «Радуга»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C:\Users\Светлана\Downloads\main_bg.pn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67640" y="476640"/>
            <a:ext cx="7771680" cy="64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ff6600"/>
                </a:solidFill>
                <a:latin typeface="Calibri"/>
              </a:rPr>
              <a:t>Программы деятельности СДПО «Радуга»: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subTitle"/>
          </p:nvPr>
        </p:nvSpPr>
        <p:spPr>
          <a:xfrm>
            <a:off x="179640" y="1268640"/>
            <a:ext cx="8963640" cy="54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b050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“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Я хочу, я могу, я имею право” - </a:t>
            </a: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программа для старшеклассников, ориентированная на социально-значимые дела;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“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Игра - дело серьёзное” – </a:t>
            </a: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программа направленная на работу с младшими школьниками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  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“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Древо жизни” - </a:t>
            </a: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программа по взаимодействию с семьей;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“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Зелёный мир” -</a:t>
            </a: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 экологическая программа;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“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Милосердие”- </a:t>
            </a: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тимуровская помощь, общение с детьми с ограниченными возможностями развития, помощь пожилым людям;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“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Лидер” – </a:t>
            </a: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программа для развития лидерской активности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40404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“</a:t>
            </a:r>
            <a:r>
              <a:rPr b="0" lang="ru-RU" sz="2000" spc="-1" strike="noStrike">
                <a:solidFill>
                  <a:srgbClr val="ff6600"/>
                </a:solidFill>
                <a:latin typeface="Calibri"/>
              </a:rPr>
              <a:t>Свой голос” – </a:t>
            </a:r>
            <a:r>
              <a:rPr b="0" lang="ru-RU" sz="2000" spc="-1" strike="noStrike">
                <a:solidFill>
                  <a:srgbClr val="404040"/>
                </a:solidFill>
                <a:latin typeface="Calibri"/>
              </a:rPr>
              <a:t>развитие информационно-медийного направления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366920" y="260280"/>
            <a:ext cx="7776360" cy="864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pic>
        <p:nvPicPr>
          <p:cNvPr id="109" name="Рисунок 6" descr=""/>
          <p:cNvPicPr/>
          <p:nvPr/>
        </p:nvPicPr>
        <p:blipFill>
          <a:blip r:embed="rId1"/>
          <a:stretch/>
        </p:blipFill>
        <p:spPr>
          <a:xfrm>
            <a:off x="467640" y="498960"/>
            <a:ext cx="3980160" cy="282204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4" descr="https://sun9-22.userapi.com/O0Fy3j5NARjLWkeolDDhQk7MyJuofxqiUfKjWg/g1DowSNKUPA.jpg"/>
          <p:cNvPicPr/>
          <p:nvPr/>
        </p:nvPicPr>
        <p:blipFill>
          <a:blip r:embed="rId2"/>
          <a:stretch/>
        </p:blipFill>
        <p:spPr>
          <a:xfrm>
            <a:off x="4984920" y="472680"/>
            <a:ext cx="3760560" cy="2826000"/>
          </a:xfrm>
          <a:prstGeom prst="rect">
            <a:avLst/>
          </a:prstGeom>
          <a:ln w="0">
            <a:noFill/>
          </a:ln>
        </p:spPr>
      </p:pic>
      <p:pic>
        <p:nvPicPr>
          <p:cNvPr id="111" name="Рисунок 2" descr=""/>
          <p:cNvPicPr/>
          <p:nvPr/>
        </p:nvPicPr>
        <p:blipFill>
          <a:blip r:embed="rId3"/>
          <a:srcRect l="9465" t="0" r="14794" b="0"/>
          <a:stretch/>
        </p:blipFill>
        <p:spPr>
          <a:xfrm>
            <a:off x="539640" y="3825000"/>
            <a:ext cx="4031640" cy="2519280"/>
          </a:xfrm>
          <a:prstGeom prst="rect">
            <a:avLst/>
          </a:prstGeom>
          <a:ln w="0">
            <a:noFill/>
          </a:ln>
        </p:spPr>
      </p:pic>
      <p:pic>
        <p:nvPicPr>
          <p:cNvPr id="112" name="Рисунок 3" descr=""/>
          <p:cNvPicPr/>
          <p:nvPr/>
        </p:nvPicPr>
        <p:blipFill>
          <a:blip r:embed="rId4"/>
          <a:srcRect l="0" t="7500" r="0" b="4988"/>
          <a:stretch/>
        </p:blipFill>
        <p:spPr>
          <a:xfrm>
            <a:off x="4906080" y="3861000"/>
            <a:ext cx="3839400" cy="25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</TotalTime>
  <Application>LibreOffice/7.3.6.2$Linux_X86_64 LibreOffice_project/30$Build-2</Application>
  <AppVersion>15.0000</AppVersion>
  <Words>468</Words>
  <Paragraphs>44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2015-07-01T04:33:02Z</dcterms:created>
  <dc:creator>Светлана</dc:creator>
  <dc:description/>
  <dc:language>ru-RU</dc:language>
  <cp:lastModifiedBy/>
  <dcterms:modified xsi:type="dcterms:W3CDTF">2023-05-10T18:46:31Z</dcterms:modified>
  <cp:revision>39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7</vt:i4>
  </property>
</Properties>
</file>