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3" r:id="rId3"/>
    <p:sldId id="285" r:id="rId4"/>
    <p:sldId id="287" r:id="rId5"/>
    <p:sldId id="298" r:id="rId6"/>
    <p:sldId id="276" r:id="rId7"/>
    <p:sldId id="280" r:id="rId8"/>
    <p:sldId id="289" r:id="rId9"/>
    <p:sldId id="288" r:id="rId10"/>
    <p:sldId id="290" r:id="rId11"/>
    <p:sldId id="291" r:id="rId12"/>
    <p:sldId id="299" r:id="rId13"/>
    <p:sldId id="292" r:id="rId14"/>
    <p:sldId id="293" r:id="rId15"/>
    <p:sldId id="294" r:id="rId16"/>
    <p:sldId id="296" r:id="rId17"/>
    <p:sldId id="297" r:id="rId18"/>
    <p:sldId id="308" r:id="rId19"/>
    <p:sldId id="304" r:id="rId20"/>
    <p:sldId id="301" r:id="rId21"/>
    <p:sldId id="309" r:id="rId22"/>
    <p:sldId id="303" r:id="rId23"/>
    <p:sldId id="302" r:id="rId24"/>
    <p:sldId id="310" r:id="rId25"/>
    <p:sldId id="305" r:id="rId26"/>
    <p:sldId id="312" r:id="rId27"/>
    <p:sldId id="313" r:id="rId28"/>
    <p:sldId id="314" r:id="rId29"/>
    <p:sldId id="315" r:id="rId30"/>
    <p:sldId id="307" r:id="rId31"/>
    <p:sldId id="306" r:id="rId32"/>
    <p:sldId id="318" r:id="rId33"/>
    <p:sldId id="311" r:id="rId34"/>
    <p:sldId id="319" r:id="rId35"/>
    <p:sldId id="316" r:id="rId36"/>
    <p:sldId id="317" r:id="rId37"/>
    <p:sldId id="320" r:id="rId38"/>
    <p:sldId id="270" r:id="rId39"/>
    <p:sldId id="321" r:id="rId40"/>
  </p:sldIdLst>
  <p:sldSz cx="9144000" cy="6858000" type="screen4x3"/>
  <p:notesSz cx="6858000" cy="9144000"/>
  <p:defaultTextStyle>
    <a:defPPr>
      <a:defRPr lang="ru-RU"/>
    </a:defPPr>
    <a:lvl1pPr marL="0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2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7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2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8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54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9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05" algn="l" defTabSz="914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79" autoAdjust="0"/>
    <p:restoredTop sz="94660"/>
  </p:normalViewPr>
  <p:slideViewPr>
    <p:cSldViewPr>
      <p:cViewPr varScale="1">
        <p:scale>
          <a:sx n="81" d="100"/>
          <a:sy n="81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6ADD8-1A8B-43F1-A30A-2B41E9663D24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0B80F-FD08-4A74-8F58-EA33E3B6FB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218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2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7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2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8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54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9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05" algn="l" defTabSz="914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2" indent="0">
              <a:buNone/>
              <a:defRPr sz="1800" b="1"/>
            </a:lvl3pPr>
            <a:lvl4pPr marL="1371527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8" indent="0">
              <a:buNone/>
              <a:defRPr sz="1600" b="1"/>
            </a:lvl6pPr>
            <a:lvl7pPr marL="2743054" indent="0">
              <a:buNone/>
              <a:defRPr sz="1600" b="1"/>
            </a:lvl7pPr>
            <a:lvl8pPr marL="3200229" indent="0">
              <a:buNone/>
              <a:defRPr sz="1600" b="1"/>
            </a:lvl8pPr>
            <a:lvl9pPr marL="365740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2" indent="0">
              <a:buNone/>
              <a:defRPr sz="1800" b="1"/>
            </a:lvl3pPr>
            <a:lvl4pPr marL="1371527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8" indent="0">
              <a:buNone/>
              <a:defRPr sz="1600" b="1"/>
            </a:lvl6pPr>
            <a:lvl7pPr marL="2743054" indent="0">
              <a:buNone/>
              <a:defRPr sz="1600" b="1"/>
            </a:lvl7pPr>
            <a:lvl8pPr marL="3200229" indent="0">
              <a:buNone/>
              <a:defRPr sz="1600" b="1"/>
            </a:lvl8pPr>
            <a:lvl9pPr marL="365740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2" indent="0">
              <a:buNone/>
              <a:defRPr sz="1000"/>
            </a:lvl3pPr>
            <a:lvl4pPr marL="1371527" indent="0">
              <a:buNone/>
              <a:defRPr sz="900"/>
            </a:lvl4pPr>
            <a:lvl5pPr marL="1828702" indent="0">
              <a:buNone/>
              <a:defRPr sz="900"/>
            </a:lvl5pPr>
            <a:lvl6pPr marL="2285878" indent="0">
              <a:buNone/>
              <a:defRPr sz="900"/>
            </a:lvl6pPr>
            <a:lvl7pPr marL="2743054" indent="0">
              <a:buNone/>
              <a:defRPr sz="900"/>
            </a:lvl7pPr>
            <a:lvl8pPr marL="3200229" indent="0">
              <a:buNone/>
              <a:defRPr sz="900"/>
            </a:lvl8pPr>
            <a:lvl9pPr marL="365740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2" indent="0">
              <a:buNone/>
              <a:defRPr sz="2400"/>
            </a:lvl3pPr>
            <a:lvl4pPr marL="1371527" indent="0">
              <a:buNone/>
              <a:defRPr sz="2000"/>
            </a:lvl4pPr>
            <a:lvl5pPr marL="1828702" indent="0">
              <a:buNone/>
              <a:defRPr sz="2000"/>
            </a:lvl5pPr>
            <a:lvl6pPr marL="2285878" indent="0">
              <a:buNone/>
              <a:defRPr sz="2000"/>
            </a:lvl6pPr>
            <a:lvl7pPr marL="2743054" indent="0">
              <a:buNone/>
              <a:defRPr sz="2000"/>
            </a:lvl7pPr>
            <a:lvl8pPr marL="3200229" indent="0">
              <a:buNone/>
              <a:defRPr sz="2000"/>
            </a:lvl8pPr>
            <a:lvl9pPr marL="365740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2" indent="0">
              <a:buNone/>
              <a:defRPr sz="1000"/>
            </a:lvl3pPr>
            <a:lvl4pPr marL="1371527" indent="0">
              <a:buNone/>
              <a:defRPr sz="900"/>
            </a:lvl4pPr>
            <a:lvl5pPr marL="1828702" indent="0">
              <a:buNone/>
              <a:defRPr sz="900"/>
            </a:lvl5pPr>
            <a:lvl6pPr marL="2285878" indent="0">
              <a:buNone/>
              <a:defRPr sz="900"/>
            </a:lvl6pPr>
            <a:lvl7pPr marL="2743054" indent="0">
              <a:buNone/>
              <a:defRPr sz="900"/>
            </a:lvl7pPr>
            <a:lvl8pPr marL="3200229" indent="0">
              <a:buNone/>
              <a:defRPr sz="900"/>
            </a:lvl8pPr>
            <a:lvl9pPr marL="365740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1" indent="-285735" algn="l" defTabSz="9143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9" indent="-228588" algn="l" defTabSz="9143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4" indent="-228588" algn="l" defTabSz="9143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0" indent="-228588" algn="l" defTabSz="9143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6" indent="-228588" algn="l" defTabSz="9143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1" indent="-228588" algn="l" defTabSz="9143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7" indent="-228588" algn="l" defTabSz="9143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3" indent="-228588" algn="l" defTabSz="9143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2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7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2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8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4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9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5" algn="l" defTabSz="9143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500306"/>
            <a:ext cx="7052320" cy="29797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ДЕНЬ ОТКРЫТЫХ ДВЕРЕЙ </a:t>
            </a:r>
            <a:b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УНИВЕРСИТЕТА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СТАРШЕГО  ПОКОЛЕНИЯ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214950"/>
            <a:ext cx="6400800" cy="11765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г. Тюмень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8860" cy="2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430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жур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857628"/>
            <a:ext cx="3339462" cy="2613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214378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«Журналистики»</a:t>
            </a:r>
            <a:endParaRPr lang="ru-RU" sz="3600" b="1" dirty="0"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Рисунок 4" descr="Бакланов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2579">
            <a:off x="5564590" y="1046395"/>
            <a:ext cx="3461684" cy="346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428736"/>
            <a:ext cx="507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Бакланова Людмила Васильевна</a:t>
            </a:r>
            <a:b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1934" y="4500570"/>
            <a:ext cx="6000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  <a:t>Что журналистика? Она</a:t>
            </a:r>
            <a:b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</a:br>
            <a: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  <a:t>Романтика - для увлечённых.</a:t>
            </a:r>
            <a:b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</a:br>
            <a: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  <a:t>Кому-то – ковырянье дна</a:t>
            </a:r>
          </a:p>
          <a:p>
            <a: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  <a:t>И поиск </a:t>
            </a:r>
            <a:r>
              <a:rPr lang="ru-RU" sz="2800" b="1" i="1" dirty="0" err="1" smtClean="0">
                <a:ln w="3175">
                  <a:noFill/>
                </a:ln>
                <a:solidFill>
                  <a:srgbClr val="C00000"/>
                </a:solidFill>
              </a:rPr>
              <a:t>фактиков</a:t>
            </a:r>
            <a:r>
              <a:rPr lang="ru-RU" sz="2800" b="1" i="1" dirty="0" smtClean="0">
                <a:ln w="3175">
                  <a:noFill/>
                </a:ln>
                <a:solidFill>
                  <a:srgbClr val="C00000"/>
                </a:solidFill>
              </a:rPr>
              <a:t> копчёных.</a:t>
            </a:r>
            <a:endParaRPr lang="ru-RU" sz="2800" b="1" i="1" dirty="0">
              <a:ln w="3175">
                <a:noFill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ри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3704005" cy="1300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жу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142984"/>
            <a:ext cx="4748432" cy="192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журфак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286124"/>
            <a:ext cx="7858148" cy="340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2844" y="1928802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Журналист — это не профессия,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А призванье горячих сердец.</a:t>
            </a:r>
            <a:endParaRPr lang="ru-RU" sz="2000" i="1" dirty="0">
              <a:ln w="3175">
                <a:noFill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«Риторики»</a:t>
            </a:r>
            <a:endParaRPr lang="ru-RU" sz="3600" b="1" dirty="0"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Рисунок 4" descr="Бакланов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2579">
            <a:off x="5564590" y="1046395"/>
            <a:ext cx="3461684" cy="346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428736"/>
            <a:ext cx="507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Бакланова Людмила Васильевна</a:t>
            </a:r>
            <a:b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 descr="ритор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643314"/>
            <a:ext cx="3393754" cy="280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86248" y="5072074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Риторика – наука о словах</a:t>
            </a:r>
            <a:endParaRPr lang="ru-RU" sz="2800" i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ритор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3000372"/>
            <a:ext cx="7215238" cy="367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ритор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4" y="357166"/>
            <a:ext cx="4221464" cy="213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ритор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7166"/>
            <a:ext cx="4156368" cy="214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крае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785794"/>
            <a:ext cx="8473440" cy="4846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Рисунок 3" descr="Кайгородов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6238">
            <a:off x="142844" y="2857496"/>
            <a:ext cx="2571768" cy="2571768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изображение_viber_2024-08-22_02-10-06-4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643182"/>
            <a:ext cx="8584563" cy="395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изображение_viber_2024-08-22_02-18-26-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346" y="357166"/>
            <a:ext cx="433661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раев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9" y="357166"/>
            <a:ext cx="4143403" cy="198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Лил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857364"/>
            <a:ext cx="289641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Татья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857364"/>
            <a:ext cx="2196719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татьяна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58" y="1857364"/>
            <a:ext cx="3012391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85786" y="64291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«Этика и психология»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214950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</a:rPr>
              <a:t>Драчук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 Татьяна Ивановна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преподаватель</a:t>
            </a: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4612" y="5286388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Сафарова Лилия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Фархатовна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400" i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322" y="5286388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</a:rPr>
              <a:t>Варвянская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 Татьяна Леонидовна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преподаватель                                            </a:t>
            </a: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псих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500042"/>
            <a:ext cx="5857892" cy="5857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0 психология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071546"/>
            <a:ext cx="8509028" cy="4786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Осейчук Владимир Иванови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643050"/>
            <a:ext cx="2590320" cy="345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Шулаева Ирина Владимировна декан и преподаватель Основы правовой культуры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643050"/>
            <a:ext cx="192882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_viber_2024-04-12_21-38-43-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643050"/>
            <a:ext cx="2687860" cy="346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14348" y="285728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</a:t>
            </a:r>
            <a:b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«Основы правовой культуры» 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500702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Шулаева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Ирина Владимировна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400" i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5500702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Осейчук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Владимир Иванович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преподаватель</a:t>
            </a:r>
            <a:endParaRPr lang="ru-RU" sz="2400" i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36" y="5500702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Калугина Лариса Викторовна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преподаватель</a:t>
            </a:r>
            <a:endParaRPr lang="ru-RU" sz="2400" i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762" y="419665"/>
            <a:ext cx="4590769" cy="178510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Общероссийской общественной организации «Союз пенсионеров России» по Тюменской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200" dirty="0" smtClean="0">
              <a:solidFill>
                <a:srgbClr val="C00000"/>
              </a:solidFill>
            </a:endParaRPr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5322"/>
            <a:ext cx="2131789" cy="211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3212979"/>
            <a:ext cx="4896544" cy="10156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образования 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Август 2006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529" y="260651"/>
            <a:ext cx="1697194" cy="232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3864" y="2714620"/>
            <a:ext cx="2990136" cy="126188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Половникова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Нина Александровна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 по ТО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6144" y="4437114"/>
            <a:ext cx="7020272" cy="10156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Миссия организации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создание возможностей для активного долголетия людям старшего поколения на всей территории Тюменской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16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857224" y="0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Все вправе знать о праве</a:t>
            </a:r>
            <a:endParaRPr lang="ru-RU" sz="4000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право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857232"/>
            <a:ext cx="1952937" cy="2634622"/>
          </a:xfrm>
          <a:prstGeom prst="rect">
            <a:avLst/>
          </a:prstGeom>
        </p:spPr>
      </p:pic>
      <p:pic>
        <p:nvPicPr>
          <p:cNvPr id="11" name="Рисунок 10" descr="право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1857364"/>
            <a:ext cx="2083124" cy="2887499"/>
          </a:xfrm>
          <a:prstGeom prst="rect">
            <a:avLst/>
          </a:prstGeom>
        </p:spPr>
      </p:pic>
      <p:pic>
        <p:nvPicPr>
          <p:cNvPr id="12" name="Рисунок 11" descr="право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958" y="785794"/>
            <a:ext cx="1890585" cy="2643206"/>
          </a:xfrm>
          <a:prstGeom prst="rect">
            <a:avLst/>
          </a:prstGeom>
        </p:spPr>
      </p:pic>
      <p:pic>
        <p:nvPicPr>
          <p:cNvPr id="13" name="Рисунок 12" descr="право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3857628"/>
            <a:ext cx="1932946" cy="2313621"/>
          </a:xfrm>
          <a:prstGeom prst="rect">
            <a:avLst/>
          </a:prstGeom>
        </p:spPr>
      </p:pic>
      <p:pic>
        <p:nvPicPr>
          <p:cNvPr id="14" name="Рисунок 13" descr="право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929066"/>
            <a:ext cx="2083922" cy="2278820"/>
          </a:xfrm>
          <a:prstGeom prst="rect">
            <a:avLst/>
          </a:prstGeom>
        </p:spPr>
      </p:pic>
      <p:pic>
        <p:nvPicPr>
          <p:cNvPr id="15" name="Рисунок 14" descr="право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214290"/>
            <a:ext cx="1571636" cy="11387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</a:t>
            </a:r>
            <a:br>
              <a:rPr lang="ru-RU" sz="40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ru-RU" sz="40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«Здоровый образ жизни» </a:t>
            </a:r>
            <a:endParaRPr lang="ru-RU" sz="40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 descr="Фавзия Рафаэловна Абдуллина ЗО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857364"/>
            <a:ext cx="3068123" cy="414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 flipH="1">
            <a:off x="1500166" y="2500306"/>
            <a:ext cx="3000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Абдуллина </a:t>
            </a:r>
            <a:r>
              <a:rPr lang="ru-RU" sz="3200" b="1" i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Фавзия</a:t>
            </a:r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3200" b="1" i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Рафаэловна</a:t>
            </a:r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32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зож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14290"/>
            <a:ext cx="517398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зож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3643314"/>
            <a:ext cx="5455920" cy="3032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282" y="3071810"/>
            <a:ext cx="871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>Согласно ВОЗ здоровье  на 55%  зависит от здорового образа жизни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зож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3143248"/>
            <a:ext cx="5273040" cy="353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42976" y="2285992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Здоровым быть  - здорово!</a:t>
            </a:r>
            <a:endParaRPr lang="ru-RU" sz="40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Рисунок 9" descr="гимнасти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000108"/>
            <a:ext cx="211074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зож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928670"/>
            <a:ext cx="1751646" cy="128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785786" y="214290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Межполушарная пальчиковая гимнастика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7752" y="1428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Нейрокогнетивный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тренинг функций внимания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 descr="spor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785794"/>
            <a:ext cx="1131206" cy="16573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4378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</a:t>
            </a:r>
            <a:r>
              <a:rPr lang="ru-RU" sz="3600" b="1" dirty="0" err="1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Экскурсоведение</a:t>
            </a:r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»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85926"/>
            <a:ext cx="507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Целышкова</a:t>
            </a: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Нина Алексеевна</a:t>
            </a:r>
            <a:b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 descr="Целышков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285860"/>
            <a:ext cx="3643314" cy="3643314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эначё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3714728"/>
            <a:ext cx="2786082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Hp_XaYZWWH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85728"/>
            <a:ext cx="5000660" cy="357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3286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Кто туристов просвещает,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Даты всех событий знает,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Точный час и день, и год?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Дорогой экскурсовод!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Кто в историю влюблён,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Всю культуру знает он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И любого увлечёт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За собой экскурсовод!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j1-kFQXznO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071943"/>
            <a:ext cx="3890622" cy="2528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sAFX40V8yU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139787"/>
            <a:ext cx="3786214" cy="2461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«Иностранные языки»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Рисунок 8" descr="eb4993b26ac5d9e5a471b42dc57626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928670"/>
            <a:ext cx="4888889" cy="5193651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Группа немецкого языка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Рисунок 4" descr="Непытаева Надежда Михайловн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142984"/>
            <a:ext cx="2675948" cy="279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14348" y="1142984"/>
            <a:ext cx="500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Непытаева</a:t>
            </a:r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Надежда Михайловна </a:t>
            </a:r>
            <a:b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32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преподаватель</a:t>
            </a:r>
            <a:endParaRPr lang="ru-RU" sz="32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Рисунок 7" descr="немец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4786322"/>
            <a:ext cx="4674258" cy="1806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не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071810"/>
            <a:ext cx="4643438" cy="2112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Группа английского языка</a:t>
            </a:r>
            <a:endParaRPr lang="ru-RU" sz="40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214422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Жлудова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Ольга Алексеевна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преподаватель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Рисунок 8" descr="анг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500306"/>
            <a:ext cx="7828371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Группа английского языка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5992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Бырса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 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Любовь Владимировна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преподаватель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 descr="Быр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857364"/>
            <a:ext cx="2571744" cy="2571744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2500266" y="1071546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English for Beginners</a:t>
            </a:r>
            <a:endParaRPr lang="ru-RU" sz="40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 descr="бырса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4286256"/>
            <a:ext cx="5715008" cy="227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57298"/>
            <a:ext cx="487281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548" y="1196752"/>
            <a:ext cx="3373044" cy="499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5" y="5517232"/>
            <a:ext cx="428866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 РО СПР ПО УРФО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459" y="364017"/>
            <a:ext cx="8400559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ПОБЕДИТЕЛЯ РО СРЕДИ РО СПР ПО УРФО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074" y="6286520"/>
            <a:ext cx="2268431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ПОЛОВНИКОВА Н.А.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27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166" y="214290"/>
            <a:ext cx="57150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Мотивация: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- мечта с детства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- общение с внуками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- путешествия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- изучение иностранных языков обеспечивает долголетие  +5/10 лет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- жить без деменции.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714884"/>
            <a:ext cx="8358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Люди, изучающие языки, чаще обладают сильным характером.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Enjoy a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</a:rPr>
              <a:t>Heaithy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</a:rPr>
              <a:t> Life!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бырс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3071810"/>
            <a:ext cx="6500858" cy="3550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бырса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42852"/>
            <a:ext cx="6786578" cy="269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«Русская литература»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500174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Медведева Галина Леонидовна</a:t>
            </a:r>
            <a:b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Рисунок 7" descr="Медведев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1522"/>
            <a:ext cx="2571768" cy="2571768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русс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857628"/>
            <a:ext cx="7406428" cy="2755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357166"/>
            <a:ext cx="807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Лекции по русской культуре носят просветительский характер, главной целью  является творческая самореализация слушателей, занятость и общение.</a:t>
            </a: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р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4643446"/>
            <a:ext cx="3557012" cy="2025970"/>
          </a:xfrm>
          <a:prstGeom prst="rect">
            <a:avLst/>
          </a:prstGeom>
        </p:spPr>
      </p:pic>
      <p:pic>
        <p:nvPicPr>
          <p:cNvPr id="7" name="Рисунок 6" descr="рк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786058"/>
            <a:ext cx="2194552" cy="1465540"/>
          </a:xfrm>
          <a:prstGeom prst="rect">
            <a:avLst/>
          </a:prstGeom>
        </p:spPr>
      </p:pic>
      <p:pic>
        <p:nvPicPr>
          <p:cNvPr id="8" name="Рисунок 7" descr="рк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2500306"/>
            <a:ext cx="1371787" cy="1736393"/>
          </a:xfrm>
          <a:prstGeom prst="rect">
            <a:avLst/>
          </a:prstGeom>
        </p:spPr>
      </p:pic>
      <p:pic>
        <p:nvPicPr>
          <p:cNvPr id="9" name="Рисунок 8" descr="рк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8" y="2500306"/>
            <a:ext cx="1374077" cy="1785926"/>
          </a:xfrm>
          <a:prstGeom prst="rect">
            <a:avLst/>
          </a:prstGeom>
        </p:spPr>
      </p:pic>
      <p:pic>
        <p:nvPicPr>
          <p:cNvPr id="10" name="Рисунок 9" descr="рк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082" y="2500306"/>
            <a:ext cx="1406186" cy="1829217"/>
          </a:xfrm>
          <a:prstGeom prst="rect">
            <a:avLst/>
          </a:prstGeom>
        </p:spPr>
      </p:pic>
      <p:pic>
        <p:nvPicPr>
          <p:cNvPr id="11" name="Рисунок 10" descr="рк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48" y="4643446"/>
            <a:ext cx="3500462" cy="19793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358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«Садоводство и огородничество»</a:t>
            </a:r>
            <a:endParaRPr lang="ru-RU" sz="3600" b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57364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Сатьянова</a:t>
            </a: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Татьяна Владимировна</a:t>
            </a:r>
            <a:b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декан</a:t>
            </a:r>
            <a:endParaRPr lang="ru-RU" sz="2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1" name="Рисунок 10" descr="Сатьянов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714488"/>
            <a:ext cx="3429000" cy="3429000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изображение_viber_2024-08-20_18-32-38-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42976" y="3429000"/>
            <a:ext cx="2339577" cy="3119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R8S8I8vmL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918837"/>
            <a:ext cx="5072098" cy="3623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NBNw1rVLe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57166"/>
            <a:ext cx="4085916" cy="2919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LtrKmOA3H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143380"/>
            <a:ext cx="3286367" cy="2191339"/>
          </a:xfrm>
          <a:prstGeom prst="rect">
            <a:avLst/>
          </a:prstGeom>
        </p:spPr>
      </p:pic>
      <p:pic>
        <p:nvPicPr>
          <p:cNvPr id="7" name="Рисунок 6" descr="eendu4Oyrn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00100" y="428604"/>
            <a:ext cx="3000396" cy="2143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8" y="3429000"/>
            <a:ext cx="321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Нам с мая и до осени</a:t>
            </a:r>
            <a:b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Скучать на даче некогда</a:t>
            </a:r>
            <a:endParaRPr lang="ru-RU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5 Литературный лектори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57166"/>
            <a:ext cx="8072494" cy="605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0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Театральная студия </a:t>
            </a:r>
            <a:br>
              <a:rPr lang="ru-RU" sz="3200" b="1" i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ru-RU" sz="3200" b="1" i="1" dirty="0" smtClean="0">
                <a:ln w="317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Аксёновой Альбины Георгиевны</a:t>
            </a:r>
            <a:endParaRPr lang="ru-RU" sz="3200" b="1" i="1" dirty="0"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 descr="0NViOj091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4643353" cy="3317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jJ0PX4Nd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755633"/>
            <a:ext cx="4014830" cy="2868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Аксёнова Альб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000108"/>
            <a:ext cx="2071702" cy="2762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9" y="879208"/>
            <a:ext cx="7215238" cy="545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034" y="214290"/>
            <a:ext cx="8275845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sz="2400" b="1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УЧАСТНИКИ ТЕАТРА </a:t>
            </a:r>
            <a:r>
              <a:rPr lang="ru-RU" sz="2400" b="1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СО ЗРИТЕЛЯМИ ПОСЛЕ СПЕКТАКЛЯ</a:t>
            </a:r>
            <a:endParaRPr lang="ru-RU" sz="2400" b="1" i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29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G75idMqQS2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571480"/>
            <a:ext cx="7000892" cy="4999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1472" y="5857892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3175">
                  <a:noFill/>
                </a:ln>
                <a:solidFill>
                  <a:srgbClr val="C00000"/>
                </a:solidFill>
              </a:rPr>
              <a:t>День открытых дверей Университета старшего поколения проведён в рамках Муниципального гранта «Серебряные педагоги» – волонтёры»</a:t>
            </a:r>
            <a:endParaRPr lang="ru-RU" sz="2000" dirty="0">
              <a:ln w="3175">
                <a:noFill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4608512" cy="637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9237" y="2284424"/>
            <a:ext cx="2542545" cy="107721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ОСНОВАНИЯ </a:t>
            </a: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05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4876" y="428604"/>
            <a:ext cx="4572000" cy="923326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Аксенова </a:t>
            </a:r>
            <a:r>
              <a:rPr lang="ru-RU" dirty="0">
                <a:solidFill>
                  <a:srgbClr val="C00000"/>
                </a:solidFill>
              </a:rPr>
              <a:t>Альбина Георгиевна </a:t>
            </a:r>
            <a:r>
              <a:rPr lang="ru-RU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Ректор </a:t>
            </a:r>
            <a:r>
              <a:rPr lang="ru-RU" dirty="0">
                <a:solidFill>
                  <a:srgbClr val="C00000"/>
                </a:solidFill>
              </a:rPr>
              <a:t>У</a:t>
            </a:r>
            <a:r>
              <a:rPr lang="ru-RU" dirty="0" smtClean="0">
                <a:solidFill>
                  <a:srgbClr val="C00000"/>
                </a:solidFill>
              </a:rPr>
              <a:t>ниверситета </a:t>
            </a:r>
            <a:r>
              <a:rPr lang="ru-RU" dirty="0" smtClean="0">
                <a:solidFill>
                  <a:srgbClr val="C00000"/>
                </a:solidFill>
              </a:rPr>
              <a:t>с</a:t>
            </a:r>
            <a:r>
              <a:rPr lang="ru-RU" dirty="0" smtClean="0">
                <a:solidFill>
                  <a:srgbClr val="C00000"/>
                </a:solidFill>
              </a:rPr>
              <a:t>таршего </a:t>
            </a:r>
            <a:r>
              <a:rPr lang="ru-RU" dirty="0" smtClean="0">
                <a:solidFill>
                  <a:srgbClr val="C00000"/>
                </a:solidFill>
              </a:rPr>
              <a:t>поколения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в г. Тюмени </a:t>
            </a:r>
            <a:r>
              <a:rPr lang="ru-RU" dirty="0" smtClean="0">
                <a:solidFill>
                  <a:srgbClr val="C00000"/>
                </a:solidFill>
              </a:rPr>
              <a:t> 2018 – 2023 гг.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Аксёнова Альб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28596" y="500042"/>
            <a:ext cx="4339841" cy="578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628" y="1357298"/>
            <a:ext cx="38576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Университет старшего поколения</a:t>
            </a:r>
            <a:br>
              <a:rPr lang="ru-RU" dirty="0" smtClean="0"/>
            </a:br>
            <a:r>
              <a:rPr lang="ru-RU" dirty="0" smtClean="0"/>
              <a:t>             апрель 2018  год</a:t>
            </a:r>
          </a:p>
          <a:p>
            <a:r>
              <a:rPr lang="ru-RU" dirty="0" smtClean="0"/>
              <a:t>8</a:t>
            </a:r>
            <a:r>
              <a:rPr lang="ru-RU" dirty="0" smtClean="0"/>
              <a:t> факультетов – 141 слушатель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2018 – 2019гг.   </a:t>
            </a:r>
          </a:p>
          <a:p>
            <a:r>
              <a:rPr lang="ru-RU" dirty="0" smtClean="0"/>
              <a:t>10 факультетов</a:t>
            </a:r>
            <a:r>
              <a:rPr lang="ru-RU" dirty="0" smtClean="0"/>
              <a:t> – </a:t>
            </a:r>
            <a:r>
              <a:rPr lang="ru-RU" dirty="0" smtClean="0"/>
              <a:t>165 слушателей</a:t>
            </a:r>
          </a:p>
          <a:p>
            <a:endParaRPr lang="ru-RU" dirty="0" smtClean="0"/>
          </a:p>
          <a:p>
            <a:r>
              <a:rPr lang="ru-RU" dirty="0" smtClean="0"/>
              <a:t>                2019 – 2020гг.</a:t>
            </a:r>
          </a:p>
          <a:p>
            <a:r>
              <a:rPr lang="ru-RU" dirty="0" smtClean="0"/>
              <a:t>12 факультетов -  245 слушателей</a:t>
            </a:r>
          </a:p>
          <a:p>
            <a:endParaRPr lang="ru-RU" dirty="0" smtClean="0"/>
          </a:p>
          <a:p>
            <a:r>
              <a:rPr lang="ru-RU" dirty="0" smtClean="0"/>
              <a:t>                 2020 – 2021гг.</a:t>
            </a:r>
          </a:p>
          <a:p>
            <a:r>
              <a:rPr lang="ru-RU" dirty="0" smtClean="0"/>
              <a:t>14 </a:t>
            </a:r>
            <a:r>
              <a:rPr lang="ru-RU" dirty="0" smtClean="0"/>
              <a:t>факультетов -  </a:t>
            </a:r>
            <a:r>
              <a:rPr lang="ru-RU" dirty="0" smtClean="0"/>
              <a:t>245 слушателей</a:t>
            </a:r>
          </a:p>
          <a:p>
            <a:endParaRPr lang="ru-RU" dirty="0" smtClean="0"/>
          </a:p>
          <a:p>
            <a:r>
              <a:rPr lang="ru-RU" dirty="0" smtClean="0"/>
              <a:t>                  2021 – 2022гг.</a:t>
            </a:r>
            <a:br>
              <a:rPr lang="ru-RU" dirty="0" smtClean="0"/>
            </a:br>
            <a:r>
              <a:rPr lang="ru-RU" dirty="0" smtClean="0"/>
              <a:t>15 факультетов – 270 слушателей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/>
              <a:t>                  2022 </a:t>
            </a:r>
            <a:r>
              <a:rPr lang="ru-RU" dirty="0" smtClean="0"/>
              <a:t>– </a:t>
            </a:r>
            <a:r>
              <a:rPr lang="ru-RU" dirty="0" smtClean="0"/>
              <a:t>2023гг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15 </a:t>
            </a:r>
            <a:r>
              <a:rPr lang="ru-RU" dirty="0" smtClean="0"/>
              <a:t>факультетов – </a:t>
            </a:r>
            <a:r>
              <a:rPr lang="ru-RU" dirty="0" smtClean="0"/>
              <a:t>300 </a:t>
            </a:r>
            <a:r>
              <a:rPr lang="ru-RU" dirty="0" smtClean="0"/>
              <a:t>слушателей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640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656942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70495" y="571480"/>
            <a:ext cx="4173505" cy="954103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Университет старшего </a:t>
            </a:r>
            <a:b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поколения сегодня</a:t>
            </a:r>
            <a:endParaRPr lang="ru-RU" sz="28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4" y="1928802"/>
            <a:ext cx="4000496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2024-2025 учебный год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-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                 780 слушателей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2928934"/>
            <a:ext cx="3131168" cy="378564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15 </a:t>
            </a:r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факультетов </a:t>
            </a:r>
          </a:p>
          <a:p>
            <a:endParaRPr lang="ru-RU" sz="2400" b="1" dirty="0" smtClean="0">
              <a:ln w="3175">
                <a:noFill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40 учебных групп</a:t>
            </a:r>
            <a:b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театральная студия</a:t>
            </a:r>
            <a:endParaRPr lang="ru-RU" sz="2400" b="1" dirty="0" smtClean="0">
              <a:ln w="3175">
                <a:noFill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dirty="0" smtClean="0">
              <a:ln w="3175">
                <a:noFill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7 лекториев </a:t>
            </a:r>
            <a:endParaRPr lang="ru-RU" sz="2400" b="1" dirty="0" smtClean="0">
              <a:ln w="3175">
                <a:noFill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</a:endParaRPr>
          </a:p>
          <a:p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4266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1943" y="116634"/>
            <a:ext cx="3759609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СТРУКТУРА УНИВЕРСИТЕТА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3" y="722315"/>
            <a:ext cx="8780463" cy="540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2878" y="6243013"/>
            <a:ext cx="3378672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b="1" dirty="0" smtClean="0"/>
              <a:t>СОВЕТ СТАРОСТ УНИВЕРСИТЕТА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" y="714356"/>
            <a:ext cx="8780463" cy="540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475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3 Преподаватели  «Домоведение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32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Факультет «</a:t>
            </a:r>
            <a:r>
              <a:rPr lang="ru-RU" sz="3600" b="1" dirty="0" err="1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Домоведение</a:t>
            </a:r>
            <a:r>
              <a:rPr lang="ru-RU" sz="3600" b="1" dirty="0" smtClean="0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»</a:t>
            </a:r>
            <a:endParaRPr lang="ru-RU" sz="3600" b="1" dirty="0">
              <a:ln w="317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 Преподаватели  «Домоведение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821472"/>
          </a:xfrm>
          <a:prstGeom prst="rect">
            <a:avLst/>
          </a:prstGeom>
        </p:spPr>
      </p:pic>
      <p:pic>
        <p:nvPicPr>
          <p:cNvPr id="10" name="Рисунок 9" descr="овчаренко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4143380"/>
            <a:ext cx="3429024" cy="253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сударушки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1714488"/>
            <a:ext cx="5929322" cy="2219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дом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4500570"/>
            <a:ext cx="2179320" cy="149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дом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16" y="1928802"/>
            <a:ext cx="1538286" cy="1979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дом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4328" y="5643578"/>
            <a:ext cx="1466494" cy="99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дом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36" y="4357694"/>
            <a:ext cx="1362068" cy="113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дом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372" y="4643446"/>
            <a:ext cx="1094099" cy="145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3984</TotalTime>
  <Words>310</Words>
  <Application>Microsoft Office PowerPoint</Application>
  <PresentationFormat>Экран (4:3)</PresentationFormat>
  <Paragraphs>90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ДЕНЬ ОТКРЫТЫХ ДВЕРЕЙ  УНИВЕРСИТЕТА СТАРШЕГО  ПОКОЛЕНИЯ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 УНИВЕРСИТЕТА СТАРШЕГО  ПОКОЛЕНИЯ  2023-2024 уч. гг.</dc:title>
  <dc:creator>1</dc:creator>
  <cp:lastModifiedBy>1</cp:lastModifiedBy>
  <cp:revision>134</cp:revision>
  <dcterms:created xsi:type="dcterms:W3CDTF">2024-05-27T14:51:27Z</dcterms:created>
  <dcterms:modified xsi:type="dcterms:W3CDTF">2024-12-16T17:57:12Z</dcterms:modified>
</cp:coreProperties>
</file>