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4" r:id="rId3"/>
    <p:sldId id="257" r:id="rId4"/>
    <p:sldId id="273" r:id="rId5"/>
    <p:sldId id="275" r:id="rId6"/>
    <p:sldId id="280" r:id="rId7"/>
    <p:sldId id="281" r:id="rId8"/>
    <p:sldId id="276" r:id="rId9"/>
    <p:sldId id="277" r:id="rId10"/>
    <p:sldId id="278" r:id="rId11"/>
    <p:sldId id="264" r:id="rId12"/>
    <p:sldId id="265" r:id="rId13"/>
    <p:sldId id="267" r:id="rId14"/>
    <p:sldId id="268" r:id="rId15"/>
    <p:sldId id="272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3861-4BCA-4B6F-A8A7-ABE93D94C79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FB8C8-C8EB-4841-A156-8F9BC92CF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5285-0AA4-4F64-9381-F79F6C6BF5D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A666-6C9A-4712-AB65-1F1E8F082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inzdrav.gov.ru/news/2020/11/12/15400-ob-opasnosti-neobosnovannogo-naznacheniya-antibiotikov-patsientam-s-covid-19-glavnyy-mikrobiolog-i-spetsialist-po-antimikrobnoy-rezistentnosti-minzdrava-rossii-chlen-korr-ran-roman-kozlov" TargetMode="External"/><Relationship Id="rId3" Type="http://schemas.openxmlformats.org/officeDocument/2006/relationships/hyperlink" Target="https://chh.ru/helpful-information/spravochnik-patsienta/antibiotiki-i-ih-vliyanie-na-zdorove/" TargetMode="External"/><Relationship Id="rId7" Type="http://schemas.openxmlformats.org/officeDocument/2006/relationships/hyperlink" Target="https://www.ayzdorov.ru/lechenie_antibiotiki_izobretatel.php" TargetMode="External"/><Relationship Id="rId2" Type="http://schemas.openxmlformats.org/officeDocument/2006/relationships/hyperlink" Target="https://biomolecula.ru/articles/antimikrobnye-peptidy-vozmozhnaia-alternativa-traditsionnym-antibiotik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.onliner.by/2021/10/06/antibiotik-spasshij-milliony-zhiznej" TargetMode="External"/><Relationship Id="rId5" Type="http://schemas.openxmlformats.org/officeDocument/2006/relationships/hyperlink" Target="https://ru.wikipedia.org/wiki/&#1040;&#1085;&#1090;&#1080;&#1073;&#1080;&#1086;&#1090;&#1080;&#1082;&#1080;" TargetMode="External"/><Relationship Id="rId4" Type="http://schemas.openxmlformats.org/officeDocument/2006/relationships/hyperlink" Target="https://prah.antibiotic.ru/052-54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96944" cy="14700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Исследовательская работа по теме «Антибиотики»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5488" y="3501008"/>
            <a:ext cx="4208512" cy="237626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Выполнила: ученица 10 «А» класса Дабуль Катя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Вахидовна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Учитель: Родина Ольга Николаевна.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65527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МОУ СОШ № 9 Им. В. Т. </a:t>
            </a:r>
            <a:r>
              <a:rPr lang="ru-RU" sz="2800" dirty="0" err="1" smtClean="0"/>
              <a:t>Степанченко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Ржев. 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Первый советский антибиотик</a:t>
            </a:r>
            <a:endParaRPr lang="ru-RU" dirty="0"/>
          </a:p>
        </p:txBody>
      </p:sp>
      <p:pic>
        <p:nvPicPr>
          <p:cNvPr id="4" name="Содержимое 3" descr="Ермольева З.В. фото середины 1960-х г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3827526" cy="2908920"/>
          </a:xfrm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324036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Советский </a:t>
            </a:r>
            <a:r>
              <a:rPr lang="ru-RU" dirty="0" smtClean="0"/>
              <a:t>микробиолог Зинаида </a:t>
            </a:r>
            <a:r>
              <a:rPr lang="ru-RU" dirty="0" err="1" smtClean="0"/>
              <a:t>Ермольева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Fungi_Penicill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708920"/>
            <a:ext cx="3384376" cy="2538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5517232"/>
            <a:ext cx="338437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советский антибиотик- </a:t>
            </a:r>
            <a:r>
              <a:rPr lang="ru-RU" dirty="0" err="1" smtClean="0"/>
              <a:t>крустозин</a:t>
            </a:r>
            <a:r>
              <a:rPr lang="ru-RU" dirty="0" smtClean="0"/>
              <a:t>, открытый в 1943 году Зинаидой </a:t>
            </a:r>
            <a:r>
              <a:rPr lang="ru-RU" dirty="0" err="1" smtClean="0"/>
              <a:t>Ермольевой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Негативные воздействия антибиотиков на наш организм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97" t="34588" r="29589" b="29177"/>
          <a:stretch>
            <a:fillRect/>
          </a:stretch>
        </p:blipFill>
        <p:spPr bwMode="auto">
          <a:xfrm>
            <a:off x="395536" y="3212976"/>
            <a:ext cx="7986342" cy="288032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1700808"/>
            <a:ext cx="662473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антибиотиков без необходимости наносит вред организму!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Альтернатива антибиотикам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161277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000" b="1" dirty="0" err="1" smtClean="0"/>
              <a:t>Антимикробные</a:t>
            </a:r>
            <a:r>
              <a:rPr lang="ru-RU" sz="2000" b="1" dirty="0" smtClean="0"/>
              <a:t> </a:t>
            </a:r>
            <a:r>
              <a:rPr lang="ru-RU" sz="2000" dirty="0" smtClean="0"/>
              <a:t>пептиды-молекулы, состоящие из 12-50 аминокислотных остатков, обладающие </a:t>
            </a:r>
            <a:r>
              <a:rPr lang="ru-RU" sz="2000" dirty="0" err="1" smtClean="0"/>
              <a:t>антимикробной</a:t>
            </a:r>
            <a:r>
              <a:rPr lang="ru-RU" sz="2000" dirty="0" smtClean="0"/>
              <a:t> активностью, являющиеся ключевым компонентом систем иммунной защиты организмов.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7961" t="34300" r="36052" b="22301"/>
          <a:stretch>
            <a:fillRect/>
          </a:stretch>
        </p:blipFill>
        <p:spPr bwMode="auto">
          <a:xfrm>
            <a:off x="539552" y="3501008"/>
            <a:ext cx="33727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3645024"/>
            <a:ext cx="396044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линейные </a:t>
            </a:r>
            <a:r>
              <a:rPr lang="ru-RU" dirty="0" err="1" smtClean="0"/>
              <a:t>α-спиральные </a:t>
            </a:r>
            <a:r>
              <a:rPr lang="ru-RU" dirty="0" smtClean="0"/>
              <a:t>пептиды (</a:t>
            </a:r>
            <a:r>
              <a:rPr lang="ru-RU" dirty="0" smtClean="0"/>
              <a:t>например, </a:t>
            </a:r>
            <a:r>
              <a:rPr lang="ru-RU" dirty="0" err="1" smtClean="0"/>
              <a:t>магаинин</a:t>
            </a:r>
            <a:r>
              <a:rPr lang="ru-RU" dirty="0" smtClean="0"/>
              <a:t>, </a:t>
            </a:r>
            <a:r>
              <a:rPr lang="ru-RU" dirty="0" err="1" smtClean="0"/>
              <a:t>меллитин</a:t>
            </a:r>
            <a:r>
              <a:rPr lang="ru-RU" dirty="0" smtClean="0"/>
              <a:t>, </a:t>
            </a:r>
            <a:r>
              <a:rPr lang="ru-RU" dirty="0" err="1" smtClean="0"/>
              <a:t>цекропин</a:t>
            </a:r>
            <a:r>
              <a:rPr lang="ru-RU" dirty="0" smtClean="0"/>
              <a:t>)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 </a:t>
            </a:r>
            <a:r>
              <a:rPr lang="ru-RU" dirty="0" smtClean="0"/>
              <a:t>имеющие характерной структуры, напр. богатые определенной </a:t>
            </a:r>
            <a:r>
              <a:rPr lang="ru-RU" dirty="0" smtClean="0"/>
              <a:t>аминокислотой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Дефензины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Лантибиотики</a:t>
            </a:r>
            <a:r>
              <a:rPr lang="ru-RU" dirty="0" smtClean="0"/>
              <a:t> </a:t>
            </a:r>
            <a:r>
              <a:rPr lang="ru-RU" dirty="0" smtClean="0"/>
              <a:t>(низин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003232" cy="1584177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С</a:t>
            </a:r>
            <a:r>
              <a:rPr lang="ru-RU" sz="2000" dirty="0" smtClean="0"/>
              <a:t>пособность </a:t>
            </a:r>
            <a:r>
              <a:rPr lang="ru-RU" sz="2000" dirty="0"/>
              <a:t>быстро убивать </a:t>
            </a:r>
            <a:r>
              <a:rPr lang="ru-RU" sz="2000" dirty="0" smtClean="0"/>
              <a:t>клетки-мишени</a:t>
            </a:r>
          </a:p>
          <a:p>
            <a:pPr marL="457200" indent="-457200">
              <a:buAutoNum type="arabicParenR"/>
            </a:pPr>
            <a:r>
              <a:rPr lang="ru-RU" sz="2000" dirty="0"/>
              <a:t>Ш</a:t>
            </a:r>
            <a:r>
              <a:rPr lang="ru-RU" sz="2000" dirty="0" smtClean="0"/>
              <a:t>ирокий </a:t>
            </a:r>
            <a:r>
              <a:rPr lang="ru-RU" sz="2000" dirty="0"/>
              <a:t>спектр </a:t>
            </a:r>
            <a:r>
              <a:rPr lang="ru-RU" sz="2000" dirty="0" smtClean="0"/>
              <a:t>действия </a:t>
            </a:r>
          </a:p>
          <a:p>
            <a:pPr marL="457200" indent="-457200">
              <a:buAutoNum type="arabicParenR"/>
            </a:pPr>
            <a:r>
              <a:rPr lang="ru-RU" sz="2000" dirty="0"/>
              <a:t>А</a:t>
            </a:r>
            <a:r>
              <a:rPr lang="ru-RU" sz="2000" dirty="0" smtClean="0"/>
              <a:t>ктивность </a:t>
            </a:r>
            <a:r>
              <a:rPr lang="ru-RU" sz="2000" dirty="0"/>
              <a:t>в отношении штаммов, резистентных к другим </a:t>
            </a:r>
            <a:r>
              <a:rPr lang="ru-RU" sz="2000" dirty="0" smtClean="0"/>
              <a:t>антибиотикам </a:t>
            </a:r>
          </a:p>
          <a:p>
            <a:pPr marL="457200" indent="-457200">
              <a:buAutoNum type="arabicParenR"/>
            </a:pPr>
            <a:r>
              <a:rPr lang="ru-RU" sz="2000" dirty="0"/>
              <a:t>О</a:t>
            </a:r>
            <a:r>
              <a:rPr lang="ru-RU" sz="2000" dirty="0" smtClean="0"/>
              <a:t>тносительная </a:t>
            </a:r>
            <a:r>
              <a:rPr lang="ru-RU" sz="2000" dirty="0"/>
              <a:t>трудность в развитии устойчивости.</a:t>
            </a:r>
            <a:endParaRPr lang="ru-RU" sz="2000" dirty="0"/>
          </a:p>
        </p:txBody>
      </p:sp>
      <p:pic>
        <p:nvPicPr>
          <p:cNvPr id="4" name="Рисунок 3" descr="анти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56992"/>
            <a:ext cx="3954133" cy="2636912"/>
          </a:xfrm>
          <a:prstGeom prst="rect">
            <a:avLst/>
          </a:prstGeom>
        </p:spPr>
      </p:pic>
      <p:pic>
        <p:nvPicPr>
          <p:cNvPr id="5" name="Рисунок 4" descr="korbomicin-i-komplosta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2952328" cy="262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6093296"/>
            <a:ext cx="28083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антимикробный</a:t>
            </a:r>
            <a:r>
              <a:rPr lang="ru-RU" dirty="0" smtClean="0"/>
              <a:t> </a:t>
            </a:r>
            <a:r>
              <a:rPr lang="ru-RU" dirty="0" smtClean="0"/>
              <a:t>пептид </a:t>
            </a:r>
            <a:r>
              <a:rPr lang="ru-RU" dirty="0" err="1" smtClean="0"/>
              <a:t>рамопланин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190080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Универсальность </a:t>
            </a:r>
            <a:r>
              <a:rPr lang="ru-RU" sz="2000" dirty="0" smtClean="0"/>
              <a:t>действия на микроорганизмы, а также способность быстро поражать клетки-мишени и широкий спектр действия позволяют рассматривать </a:t>
            </a:r>
            <a:r>
              <a:rPr lang="ru-RU" sz="2000" dirty="0" err="1" smtClean="0"/>
              <a:t>антимикробные</a:t>
            </a:r>
            <a:r>
              <a:rPr lang="ru-RU" sz="2000" dirty="0" smtClean="0"/>
              <a:t> пептиды в качестве основы для создания новых лекарств, особенно на фоне глобальной проблемы снижения эффективности обычных антибиотиков. </a:t>
            </a:r>
            <a:endParaRPr lang="ru-RU" sz="2000" dirty="0"/>
          </a:p>
        </p:txBody>
      </p:sp>
      <p:pic>
        <p:nvPicPr>
          <p:cNvPr id="4" name="Рисунок 3" descr="анти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365104"/>
            <a:ext cx="3563888" cy="2342282"/>
          </a:xfrm>
          <a:prstGeom prst="rect">
            <a:avLst/>
          </a:prstGeom>
        </p:spPr>
      </p:pic>
      <p:pic>
        <p:nvPicPr>
          <p:cNvPr id="5" name="Рисунок 4" descr="анти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25144"/>
            <a:ext cx="2925900" cy="19471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39675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Проблема </a:t>
            </a:r>
            <a:r>
              <a:rPr lang="ru-RU" sz="2000" dirty="0" smtClean="0"/>
              <a:t>устойчивости к противомикробным препаратам должна стать одной из основных международных научных программ, которая предоставит решения, необходимые обществу уже сейчас. На данный момент полноценной замены антибиотиков нет.</a:t>
            </a:r>
          </a:p>
          <a:p>
            <a:endParaRPr lang="ru-RU" dirty="0"/>
          </a:p>
        </p:txBody>
      </p:sp>
      <p:pic>
        <p:nvPicPr>
          <p:cNvPr id="6" name="Рисунок 5" descr="72085a2ab8530e1d6a6c1b2c0e90bf49_b9f8f799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56992"/>
            <a:ext cx="5076056" cy="33181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Источники, использованные при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https://biomolecula.ru/articles/antimikrobnye-peptidy-vozmozhnaia-alternativa-traditsionnym-antibiotikam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https://chh.ru/helpful-information/spravochnik-patsienta/antibiotiki-i-ih-vliyanie-na-zdorove/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https://prah.antibiotic.ru/052-54.shtml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https://ru.wikipedia.org/wiki/</a:t>
            </a:r>
            <a:r>
              <a:rPr lang="ru-RU" sz="2000" dirty="0" smtClean="0">
                <a:hlinkClick r:id="rId5"/>
              </a:rPr>
              <a:t>Антибиотики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https://tech.onliner.by/2021/10/06/antibiotik-spasshij-milliony-zhiznej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https://www.ayzdorov.ru/lechenie_antibiotiki_izobretatel.php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https://minzdrav.gov.ru/news/2020/11/12/15400-ob-opasnosti-neobosnovannogo-naznacheniya-antibiotikov-patsientam-s-covid-19-glavnyy-mikrobiolog-i-spetsialist-po-antimikrobnoy-rezistentnosti-minzdrava-rossii-chlen-korr-ran-roman-kozlov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Актуальность темы: антибиотики являются одними из самых популярных лекарств современности, их широко используют в медицине для лечения инфекционных заболеваний.</a:t>
            </a:r>
          </a:p>
          <a:p>
            <a:r>
              <a:rPr lang="ru-RU" sz="2400" dirty="0" smtClean="0"/>
              <a:t>Цель работы: исследование значимости антибиотиков в медицине.</a:t>
            </a:r>
          </a:p>
          <a:p>
            <a:r>
              <a:rPr lang="ru-RU" sz="2400" dirty="0" smtClean="0"/>
              <a:t>Задачи работы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Изучить классификацию антибиотиков.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Изучить историю открытия антибиотиков и их значимость в истории.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Изучить все негативные черты антибиотиков и рассмотреть возможные перспективы их развития.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Что такое антибиотики?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700808"/>
            <a:ext cx="3682752" cy="247687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Антибиотики — вещества природного или полусинтетического происхождения, </a:t>
            </a:r>
            <a:r>
              <a:rPr lang="ru-RU" sz="2800" dirty="0"/>
              <a:t>с</a:t>
            </a:r>
            <a:r>
              <a:rPr lang="ru-RU" sz="2800" dirty="0" smtClean="0"/>
              <a:t>пособные убивать микробов или подавлять рост их клеток.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65767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11" name="Рисунок 10" descr="анти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4437112"/>
            <a:ext cx="3429788" cy="220486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23528" y="4725144"/>
            <a:ext cx="4752528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Эти препараты используются для лечения бактериальных инфекций. </a:t>
            </a:r>
            <a:r>
              <a:rPr lang="ru-RU" sz="2400" dirty="0" smtClean="0"/>
              <a:t>Например острый бронхит, туберкулез, острый цистит, менингит и </a:t>
            </a:r>
            <a:r>
              <a:rPr lang="ru-RU" sz="2400" dirty="0" err="1" smtClean="0"/>
              <a:t>тд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" name="Рисунок 13" descr="invi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707904" cy="277955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Классификация антибиотиков.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2674640" cy="388639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 происхождению: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194421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Природные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132856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Синтетические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132856"/>
            <a:ext cx="252028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Полусинтетические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08921"/>
            <a:ext cx="2736304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Продуценты: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Бактерии (грамицидин С, </a:t>
            </a:r>
            <a:r>
              <a:rPr lang="ru-RU" dirty="0" err="1" smtClean="0"/>
              <a:t>полимиксин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Актиномицеты - ветвящиеся бактерии (стрептомицин, тетрациклин)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Грибы (</a:t>
            </a:r>
            <a:r>
              <a:rPr lang="ru-RU" dirty="0" err="1" smtClean="0"/>
              <a:t>бензилпенициллин</a:t>
            </a:r>
            <a:r>
              <a:rPr lang="ru-RU" dirty="0" smtClean="0"/>
              <a:t>, </a:t>
            </a:r>
            <a:r>
              <a:rPr lang="ru-RU" dirty="0" err="1" smtClean="0"/>
              <a:t>цефалоспорины</a:t>
            </a:r>
            <a:r>
              <a:rPr lang="ru-RU" dirty="0" smtClean="0"/>
              <a:t>, </a:t>
            </a:r>
            <a:r>
              <a:rPr lang="ru-RU" dirty="0" err="1" smtClean="0"/>
              <a:t>фузидиевая</a:t>
            </a:r>
            <a:r>
              <a:rPr lang="ru-RU" dirty="0" smtClean="0"/>
              <a:t> кислота)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708920"/>
            <a:ext cx="2592288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Продуценты:</a:t>
            </a:r>
          </a:p>
          <a:p>
            <a:r>
              <a:rPr lang="ru-RU" dirty="0" smtClean="0"/>
              <a:t>Продукты модификации природных антибиотиков – комбинация биосинтеза и химического синтеза (оксациллин, </a:t>
            </a:r>
            <a:r>
              <a:rPr lang="ru-RU" dirty="0" err="1" smtClean="0"/>
              <a:t>ампициллин</a:t>
            </a:r>
            <a:r>
              <a:rPr lang="ru-RU" dirty="0" smtClean="0"/>
              <a:t>, </a:t>
            </a:r>
            <a:r>
              <a:rPr lang="ru-RU" dirty="0" err="1" smtClean="0"/>
              <a:t>гентамицин</a:t>
            </a:r>
            <a:r>
              <a:rPr lang="ru-RU" dirty="0" smtClean="0"/>
              <a:t>…)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2852936"/>
            <a:ext cx="2088232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Продуценты:</a:t>
            </a:r>
          </a:p>
          <a:p>
            <a:r>
              <a:rPr lang="ru-RU" dirty="0" smtClean="0"/>
              <a:t>Аналоги природных антибиотиков, синтезированных химическим путем. (</a:t>
            </a:r>
            <a:r>
              <a:rPr lang="ru-RU" dirty="0" err="1" smtClean="0"/>
              <a:t>левомицетин</a:t>
            </a:r>
            <a:r>
              <a:rPr lang="ru-RU" dirty="0" smtClean="0"/>
              <a:t>, </a:t>
            </a:r>
            <a:r>
              <a:rPr lang="ru-RU" dirty="0" err="1" smtClean="0"/>
              <a:t>амикацин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Классификация антибиотиков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394720" cy="460647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По направлению действия:</a:t>
            </a:r>
            <a:r>
              <a:rPr lang="ru-RU" sz="2200" dirty="0" smtClean="0"/>
              <a:t>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Azitromitsin.jpg"/>
          <p:cNvPicPr>
            <a:picLocks noChangeAspect="1"/>
          </p:cNvPicPr>
          <p:nvPr/>
        </p:nvPicPr>
        <p:blipFill>
          <a:blip r:embed="rId2" cstate="print"/>
          <a:srcRect l="2521" t="30382" r="1681" b="29282"/>
          <a:stretch>
            <a:fillRect/>
          </a:stretch>
        </p:blipFill>
        <p:spPr>
          <a:xfrm>
            <a:off x="467544" y="5589240"/>
            <a:ext cx="2736304" cy="11521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4221088"/>
            <a:ext cx="223224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Антибактериальные (грамицидин С, </a:t>
            </a:r>
            <a:r>
              <a:rPr lang="ru-RU" dirty="0" err="1" smtClean="0"/>
              <a:t>азитромицин</a:t>
            </a:r>
            <a:r>
              <a:rPr lang="ru-RU" dirty="0" smtClean="0"/>
              <a:t>, </a:t>
            </a:r>
            <a:r>
              <a:rPr lang="ru-RU" dirty="0" err="1" smtClean="0"/>
              <a:t>цефалоспирин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88840"/>
            <a:ext cx="21602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Противогрибковые (</a:t>
            </a:r>
            <a:r>
              <a:rPr lang="ru-RU" dirty="0" err="1" smtClean="0"/>
              <a:t>нистатин</a:t>
            </a:r>
            <a:r>
              <a:rPr lang="ru-RU" dirty="0" smtClean="0"/>
              <a:t>, </a:t>
            </a:r>
            <a:r>
              <a:rPr lang="ru-RU" dirty="0" err="1" smtClean="0"/>
              <a:t>леворин</a:t>
            </a:r>
            <a:r>
              <a:rPr lang="ru-RU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1988840"/>
            <a:ext cx="25922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Противовирусные (</a:t>
            </a:r>
            <a:r>
              <a:rPr lang="ru-RU" dirty="0" err="1" smtClean="0"/>
              <a:t>рематодин</a:t>
            </a:r>
            <a:r>
              <a:rPr lang="ru-RU" dirty="0" smtClean="0"/>
              <a:t>, </a:t>
            </a:r>
            <a:r>
              <a:rPr lang="ru-RU" dirty="0" err="1" smtClean="0"/>
              <a:t>ацикловир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" name="Рисунок 9" descr="1-1000x1000-2.jpg"/>
          <p:cNvPicPr>
            <a:picLocks noChangeAspect="1"/>
          </p:cNvPicPr>
          <p:nvPr/>
        </p:nvPicPr>
        <p:blipFill>
          <a:blip r:embed="rId3" cstate="print"/>
          <a:srcRect l="7519" t="22863" r="7841" b="26980"/>
          <a:stretch>
            <a:fillRect/>
          </a:stretch>
        </p:blipFill>
        <p:spPr>
          <a:xfrm>
            <a:off x="539552" y="2780928"/>
            <a:ext cx="1944216" cy="11521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Рисунок 10" descr="d56c550c8e267a2dbb0588ab4b563f45.jpg"/>
          <p:cNvPicPr>
            <a:picLocks noChangeAspect="1"/>
          </p:cNvPicPr>
          <p:nvPr/>
        </p:nvPicPr>
        <p:blipFill>
          <a:blip r:embed="rId4" cstate="print"/>
          <a:srcRect l="3801" t="29000" r="2751" b="29000"/>
          <a:stretch>
            <a:fillRect/>
          </a:stretch>
        </p:blipFill>
        <p:spPr>
          <a:xfrm>
            <a:off x="4355976" y="2708920"/>
            <a:ext cx="2883920" cy="129614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355976" y="4221088"/>
            <a:ext cx="338437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Противоопухолевые (</a:t>
            </a:r>
            <a:r>
              <a:rPr lang="ru-RU" dirty="0" err="1" smtClean="0"/>
              <a:t>даунорубицин</a:t>
            </a:r>
            <a:r>
              <a:rPr lang="ru-RU" dirty="0" smtClean="0"/>
              <a:t>, </a:t>
            </a:r>
            <a:r>
              <a:rPr lang="ru-RU" dirty="0" err="1" smtClean="0"/>
              <a:t>дексорубицин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3" name="Рисунок 12" descr="06a4cc9b2d4a04e46d7d571fa93a986a.jpg"/>
          <p:cNvPicPr>
            <a:picLocks noChangeAspect="1"/>
          </p:cNvPicPr>
          <p:nvPr/>
        </p:nvPicPr>
        <p:blipFill>
          <a:blip r:embed="rId5" cstate="print"/>
          <a:srcRect l="21651" t="11150" r="20600" b="9051"/>
          <a:stretch>
            <a:fillRect/>
          </a:stretch>
        </p:blipFill>
        <p:spPr>
          <a:xfrm>
            <a:off x="4427984" y="5013176"/>
            <a:ext cx="1230848" cy="170080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Рисунок 13" descr="Daunorubicin-Injection.jpg"/>
          <p:cNvPicPr>
            <a:picLocks noChangeAspect="1"/>
          </p:cNvPicPr>
          <p:nvPr/>
        </p:nvPicPr>
        <p:blipFill>
          <a:blip r:embed="rId6" cstate="print"/>
          <a:srcRect l="22138" t="25301" r="20935" b="17773"/>
          <a:stretch>
            <a:fillRect/>
          </a:stretch>
        </p:blipFill>
        <p:spPr>
          <a:xfrm>
            <a:off x="6012160" y="5013176"/>
            <a:ext cx="1728192" cy="17281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Бета - </a:t>
            </a:r>
            <a:r>
              <a:rPr lang="ru-RU" dirty="0" err="1" smtClean="0"/>
              <a:t>лактамные</a:t>
            </a:r>
            <a:r>
              <a:rPr lang="ru-RU" dirty="0" smtClean="0"/>
              <a:t> </a:t>
            </a:r>
            <a:r>
              <a:rPr lang="ru-RU" dirty="0" err="1" smtClean="0"/>
              <a:t>антибиотки</a:t>
            </a:r>
            <a:endParaRPr lang="ru-RU" dirty="0"/>
          </a:p>
        </p:txBody>
      </p:sp>
      <p:pic>
        <p:nvPicPr>
          <p:cNvPr id="4" name="Содержимое 5" descr="анти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89" t="23264" r="3839" b="4266"/>
          <a:stretch>
            <a:fillRect/>
          </a:stretch>
        </p:blipFill>
        <p:spPr>
          <a:xfrm>
            <a:off x="467544" y="3140968"/>
            <a:ext cx="8229600" cy="3585201"/>
          </a:xfr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848872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Бета-лактамные</a:t>
            </a:r>
            <a:r>
              <a:rPr lang="ru-RU" sz="2000" b="1" dirty="0" smtClean="0"/>
              <a:t> антибиотики</a:t>
            </a:r>
            <a:r>
              <a:rPr lang="ru-RU" sz="2000" dirty="0" smtClean="0"/>
              <a:t> — группа антибиотиков, которые объединяет наличие в структуре </a:t>
            </a:r>
            <a:r>
              <a:rPr lang="ru-RU" sz="2000" dirty="0" err="1" smtClean="0"/>
              <a:t>β-лактамного </a:t>
            </a:r>
            <a:r>
              <a:rPr lang="ru-RU" sz="2000" dirty="0" smtClean="0"/>
              <a:t>кольца</a:t>
            </a:r>
            <a:r>
              <a:rPr lang="ru-RU" sz="2000" dirty="0" smtClean="0"/>
              <a:t>. Механизм действия бета – </a:t>
            </a:r>
            <a:r>
              <a:rPr lang="ru-RU" sz="2000" dirty="0" err="1" smtClean="0"/>
              <a:t>лактамных</a:t>
            </a:r>
            <a:r>
              <a:rPr lang="ru-RU" sz="2000" dirty="0" smtClean="0"/>
              <a:t> антибиотиков связан с нарушением синтеза клеточной стенки бактерии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err="1" smtClean="0"/>
              <a:t>Гликопептиды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32474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Класс </a:t>
            </a:r>
            <a:r>
              <a:rPr lang="ru-RU" sz="2000" dirty="0"/>
              <a:t>состоит из </a:t>
            </a:r>
            <a:r>
              <a:rPr lang="ru-RU" sz="2000" dirty="0" err="1"/>
              <a:t>гликозилированных</a:t>
            </a:r>
            <a:r>
              <a:rPr lang="ru-RU" sz="2000" dirty="0"/>
              <a:t> циклических или полициклических </a:t>
            </a:r>
            <a:r>
              <a:rPr lang="ru-RU" sz="2000" dirty="0" err="1"/>
              <a:t>нерибосомных</a:t>
            </a:r>
            <a:r>
              <a:rPr lang="ru-RU" sz="2000" dirty="0"/>
              <a:t> пептидов</a:t>
            </a:r>
            <a:r>
              <a:rPr lang="ru-RU" sz="2000" dirty="0" smtClean="0"/>
              <a:t>. Природные или полусинтетические антибиотики. Механизм действия – нарушение ДНК.</a:t>
            </a:r>
            <a:endParaRPr lang="ru-RU" sz="2000" dirty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rcRect l="1151" t="-323" r="1151" b="8827"/>
          <a:stretch>
            <a:fillRect/>
          </a:stretch>
        </p:blipFill>
        <p:spPr>
          <a:xfrm>
            <a:off x="467544" y="3199260"/>
            <a:ext cx="2736304" cy="26060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5949280"/>
            <a:ext cx="244827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Ванкомицин</a:t>
            </a:r>
            <a:endParaRPr lang="ru-RU" dirty="0"/>
          </a:p>
        </p:txBody>
      </p:sp>
      <p:pic>
        <p:nvPicPr>
          <p:cNvPr id="8" name="Рисунок 7" descr="VN00116527-TEICOPLANIN.JPG-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12977"/>
            <a:ext cx="2520280" cy="25629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11960" y="5949280"/>
            <a:ext cx="208823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Тейкопланин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История открытия антибиотиков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941168"/>
            <a:ext cx="604867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Александр Флеминг - </a:t>
            </a:r>
            <a:r>
              <a:rPr lang="ru-RU" dirty="0" smtClean="0"/>
              <a:t>Британский микробиолог. Открыл </a:t>
            </a:r>
            <a:r>
              <a:rPr lang="ru-RU" dirty="0" smtClean="0"/>
              <a:t>лизоцим (</a:t>
            </a:r>
            <a:r>
              <a:rPr lang="ru-RU" dirty="0" smtClean="0"/>
              <a:t>комплексное средство для поддержания функции верхних дыхательных </a:t>
            </a:r>
            <a:r>
              <a:rPr lang="ru-RU" dirty="0" smtClean="0"/>
              <a:t>путей) </a:t>
            </a:r>
            <a:r>
              <a:rPr lang="ru-RU" dirty="0" smtClean="0"/>
              <a:t>и впервые выделил пенициллин из плесневых грибов </a:t>
            </a:r>
            <a:r>
              <a:rPr lang="ru-RU" dirty="0" err="1" smtClean="0"/>
              <a:t>Penicillium</a:t>
            </a:r>
            <a:r>
              <a:rPr lang="ru-RU" dirty="0" smtClean="0"/>
              <a:t> </a:t>
            </a:r>
            <a:r>
              <a:rPr lang="ru-RU" dirty="0" err="1" smtClean="0"/>
              <a:t>notatum</a:t>
            </a:r>
            <a:r>
              <a:rPr lang="ru-RU" dirty="0" smtClean="0"/>
              <a:t> - исторически первый антибиотик.</a:t>
            </a:r>
          </a:p>
          <a:p>
            <a:endParaRPr lang="ru-RU" dirty="0"/>
          </a:p>
        </p:txBody>
      </p:sp>
      <p:pic>
        <p:nvPicPr>
          <p:cNvPr id="9" name="Содержимое 8" descr="анти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376264" cy="327008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Рисунок 9" descr="cc664b0fcd9cfe3b3d1f62b7b26027f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44824"/>
            <a:ext cx="3071306" cy="27809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76256" y="1916832"/>
            <a:ext cx="1872208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Плесень в чашке с колонией бактерий. Круги вокруг грибка — области, где бактерии </a:t>
            </a:r>
            <a:r>
              <a:rPr lang="ru-RU" dirty="0" smtClean="0"/>
              <a:t>уничтожились.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Историческое значение</a:t>
            </a:r>
            <a:endParaRPr lang="ru-RU" dirty="0"/>
          </a:p>
        </p:txBody>
      </p:sp>
      <p:pic>
        <p:nvPicPr>
          <p:cNvPr id="4" name="Содержимое 3" descr="анти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2132573" cy="2875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661248"/>
            <a:ext cx="244827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Эрнст Борис </a:t>
            </a:r>
            <a:r>
              <a:rPr lang="ru-RU" b="1" dirty="0" err="1" smtClean="0"/>
              <a:t>Чейн</a:t>
            </a:r>
            <a:endParaRPr lang="ru-RU" b="1" dirty="0" smtClean="0"/>
          </a:p>
          <a:p>
            <a:r>
              <a:rPr lang="ru-RU" dirty="0" smtClean="0"/>
              <a:t>Британский </a:t>
            </a:r>
            <a:r>
              <a:rPr lang="ru-RU" dirty="0" smtClean="0"/>
              <a:t>биохимик.  </a:t>
            </a:r>
          </a:p>
          <a:p>
            <a:endParaRPr lang="ru-RU" dirty="0"/>
          </a:p>
        </p:txBody>
      </p:sp>
      <p:pic>
        <p:nvPicPr>
          <p:cNvPr id="6" name="Рисунок 5" descr="ан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64904"/>
            <a:ext cx="2155625" cy="2871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5661248"/>
            <a:ext cx="259228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Хоуард</a:t>
            </a:r>
            <a:r>
              <a:rPr lang="ru-RU" b="1" dirty="0" smtClean="0"/>
              <a:t> </a:t>
            </a:r>
            <a:r>
              <a:rPr lang="ru-RU" b="1" dirty="0" err="1" smtClean="0"/>
              <a:t>Уолтер</a:t>
            </a:r>
            <a:r>
              <a:rPr lang="ru-RU" b="1" dirty="0" smtClean="0"/>
              <a:t> </a:t>
            </a:r>
            <a:r>
              <a:rPr lang="ru-RU" b="1" dirty="0" err="1" smtClean="0"/>
              <a:t>Флори</a:t>
            </a:r>
            <a:endParaRPr lang="ru-RU" b="1" dirty="0" smtClean="0"/>
          </a:p>
          <a:p>
            <a:r>
              <a:rPr lang="ru-RU" dirty="0" smtClean="0"/>
              <a:t>Австралийский </a:t>
            </a:r>
            <a:r>
              <a:rPr lang="ru-RU" dirty="0" smtClean="0"/>
              <a:t>биолог.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2564904"/>
            <a:ext cx="2880320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b="1" dirty="0" err="1" smtClean="0"/>
              <a:t>Флори</a:t>
            </a:r>
            <a:r>
              <a:rPr lang="ru-RU" dirty="0" smtClean="0"/>
              <a:t> </a:t>
            </a:r>
            <a:r>
              <a:rPr lang="ru-RU" b="1" dirty="0" smtClean="0"/>
              <a:t>и</a:t>
            </a:r>
            <a:r>
              <a:rPr lang="ru-RU" dirty="0" smtClean="0"/>
              <a:t> </a:t>
            </a:r>
            <a:r>
              <a:rPr lang="ru-RU" dirty="0" smtClean="0"/>
              <a:t>Э. </a:t>
            </a:r>
            <a:r>
              <a:rPr lang="ru-RU" b="1" dirty="0" err="1" smtClean="0"/>
              <a:t>Чейн</a:t>
            </a:r>
            <a:r>
              <a:rPr lang="ru-RU" b="1" dirty="0" smtClean="0"/>
              <a:t> </a:t>
            </a:r>
            <a:r>
              <a:rPr lang="ru-RU" dirty="0" smtClean="0"/>
              <a:t>впервые смогли успешно выделить пенициллин в чистом виде и  </a:t>
            </a:r>
            <a:r>
              <a:rPr lang="ru-RU" dirty="0" smtClean="0"/>
              <a:t>12 февраля 1941 г</a:t>
            </a:r>
            <a:r>
              <a:rPr lang="ru-RU" dirty="0" smtClean="0"/>
              <a:t>. </a:t>
            </a:r>
            <a:r>
              <a:rPr lang="ru-RU" dirty="0" smtClean="0"/>
              <a:t>в Лондоне </a:t>
            </a:r>
            <a:r>
              <a:rPr lang="ru-RU" dirty="0" smtClean="0"/>
              <a:t>впервые </a:t>
            </a:r>
            <a:r>
              <a:rPr lang="ru-RU" dirty="0" smtClean="0"/>
              <a:t>применили пенициллин 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лечения человека</a:t>
            </a:r>
            <a:r>
              <a:rPr lang="ru-RU" dirty="0" smtClean="0"/>
              <a:t>. Благодаря пенициллину было спасено множество солдат во время Второй мировой войны.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25222</TotalTime>
  <Words>521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Исследовательская работа по теме «Антибиотики»</vt:lpstr>
      <vt:lpstr>Слайд 2</vt:lpstr>
      <vt:lpstr>Что такое антибиотики?</vt:lpstr>
      <vt:lpstr>Классификация антибиотиков.</vt:lpstr>
      <vt:lpstr>Классификация антибиотиков</vt:lpstr>
      <vt:lpstr>Бета - лактамные антибиотки</vt:lpstr>
      <vt:lpstr>Гликопептиды</vt:lpstr>
      <vt:lpstr>История открытия антибиотиков</vt:lpstr>
      <vt:lpstr>Историческое значение</vt:lpstr>
      <vt:lpstr>Первый советский антибиотик</vt:lpstr>
      <vt:lpstr>Негативные воздействия антибиотиков на наш организм </vt:lpstr>
      <vt:lpstr>Альтернатива антибиотикам</vt:lpstr>
      <vt:lpstr>Преимущества</vt:lpstr>
      <vt:lpstr>Перспективы</vt:lpstr>
      <vt:lpstr>Итоги</vt:lpstr>
      <vt:lpstr>Источники, использованные при работе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 Дабуль</dc:creator>
  <cp:lastModifiedBy>Катя Дабуль</cp:lastModifiedBy>
  <cp:revision>61</cp:revision>
  <dcterms:created xsi:type="dcterms:W3CDTF">2022-03-25T16:42:01Z</dcterms:created>
  <dcterms:modified xsi:type="dcterms:W3CDTF">2022-04-19T21:47:12Z</dcterms:modified>
</cp:coreProperties>
</file>