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55FA92-0353-45E8-A23D-A282A6E02FB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7B0612-F02C-478C-9C94-9F46D368E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 rot="-2460000">
            <a:off x="2277522" y="2451379"/>
            <a:ext cx="6029656" cy="747587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5400" b="1" dirty="0" smtClean="0">
                <a:ln w="38100">
                  <a:solidFill>
                    <a:srgbClr val="ED6317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«ДОБРЫЕ СЕРДЦА»</a:t>
            </a:r>
            <a:endParaRPr lang="ru-RU" sz="5400" b="1" dirty="0">
              <a:ln w="38100">
                <a:solidFill>
                  <a:srgbClr val="ED6317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24" b="98175" l="11230" r="91992">
                        <a14:foregroundMark x1="45508" y1="78748" x2="69238" y2="73012"/>
                        <a14:foregroundMark x1="72949" y1="56584" x2="72949" y2="56584"/>
                        <a14:foregroundMark x1="29297" y1="45111" x2="32227" y2="35202"/>
                        <a14:foregroundMark x1="29883" y1="40417" x2="32422" y2="38853"/>
                        <a14:foregroundMark x1="31152" y1="39896" x2="29492" y2="47327"/>
                        <a14:foregroundMark x1="40137" y1="29465" x2="48340" y2="31943"/>
                        <a14:foregroundMark x1="49414" y1="32855" x2="53906" y2="41851"/>
                        <a14:foregroundMark x1="64355" y1="41591" x2="73535" y2="44589"/>
                        <a14:foregroundMark x1="56152" y1="82529" x2="63086" y2="79791"/>
                        <a14:foregroundMark x1="42871" y1="91004" x2="53027" y2="89700"/>
                        <a14:foregroundMark x1="58203" y1="87484" x2="64355" y2="82529"/>
                        <a14:foregroundMark x1="64160" y1="82790" x2="67578" y2="80965"/>
                        <a14:foregroundMark x1="39746" y1="48892" x2="39160" y2="62581"/>
                        <a14:foregroundMark x1="40625" y1="47327" x2="39160" y2="51630"/>
                        <a14:foregroundMark x1="39941" y1="72751" x2="41016" y2="76532"/>
                        <a14:foregroundMark x1="40625" y1="75750" x2="39355" y2="72751"/>
                        <a14:foregroundMark x1="53516" y1="41591" x2="54297" y2="44589"/>
                        <a14:foregroundMark x1="71094" y1="43155" x2="64160" y2="41330"/>
                        <a14:foregroundMark x1="32813" y1="38592" x2="38965" y2="31421"/>
                        <a14:backgroundMark x1="32227" y1="39113" x2="32227" y2="3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26283" r="18307" b="4353"/>
          <a:stretch/>
        </p:blipFill>
        <p:spPr>
          <a:xfrm>
            <a:off x="251520" y="490824"/>
            <a:ext cx="4176464" cy="3298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602302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Продолжение одноименной акции взаимопомощи и наследие Всероссийского конкурса «Доброволец России»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149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«Неутомимые сердца волонтеров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«Серебряного»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4090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32656"/>
            <a:ext cx="2262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Организатор проекта: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7838" y="332656"/>
            <a:ext cx="6196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Муниципальное автономное учреждение города Ялуторовска "Ялуторовский комплексный центр социального обслуживания населения"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32" y="4005064"/>
            <a:ext cx="262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Руководитель проекта: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3929" y="4005064"/>
            <a:ext cx="632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Протасова Ольга Валериевна-специалист по социальной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Муниципального автономного учреждения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города Ялуторовска "Ялуторовский комплексный центр социального обслуживания населения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"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4" b="17829"/>
          <a:stretch/>
        </p:blipFill>
        <p:spPr>
          <a:xfrm>
            <a:off x="4211960" y="5122979"/>
            <a:ext cx="3695498" cy="169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1340768"/>
            <a:ext cx="26290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Уникальность проекта: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99521" y="1340768"/>
            <a:ext cx="6034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Добровольческая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работа позволяет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человеку старшего возраста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ощутить персональную причастность к значимому делу и сохранить высокий статус в обществе, что дает силы жить и ставить себе новые цели.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632" y="2636912"/>
            <a:ext cx="28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Территория внедрения: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04592" y="2636912"/>
            <a:ext cx="3078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Тюменская область, г. Ялуторовск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631" y="3356992"/>
            <a:ext cx="211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Целевая аудитория: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4592" y="3356992"/>
            <a:ext cx="611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Инвалиды старше 18 лет, граждане пожилого возраста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 b="13124"/>
          <a:stretch/>
        </p:blipFill>
        <p:spPr>
          <a:xfrm>
            <a:off x="4355976" y="5157192"/>
            <a:ext cx="385011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12160" y="2204863"/>
            <a:ext cx="28803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4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совместного творчества пожилых людей и людей с ограниченными возможностями в АСУ СОН ТО «Ялуторовский   психоневрологический  интернат».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789" y="179348"/>
            <a:ext cx="1537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4146" y="188640"/>
            <a:ext cx="708034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Включение волонтёров «серебряного возраста» в активную благотворительную деятельность, направленную на психологическую поддержку людей с ограниченными возможностями и одиноких людей, проживающих в АВТОНОМНОЕ СТАЦИОНАРНОЕ УЧРЕЖДЕНИЕ СОЦИАЛЬНОГО ОБСЛУЖИВАНИЯ НАСЕЛЕНИЯ ТЮМЕНСКОЙ ОБЛАСТИ «ЯЛУТОРОВСКИЙ ПСИХОНЕВРОЛОГИЧЕСКИЙ ИНТЕРНАТ».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28083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Задача1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добровольческой деятельности, направленной на самореализацию граждан пожилого возраста - в оказании помощи людям, проживающим в АСУ СОН ТО «Ялуторовский    психоневрологический  интернат».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22104" y="2204864"/>
            <a:ext cx="2502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2 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Привлечение волонтеров к социально полезной деятельности.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2104" y="3361055"/>
            <a:ext cx="25020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Задача 3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различных форм общения пожилых людей с людьми с ограниченными возможностями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" y="2004522"/>
            <a:ext cx="629050" cy="63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04522"/>
            <a:ext cx="6286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55627"/>
            <a:ext cx="6286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07" y="2004522"/>
            <a:ext cx="6286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1" y="5655518"/>
            <a:ext cx="1225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23945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Количество граждан, относящихся к целевой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аудитории: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2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8555" y="354722"/>
            <a:ext cx="1463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494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3020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Доля охвата в общем количестве целевой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аудитории: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5" y="79468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89942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100%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635" y="1620307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Показатели, раскрывающие успешность применения рассматриваемого проекта 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3155" y="1988840"/>
            <a:ext cx="81033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 прошедший год нашими «Серебряными» добровольцами проведено большое количество мероприятий, в которых было задействовано 25 волонтеров пожилого возраста, а от интерната 150 человек проживающих. Среди проведенных мероприятий,  можно выделить такие как: поздравление подопечных с Новым годом,  участвовало 14 «Серебряных» волонтеров и 80 подопечных, мастер-классы по вышивке, вязанию, изготовлению поделок из различных материалов, в которых были задействованы 8 «Серебряных» волонтеров и 10 подопечных, было организовано посещение музеев города Ялуторовска-  4 «Серебряных» добровольца  помогали работникам интерната сопровождать 40 человек, а также были организованы поздравления,  с показом праздничных программ на День победы, День пожилых людей. Один раз в квартал проводятся в интернате День именинника, на котором обязательно «Серебряные» волонтеры представляют праздничную программу с песнями и танцами для проживающих интерната, именинникам вручаются подарки, в этом мероприятии задействованы все желающие принять участие (порядка 150 подопечных).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1" b="20116"/>
          <a:stretch/>
        </p:blipFill>
        <p:spPr>
          <a:xfrm>
            <a:off x="3635896" y="5157192"/>
            <a:ext cx="5240627" cy="160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1225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2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51344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«Волонтеры серебряного возраста» открывают для жителей АСУСОН ТО "ЯЛУТОРОВСКИЙ ПСИХОНЕВРОЛОГИЧЕСКИЙ ИНТЕРНАТ" дорогу в большой мир: организуют праздники, поздравления с днем рождения, выезды в музеи. Помогая жителям интерната, они не только дарят свои любовь и тепло, но и многое получают в ответ. У пожилых волонтеров, участвующих в совместной работе, проявляется в большей степени чувство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эмпатии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милосердия, морального удовлетворения. Не стоит, конечно, ожидать, что помощь непременно принесет людям в АСУСОН ТО "ЯЛУТОРОВСКИЙ ПСИХОНЕВРОЛОГИЧЕСКИЙ ИНТЕРНАТ" исцеление, но иногда здесь происходят настоящие, хоть и маленькие чудеса!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82012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Описание проекта: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/>
          <a:stretch/>
        </p:blipFill>
        <p:spPr>
          <a:xfrm>
            <a:off x="4591727" y="2780928"/>
            <a:ext cx="4084729" cy="202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 b="13593"/>
          <a:stretch/>
        </p:blipFill>
        <p:spPr>
          <a:xfrm>
            <a:off x="346312" y="2780928"/>
            <a:ext cx="3865647" cy="202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9240"/>
            <a:ext cx="1225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14603"/>
          <a:stretch/>
        </p:blipFill>
        <p:spPr>
          <a:xfrm>
            <a:off x="5724128" y="5103429"/>
            <a:ext cx="2958279" cy="168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3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0" l="0" r="100000">
                        <a14:foregroundMark x1="57761" y1="25501" x2="54071" y2="13754"/>
                        <a14:foregroundMark x1="20738" y1="13181" x2="20738" y2="13181"/>
                        <a14:foregroundMark x1="21120" y1="13037" x2="16158" y2="30516"/>
                        <a14:foregroundMark x1="22137" y1="12464" x2="31425" y2="6017"/>
                        <a14:foregroundMark x1="14122" y1="17192" x2="12214" y2="28223"/>
                        <a14:foregroundMark x1="13995" y1="17479" x2="18066" y2="10745"/>
                        <a14:foregroundMark x1="13104" y1="22636" x2="12087" y2="22493"/>
                        <a14:foregroundMark x1="12468" y1="22779" x2="12341" y2="28653"/>
                        <a14:foregroundMark x1="27481" y1="86963" x2="38422" y2="75215"/>
                        <a14:foregroundMark x1="40076" y1="74212" x2="57252" y2="66905"/>
                        <a14:foregroundMark x1="79135" y1="58739" x2="78372" y2="59885"/>
                        <a14:foregroundMark x1="58015" y1="80229" x2="82952" y2="68338"/>
                        <a14:foregroundMark x1="35878" y1="84527" x2="57379" y2="85100"/>
                        <a14:foregroundMark x1="43003" y1="79943" x2="53817" y2="71490"/>
                        <a14:foregroundMark x1="28626" y1="92550" x2="39567" y2="89971"/>
                        <a14:foregroundMark x1="36132" y1="98138" x2="52672" y2="96562"/>
                        <a14:foregroundMark x1="63486" y1="92693" x2="73028" y2="87106"/>
                        <a14:foregroundMark x1="88041" y1="23782" x2="80153" y2="21203"/>
                        <a14:foregroundMark x1="75318" y1="21347" x2="80662" y2="21203"/>
                        <a14:foregroundMark x1="73791" y1="86390" x2="76209" y2="84097"/>
                        <a14:foregroundMark x1="76463" y1="83668" x2="78244" y2="82521"/>
                        <a14:foregroundMark x1="78753" y1="81805" x2="78753" y2="81805"/>
                        <a14:foregroundMark x1="79644" y1="80516" x2="79644" y2="80516"/>
                        <a14:foregroundMark x1="80534" y1="79656" x2="80534" y2="79656"/>
                        <a14:foregroundMark x1="81170" y1="78653" x2="81170" y2="78653"/>
                        <a14:foregroundMark x1="81934" y1="77507" x2="81934" y2="77507"/>
                        <a14:foregroundMark x1="82824" y1="76504" x2="82824" y2="76504"/>
                        <a14:foregroundMark x1="83333" y1="75645" x2="83333" y2="75645"/>
                        <a14:foregroundMark x1="83842" y1="75072" x2="83842" y2="75072"/>
                        <a14:foregroundMark x1="84224" y1="74355" x2="84224" y2="74355"/>
                        <a14:foregroundMark x1="32824" y1="6447" x2="32824" y2="6447"/>
                        <a14:foregroundMark x1="33969" y1="6017" x2="33969" y2="6017"/>
                        <a14:foregroundMark x1="35369" y1="6017" x2="35369" y2="6017"/>
                        <a14:foregroundMark x1="36387" y1="6304" x2="36387" y2="6304"/>
                        <a14:foregroundMark x1="32061" y1="5587" x2="32061" y2="5587"/>
                        <a14:foregroundMark x1="32824" y1="5444" x2="32824" y2="5444"/>
                        <a14:foregroundMark x1="89695" y1="24499" x2="89695" y2="24499"/>
                        <a14:foregroundMark x1="89440" y1="24642" x2="93384" y2="27937"/>
                        <a14:foregroundMark x1="94529" y1="29370" x2="95674" y2="31519"/>
                        <a14:foregroundMark x1="83461" y1="55587" x2="83461" y2="55587"/>
                        <a14:foregroundMark x1="83588" y1="55301" x2="84478" y2="51576"/>
                        <a14:foregroundMark x1="84351" y1="48567" x2="84351" y2="45559"/>
                        <a14:foregroundMark x1="83715" y1="44126" x2="82824" y2="40974"/>
                        <a14:foregroundMark x1="82316" y1="39685" x2="80662" y2="37106"/>
                        <a14:foregroundMark x1="56743" y1="31662" x2="60178" y2="28080"/>
                        <a14:foregroundMark x1="61323" y1="27077" x2="66158" y2="25501"/>
                        <a14:foregroundMark x1="68193" y1="24642" x2="72137" y2="23926"/>
                        <a14:foregroundMark x1="73155" y1="24069" x2="74555" y2="23926"/>
                        <a14:foregroundMark x1="75445" y1="24355" x2="77099" y2="24069"/>
                        <a14:foregroundMark x1="31934" y1="30086" x2="30789" y2="32521"/>
                        <a14:foregroundMark x1="30789" y1="32665" x2="29771" y2="36103"/>
                        <a14:foregroundMark x1="29644" y1="37249" x2="29517" y2="40115"/>
                        <a14:foregroundMark x1="29389" y1="40831" x2="29389" y2="44413"/>
                        <a14:foregroundMark x1="29389" y1="45129" x2="29389" y2="48567"/>
                        <a14:foregroundMark x1="29389" y1="48711" x2="29771" y2="51003"/>
                        <a14:foregroundMark x1="29898" y1="51289" x2="30280" y2="54155"/>
                        <a14:foregroundMark x1="30280" y1="54155" x2="30407" y2="55014"/>
                        <a14:foregroundMark x1="32061" y1="30372" x2="32824" y2="29370"/>
                        <a14:backgroundMark x1="75700" y1="83095" x2="75700" y2="83095"/>
                        <a14:backgroundMark x1="78117" y1="80802" x2="78117" y2="80802"/>
                        <a14:backgroundMark x1="79517" y1="79083" x2="79517" y2="79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89240"/>
            <a:ext cx="1224135" cy="1087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27" y="267908"/>
            <a:ext cx="352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Форма проведения мероприятий в рамках реализации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практики: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67908"/>
            <a:ext cx="5255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Встречи; Сопровождение; Культурно-массовые мероприятия; Мастер-классы прикладного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творчества;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Экскурсии; Физкультурно-оздоровительные мероприятия.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627" y="1034816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Используемые методики: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4361" y="1034816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Индивидуальный подход, сопровождение, содействие в реабилитации, оказание в поддержке и оказание социальных услуг участникам проекта.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917" y="2056417"/>
            <a:ext cx="2289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Расходные материалы: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8188" y="2056417"/>
            <a:ext cx="50129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Расходный материал для проведения мастер-классов прикладного творчества; Материал для изготовления театрализованных представлений; Инвентарь для проведения конкурсов, лотерей, игр; Призы; Транспортные расходы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627" y="3429000"/>
            <a:ext cx="323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Иная информация, которая позволяет раскрыть практику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429000"/>
            <a:ext cx="51113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Посещая интернат, «Серебряные» волонтеры  практически каждый раз видят в глазах его жителей радость. Для волонтеров проживающие дарят очень много любви  и благодарности. И самое главное, в процессе общения рождаются уважительные, теплые и живые отношения между волонтерами и подопечными, то, что действительно лечит душу.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4"/>
          <a:stretch/>
        </p:blipFill>
        <p:spPr>
          <a:xfrm>
            <a:off x="6012161" y="5121897"/>
            <a:ext cx="2678934" cy="166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9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0126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Список конкретных действий по внедрению практики.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0"/>
            <a:ext cx="246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Подготовительный этап: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D:\гал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6" y="78858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1765" y="908720"/>
            <a:ext cx="49487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обеседование, заполнение анкеты добровольцами, с помощью курсов «Компьютерной грамотности» на сайте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Добро.Универсиет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«Серебряные» волонтеры прошли бесплатное онлайн-обучение,  где в результате прохождения тестов получили сертификаты, а так же книжки «Серебряного» волонтера, подача заявки помогать в проекте «Добрые сердца».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" y="402973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" y="239597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7603" y="2546886"/>
            <a:ext cx="2386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Основной этап проекта: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2952" y="4180644"/>
            <a:ext cx="2794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Завершающий этап проекта: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562" y="2546886"/>
            <a:ext cx="48766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Участие «Серебряных» добровольцев в проекте, прохождение психологических тренингов и консультаций волонтерами «серебряного» возраста в рамках «Школы функциональной грамотности» на базе Муниципального автономного учреждения г. Ялуторовска «Ялуторовский комплексный центр социального обслуживания населения»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1765" y="4180644"/>
            <a:ext cx="494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 результатам мероприятий проводимых в рамках проекта подводятся итоги, проходит поощрение «Серебряных» добровольцев (волонтеров)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0244" r="19269" b="19025"/>
          <a:stretch/>
        </p:blipFill>
        <p:spPr>
          <a:xfrm>
            <a:off x="5580112" y="5119330"/>
            <a:ext cx="3137148" cy="168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9240"/>
            <a:ext cx="1225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419" y="260648"/>
            <a:ext cx="3152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Результаты внедрения проекта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9920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•Реализация внутреннего потенциала и накопленного жизненного опыта участниками движения «Волонтёры серебряного возраста».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•Приобретение навыков и компетенций в общении с людьми с психологическими расстройствами.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•Создание условий для полноценного общения с внешней средой для людей проживающих в Ялуторовском ПНИ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•Получение необходимого внимания, повышение качества жизни, снижение внутреннего психологического напряжения, приобретение практических навыков людей, проживающих в интернате.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•Увеличение отряда «волонтеров серебряного возраста» до 30 человек.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2431" y="3162454"/>
            <a:ext cx="4349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Информационное сопровождение практики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55013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Информация о практике размещена на сайте учреждения, размещалась в СМИ: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https://yalcson.ru/news/4/978/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https://yalcson.ru/news/4/1004/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https://yalcson.ru/news/1/976/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1225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1"/>
            <a:ext cx="1367607" cy="14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907</TotalTime>
  <Words>904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«ДОБРЫЕ СЕРДЦА»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35</cp:revision>
  <dcterms:created xsi:type="dcterms:W3CDTF">2022-06-06T02:18:10Z</dcterms:created>
  <dcterms:modified xsi:type="dcterms:W3CDTF">2022-06-07T08:00:16Z</dcterms:modified>
</cp:coreProperties>
</file>