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9" r:id="rId3"/>
    <p:sldId id="256" r:id="rId4"/>
    <p:sldId id="258" r:id="rId5"/>
    <p:sldId id="261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469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3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750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943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4646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4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552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70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9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16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04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81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41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169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12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76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D61E9-5FDF-4C0C-B40C-9A7B89435109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525AC0-A296-4965-B699-8FAE70AD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51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36.userapi.com/c831308/v831308430/1c210d/I528tq7FIc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78" y="719093"/>
            <a:ext cx="4734201" cy="543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2" name="TextBox 1"/>
          <p:cNvSpPr txBox="1"/>
          <p:nvPr/>
        </p:nvSpPr>
        <p:spPr>
          <a:xfrm>
            <a:off x="5451479" y="2599509"/>
            <a:ext cx="7306808" cy="138499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latin typeface="Candara" panose="020E0502030303020204" pitchFamily="34" charset="0"/>
              </a:rPr>
              <a:t>Юбилейный журнал </a:t>
            </a:r>
            <a:br>
              <a:rPr lang="ru-RU" sz="2800" dirty="0" smtClean="0">
                <a:latin typeface="Candara" panose="020E0502030303020204" pitchFamily="34" charset="0"/>
              </a:rPr>
            </a:br>
            <a:r>
              <a:rPr lang="ru-RU" sz="2800" dirty="0" smtClean="0">
                <a:latin typeface="Candara" panose="020E0502030303020204" pitchFamily="34" charset="0"/>
              </a:rPr>
              <a:t/>
            </a:r>
            <a:br>
              <a:rPr lang="ru-RU" sz="2800" dirty="0" smtClean="0">
                <a:latin typeface="Candara" panose="020E0502030303020204" pitchFamily="34" charset="0"/>
              </a:rPr>
            </a:br>
            <a:r>
              <a:rPr lang="ru-RU" sz="2800" dirty="0" smtClean="0">
                <a:latin typeface="Candara" panose="020E0502030303020204" pitchFamily="34" charset="0"/>
              </a:rPr>
              <a:t>       Студенческих отрядов Севастополя            </a:t>
            </a:r>
            <a:endParaRPr lang="ru-RU" sz="2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46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1313327"/>
            <a:ext cx="8596668" cy="3880773"/>
          </a:xfrm>
        </p:spPr>
        <p:txBody>
          <a:bodyPr>
            <a:normAutofit/>
          </a:bodyPr>
          <a:lstStyle/>
          <a:p>
            <a:r>
              <a:rPr lang="ru-RU" sz="2200" dirty="0">
                <a:latin typeface="Candara" panose="020E0502030303020204" pitchFamily="34" charset="0"/>
              </a:rPr>
              <a:t>Создать, напечатать и распространить журнал тиражом в 1000 экземпляров, посвященный деятельности и истории Российских студенческих отрядов на территории города Севастополя до конца сентября 2020 года для сохранения и популяризации успехов, традиций и ценностей организации для вовлечения студентов города в активную творческую, трудовую и волонтерскую деятельность.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2697" y="470263"/>
            <a:ext cx="3482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ЦЕЛЬ ПРОЕКТА: 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2050" name="Picture 2" descr="https://lh3.googleusercontent.com/proxy/FYVjOzoe4yFiMXoHtY8MJYPsENhJIYPUVq2_Sb94ror8OrKSX4tc262t82K_KMhuZMscEfkN3wVgl8iQy2PnNE7yKoUsya_GuuHz4UW55ofuAt1ta7b8AfcO_qC1VspTjHOyYRdBJ8b87-mR5o2As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337" y="3676769"/>
            <a:ext cx="4503612" cy="303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21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9634" y="470263"/>
            <a:ext cx="249780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ОПИСАНИЕ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514" y="1711234"/>
            <a:ext cx="960230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>
                <a:latin typeface="Candara" panose="020E0502030303020204" pitchFamily="34" charset="0"/>
              </a:rPr>
              <a:t>Выпуск Юбилейного журнала студенческих отрядов Севастополя </a:t>
            </a:r>
            <a:r>
              <a:rPr lang="ru-RU" sz="2200" dirty="0" smtClean="0">
                <a:latin typeface="Candara" panose="020E0502030303020204" pitchFamily="34" charset="0"/>
              </a:rPr>
              <a:t>будет</a:t>
            </a:r>
          </a:p>
          <a:p>
            <a:r>
              <a:rPr lang="ru-RU" sz="2200" dirty="0" smtClean="0">
                <a:latin typeface="Candara" panose="020E0502030303020204" pitchFamily="34" charset="0"/>
              </a:rPr>
              <a:t> </a:t>
            </a:r>
            <a:r>
              <a:rPr lang="ru-RU" sz="2200" dirty="0">
                <a:latin typeface="Candara" panose="020E0502030303020204" pitchFamily="34" charset="0"/>
              </a:rPr>
              <a:t>приурочен </a:t>
            </a:r>
            <a:r>
              <a:rPr lang="ru-RU" sz="2200" dirty="0" smtClean="0">
                <a:latin typeface="Candara" panose="020E0502030303020204" pitchFamily="34" charset="0"/>
              </a:rPr>
              <a:t>к </a:t>
            </a:r>
            <a:r>
              <a:rPr lang="ru-RU" sz="2200" dirty="0">
                <a:latin typeface="Candara" panose="020E0502030303020204" pitchFamily="34" charset="0"/>
              </a:rPr>
              <a:t>юбилею регионального отделения (пятилетию со дня </a:t>
            </a:r>
            <a:endParaRPr lang="ru-RU" sz="2200" dirty="0" smtClean="0">
              <a:latin typeface="Candara" panose="020E0502030303020204" pitchFamily="34" charset="0"/>
            </a:endParaRPr>
          </a:p>
          <a:p>
            <a:r>
              <a:rPr lang="ru-RU" sz="2200" dirty="0" smtClean="0">
                <a:latin typeface="Candara" panose="020E0502030303020204" pitchFamily="34" charset="0"/>
              </a:rPr>
              <a:t>основания</a:t>
            </a:r>
            <a:r>
              <a:rPr lang="ru-RU" sz="2200" dirty="0">
                <a:latin typeface="Candara" panose="020E0502030303020204" pitchFamily="34" charset="0"/>
              </a:rPr>
              <a:t>) и отразит в себе </a:t>
            </a:r>
            <a:r>
              <a:rPr lang="ru-RU" sz="2200" dirty="0" smtClean="0">
                <a:latin typeface="Candara" panose="020E0502030303020204" pitchFamily="34" charset="0"/>
              </a:rPr>
              <a:t>историю </a:t>
            </a:r>
            <a:r>
              <a:rPr lang="ru-RU" sz="2200" dirty="0">
                <a:latin typeface="Candara" panose="020E0502030303020204" pitchFamily="34" charset="0"/>
              </a:rPr>
              <a:t>становления и </a:t>
            </a:r>
            <a:r>
              <a:rPr lang="ru-RU" sz="2200" dirty="0" smtClean="0">
                <a:latin typeface="Candara" panose="020E0502030303020204" pitchFamily="34" charset="0"/>
              </a:rPr>
              <a:t>деятельности</a:t>
            </a:r>
          </a:p>
          <a:p>
            <a:r>
              <a:rPr lang="ru-RU" sz="2200" dirty="0" smtClean="0">
                <a:latin typeface="Candara" panose="020E0502030303020204" pitchFamily="34" charset="0"/>
              </a:rPr>
              <a:t> </a:t>
            </a:r>
            <a:r>
              <a:rPr lang="ru-RU" sz="2200" dirty="0">
                <a:latin typeface="Candara" panose="020E0502030303020204" pitchFamily="34" charset="0"/>
              </a:rPr>
              <a:t>Российских студенческих отрядов на </a:t>
            </a:r>
            <a:r>
              <a:rPr lang="ru-RU" sz="2200" dirty="0" smtClean="0">
                <a:latin typeface="Candara" panose="020E0502030303020204" pitchFamily="34" charset="0"/>
              </a:rPr>
              <a:t>территории </a:t>
            </a:r>
            <a:r>
              <a:rPr lang="ru-RU" sz="2200" dirty="0">
                <a:latin typeface="Candara" panose="020E0502030303020204" pitchFamily="34" charset="0"/>
              </a:rPr>
              <a:t>Севастополя, </a:t>
            </a:r>
            <a:r>
              <a:rPr lang="ru-RU" sz="2200" dirty="0" smtClean="0">
                <a:latin typeface="Candara" panose="020E0502030303020204" pitchFamily="34" charset="0"/>
              </a:rPr>
              <a:t>традиции</a:t>
            </a:r>
          </a:p>
          <a:p>
            <a:r>
              <a:rPr lang="ru-RU" sz="2200" dirty="0" smtClean="0">
                <a:latin typeface="Candara" panose="020E0502030303020204" pitchFamily="34" charset="0"/>
              </a:rPr>
              <a:t> </a:t>
            </a:r>
            <a:r>
              <a:rPr lang="ru-RU" sz="2200" dirty="0">
                <a:latin typeface="Candara" panose="020E0502030303020204" pitchFamily="34" charset="0"/>
              </a:rPr>
              <a:t>и ценности регионального отделения, </a:t>
            </a:r>
            <a:r>
              <a:rPr lang="ru-RU" sz="2200" dirty="0" smtClean="0">
                <a:latin typeface="Candara" panose="020E0502030303020204" pitchFamily="34" charset="0"/>
              </a:rPr>
              <a:t>историю</a:t>
            </a:r>
            <a:r>
              <a:rPr lang="ru-RU" sz="2200" dirty="0">
                <a:latin typeface="Candara" panose="020E0502030303020204" pitchFamily="34" charset="0"/>
              </a:rPr>
              <a:t> </a:t>
            </a:r>
            <a:r>
              <a:rPr lang="ru-RU" sz="2200" dirty="0" smtClean="0">
                <a:latin typeface="Candara" panose="020E0502030303020204" pitchFamily="34" charset="0"/>
              </a:rPr>
              <a:t>успеха </a:t>
            </a:r>
            <a:r>
              <a:rPr lang="ru-RU" sz="2200" dirty="0">
                <a:latin typeface="Candara" panose="020E0502030303020204" pitchFamily="34" charset="0"/>
              </a:rPr>
              <a:t>представителей </a:t>
            </a:r>
            <a:endParaRPr lang="ru-RU" sz="2200" dirty="0" smtClean="0">
              <a:latin typeface="Candara" panose="020E0502030303020204" pitchFamily="34" charset="0"/>
            </a:endParaRPr>
          </a:p>
          <a:p>
            <a:r>
              <a:rPr lang="ru-RU" sz="2200" dirty="0" smtClean="0">
                <a:latin typeface="Candara" panose="020E0502030303020204" pitchFamily="34" charset="0"/>
              </a:rPr>
              <a:t>регионального </a:t>
            </a:r>
            <a:r>
              <a:rPr lang="ru-RU" sz="2200" dirty="0">
                <a:latin typeface="Candara" panose="020E0502030303020204" pitchFamily="34" charset="0"/>
              </a:rPr>
              <a:t>отделения и многое другое. Это </a:t>
            </a:r>
            <a:r>
              <a:rPr lang="ru-RU" sz="2200" dirty="0" smtClean="0">
                <a:latin typeface="Candara" panose="020E0502030303020204" pitchFamily="34" charset="0"/>
              </a:rPr>
              <a:t>позволит</a:t>
            </a:r>
            <a:r>
              <a:rPr lang="ru-RU" sz="2200" dirty="0">
                <a:latin typeface="Candara" panose="020E0502030303020204" pitchFamily="34" charset="0"/>
              </a:rPr>
              <a:t> </a:t>
            </a:r>
            <a:r>
              <a:rPr lang="ru-RU" sz="2200" dirty="0" smtClean="0">
                <a:latin typeface="Candara" panose="020E0502030303020204" pitchFamily="34" charset="0"/>
              </a:rPr>
              <a:t>популяризировать</a:t>
            </a:r>
          </a:p>
          <a:p>
            <a:r>
              <a:rPr lang="ru-RU" sz="2200" dirty="0" smtClean="0">
                <a:latin typeface="Candara" panose="020E0502030303020204" pitchFamily="34" charset="0"/>
              </a:rPr>
              <a:t> </a:t>
            </a:r>
            <a:r>
              <a:rPr lang="ru-RU" sz="2200" dirty="0">
                <a:latin typeface="Candara" panose="020E0502030303020204" pitchFamily="34" charset="0"/>
              </a:rPr>
              <a:t>значимость деятельности </a:t>
            </a:r>
            <a:r>
              <a:rPr lang="ru-RU" sz="2200" dirty="0" err="1">
                <a:latin typeface="Candara" panose="020E0502030303020204" pitchFamily="34" charset="0"/>
              </a:rPr>
              <a:t>студотрядов</a:t>
            </a:r>
            <a:r>
              <a:rPr lang="ru-RU" sz="2200" dirty="0">
                <a:latin typeface="Candara" panose="020E0502030303020204" pitchFamily="34" charset="0"/>
              </a:rPr>
              <a:t> для региона и привлечь </a:t>
            </a:r>
            <a:r>
              <a:rPr lang="ru-RU" sz="2200" dirty="0" smtClean="0">
                <a:latin typeface="Candara" panose="020E0502030303020204" pitchFamily="34" charset="0"/>
              </a:rPr>
              <a:t>молодежь</a:t>
            </a:r>
          </a:p>
          <a:p>
            <a:r>
              <a:rPr lang="ru-RU" sz="2200" dirty="0" smtClean="0">
                <a:latin typeface="Candara" panose="020E0502030303020204" pitchFamily="34" charset="0"/>
              </a:rPr>
              <a:t> </a:t>
            </a:r>
            <a:r>
              <a:rPr lang="ru-RU" sz="2200" dirty="0">
                <a:latin typeface="Candara" panose="020E0502030303020204" pitchFamily="34" charset="0"/>
              </a:rPr>
              <a:t>к активной деятельности на благо города. </a:t>
            </a:r>
          </a:p>
        </p:txBody>
      </p:sp>
    </p:spTree>
    <p:extLst>
      <p:ext uri="{BB962C8B-B14F-4D97-AF65-F5344CB8AC3E}">
        <p14:creationId xmlns:p14="http://schemas.microsoft.com/office/powerpoint/2010/main" val="418562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298511" y="919617"/>
            <a:ext cx="8596668" cy="3880773"/>
          </a:xfrm>
        </p:spPr>
        <p:txBody>
          <a:bodyPr>
            <a:noAutofit/>
          </a:bodyPr>
          <a:lstStyle/>
          <a:p>
            <a:r>
              <a:rPr lang="ru-RU" dirty="0">
                <a:latin typeface="Candara" panose="020E0502030303020204" pitchFamily="34" charset="0"/>
              </a:rPr>
              <a:t>За пять лет работы региональное отделение молодежной организации имеет множество достижений, традиций и большую историю: · Самая многочисленная молодежная организация в Севастополе; · Более 2000 человек прошли через школу студенческих отрядов Севастополя; · Создано два вузовских штаба на базе Филиала Московского Государственного Университета им. Ломоносова и Севастопольского государственного университета; · 33 линейных отряда студентов провели свое лето, работая на различных объектах на благо развития города в летний период; · Осенью 2019 года бойцы строительных отрядов принимали участие в реконструкции парка Победы в Севастополе; · Ежегодно студенческие отряды Севастополя принимают участие в организации шествия «Бессмертного полка»; · Проведено 2 Всероссийских мероприятия и 5 окружных; · Реализовано более 20 образовательных программ для студентов региона; · Организовано более 50 добровольческих мероприятий и т. д. Региональное отделение Российских студенческих отрядов занимается временным трудоустройством студентов в свободное от учебы время по приоритетным для региона направлениям (строительное, педагогическое, сервисное и археологическое). В учебный период осуществляется теоретическая и практическая подготовка студентов к работе, а также множество мероприятий, направленных на раскрытие творческого потенциала молодежи, патриотического воспитания и др.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8511" y="396397"/>
            <a:ext cx="6454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ДОСТИЖЕНИЯ НАШЕЙ ОРГАНИЗАЦИИ: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81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ОПЫТ УСПЕШНОЙ РЕАЛИЗАЦИИ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0763" y="1442132"/>
            <a:ext cx="8596668" cy="3880773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Candara" panose="020E0502030303020204" pitchFamily="34" charset="0"/>
              </a:rPr>
              <a:t>В первый год существования Севастопольского регионального отделения была успешно выпущена брошюра. В 2019 году командой организаторов данного проекта был успешно реализован </a:t>
            </a:r>
            <a:r>
              <a:rPr lang="ru-RU" dirty="0" err="1" smtClean="0">
                <a:latin typeface="Candara" panose="020E0502030303020204" pitchFamily="34" charset="0"/>
              </a:rPr>
              <a:t>грантовый</a:t>
            </a:r>
            <a:r>
              <a:rPr lang="ru-RU" dirty="0" smtClean="0">
                <a:latin typeface="Candara" panose="020E0502030303020204" pitchFamily="34" charset="0"/>
              </a:rPr>
              <a:t> проект: «Школа фотографов и видеографов студенческих отрядов». В 2018 году – школа фотографов и видеографов «PROFI». По результатам проведения школы десятки студентов освоили особенности и специфику работы в СМИ. Реализацией школы будет заниматься опытная сплоченная команда организаторов. На их счету проведение мероприятий окружных и региональных уровней, таких как Слет студенческих отрядов Южного федерального округа, Спартакиада студенческих отрядов Южного федерального округа, Творческий фестиваль Южного федерального округа, ежегодное празднование Дня Российский студенческих отрядов в Севастополе с 2016 года, ежегодная школа подготовки командного состава студенческих отрядов Севастополя с 2016 года, Ежегодная благотворительная студенческая ярмарка с 2015 года и десятки других мероприятий, информацию о реализации которых можно с легкостью найти в Интернете и социальных сетях.</a:t>
            </a:r>
            <a:endParaRPr lang="ru-RU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168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ПАРТНЕРЫ ПРОЕКТА и СОБСТВЕННЫЙ </a:t>
            </a:r>
            <a:br>
              <a:rPr lang="ru-RU" dirty="0" smtClean="0"/>
            </a:br>
            <a:r>
              <a:rPr lang="ru-RU" dirty="0" smtClean="0"/>
              <a:t>ВКЛАД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0763" y="1930400"/>
            <a:ext cx="8596668" cy="3880773"/>
          </a:xfrm>
        </p:spPr>
        <p:txBody>
          <a:bodyPr>
            <a:noAutofit/>
          </a:bodyPr>
          <a:lstStyle/>
          <a:p>
            <a:r>
              <a:rPr lang="ru-RU" sz="2200" dirty="0">
                <a:latin typeface="Candara" panose="020E0502030303020204" pitchFamily="34" charset="0"/>
              </a:rPr>
              <a:t>Партнеры проекта: Правительство Севастополя: информационная поддержка выпуска журнала в СМИ и в </a:t>
            </a:r>
            <a:r>
              <a:rPr lang="ru-RU" sz="2200" dirty="0" err="1">
                <a:latin typeface="Candara" panose="020E0502030303020204" pitchFamily="34" charset="0"/>
              </a:rPr>
              <a:t>соцсетях</a:t>
            </a:r>
            <a:r>
              <a:rPr lang="ru-RU" sz="2200" dirty="0">
                <a:latin typeface="Candara" panose="020E0502030303020204" pitchFamily="34" charset="0"/>
              </a:rPr>
              <a:t> органа исполнительной власти, а также консультационная помощь. Севастопольское региональное отделение Молодежной общероссийской общественной организации «Российских студенческих отрядов» – предоставление архивных данных для журнала, фотографов, </a:t>
            </a:r>
            <a:r>
              <a:rPr lang="ru-RU" sz="2200" dirty="0" err="1">
                <a:latin typeface="Candara" panose="020E0502030303020204" pitchFamily="34" charset="0"/>
              </a:rPr>
              <a:t>райтеров</a:t>
            </a:r>
            <a:r>
              <a:rPr lang="ru-RU" sz="2200" dirty="0">
                <a:latin typeface="Candara" panose="020E0502030303020204" pitchFamily="34" charset="0"/>
              </a:rPr>
              <a:t>, интервью с главными лицами.</a:t>
            </a:r>
          </a:p>
          <a:p>
            <a:endParaRPr lang="ru-RU" sz="2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52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23" y="1572761"/>
            <a:ext cx="8596668" cy="3880773"/>
          </a:xfrm>
        </p:spPr>
        <p:txBody>
          <a:bodyPr>
            <a:normAutofit fontScale="32500" lnSpcReduction="20000"/>
          </a:bodyPr>
          <a:lstStyle/>
          <a:p>
            <a:r>
              <a:rPr lang="ru-RU" sz="5500" dirty="0">
                <a:latin typeface="Candara" panose="020E0502030303020204" pitchFamily="34" charset="0"/>
              </a:rPr>
              <a:t>ФГАОУ ВО «Севастопольский государственный университет», Филиал Московского государственного университета имени М.В. Ломоносова в городе Севастополе, Севастопольский экономико-гуманитарный институт (филиал) Крымского федерального университета имени В.И. Вернадского, Севастопольский филиал Российского экономического университета имени Г.В. Плеханова, Институт экономики и права (филиал) Академии труда и социальных отношений в г. Севастополе в части разрешения распространения журнала на своих площадках. Севастопольский промышленно-технологический колледж имени маршала инженерных войск А.В. Геловани; Севастопольский индустриально-педагогический колледж имени П.К. </a:t>
            </a:r>
            <a:r>
              <a:rPr lang="ru-RU" sz="5500" dirty="0" err="1">
                <a:latin typeface="Candara" panose="020E0502030303020204" pitchFamily="34" charset="0"/>
              </a:rPr>
              <a:t>Менькова</a:t>
            </a:r>
            <a:r>
              <a:rPr lang="ru-RU" sz="5500" dirty="0">
                <a:latin typeface="Candara" panose="020E0502030303020204" pitchFamily="34" charset="0"/>
              </a:rPr>
              <a:t>; Севастопольский медицинский колледж имени Жени </a:t>
            </a:r>
            <a:r>
              <a:rPr lang="ru-RU" sz="5500" dirty="0" err="1">
                <a:latin typeface="Candara" panose="020E0502030303020204" pitchFamily="34" charset="0"/>
              </a:rPr>
              <a:t>Дерюгиной</a:t>
            </a:r>
            <a:r>
              <a:rPr lang="ru-RU" sz="5500" dirty="0">
                <a:latin typeface="Candara" panose="020E0502030303020204" pitchFamily="34" charset="0"/>
              </a:rPr>
              <a:t>; Севастопольский морской колледж; Севастопольский архитектурно-строительный колледж; Севастопольский колледж информационных технологий и промышленности; Севастопольский судостроительный колледж в части разрешения распространения журнала на своих площадках.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61703" y="561703"/>
            <a:ext cx="2411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А ТАКЖЕ: 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 descr="СЕТЕВОЙ ИНСТИТУТ В СФЕРЕ ПРОТИВОДЕЙСТВИЯ ЛЕГАЛИЗАЦИИ (ОТМЫВАНИЮ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41" y="392320"/>
            <a:ext cx="1024019" cy="9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Филиал Московского государственного университета имени М.В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424" y="444634"/>
            <a:ext cx="880466" cy="880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Крымский федеральный университет имени В. И. Вернадского - Wikiwa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468" y="444634"/>
            <a:ext cx="957306" cy="76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040976" y="997983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филиал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70860" y="997983"/>
            <a:ext cx="7569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и другие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6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КАЧЕСТВЕННЫЕ ПОКАЗАТЕЛИ: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756" y="1725364"/>
            <a:ext cx="8596668" cy="3880773"/>
          </a:xfrm>
        </p:spPr>
        <p:txBody>
          <a:bodyPr>
            <a:normAutofit/>
          </a:bodyPr>
          <a:lstStyle/>
          <a:p>
            <a:r>
              <a:rPr lang="ru-RU" sz="2200" b="1" dirty="0">
                <a:latin typeface="Candara" panose="020E0502030303020204" pitchFamily="34" charset="0"/>
              </a:rPr>
              <a:t>Создание единого печатного ресурса с достоверной просветительской информацией</a:t>
            </a:r>
            <a:r>
              <a:rPr lang="ru-RU" sz="2200" dirty="0">
                <a:latin typeface="Candara" panose="020E0502030303020204" pitchFamily="34" charset="0"/>
              </a:rPr>
              <a:t> о том, как студенты могут организовывать свой досуг, </a:t>
            </a:r>
            <a:r>
              <a:rPr lang="ru-RU" sz="2200" dirty="0" smtClean="0">
                <a:latin typeface="Candara" panose="020E0502030303020204" pitchFamily="34" charset="0"/>
              </a:rPr>
              <a:t/>
            </a:r>
            <a:br>
              <a:rPr lang="ru-RU" sz="2200" dirty="0" smtClean="0">
                <a:latin typeface="Candara" panose="020E0502030303020204" pitchFamily="34" charset="0"/>
              </a:rPr>
            </a:br>
            <a:r>
              <a:rPr lang="ru-RU" sz="2200" dirty="0" smtClean="0">
                <a:latin typeface="Candara" panose="020E0502030303020204" pitchFamily="34" charset="0"/>
              </a:rPr>
              <a:t>трудовую </a:t>
            </a:r>
            <a:r>
              <a:rPr lang="ru-RU" sz="2200" dirty="0">
                <a:latin typeface="Candara" panose="020E0502030303020204" pitchFamily="34" charset="0"/>
              </a:rPr>
              <a:t>и карьерную деятельность. Улучшение качества </a:t>
            </a:r>
            <a:r>
              <a:rPr lang="ru-RU" sz="2200" dirty="0" smtClean="0">
                <a:latin typeface="Candara" panose="020E0502030303020204" pitchFamily="34" charset="0"/>
              </a:rPr>
              <a:t/>
            </a:r>
            <a:br>
              <a:rPr lang="ru-RU" sz="2200" dirty="0" smtClean="0">
                <a:latin typeface="Candara" panose="020E0502030303020204" pitchFamily="34" charset="0"/>
              </a:rPr>
            </a:br>
            <a:r>
              <a:rPr lang="ru-RU" sz="2200" dirty="0" smtClean="0">
                <a:latin typeface="Candara" panose="020E0502030303020204" pitchFamily="34" charset="0"/>
              </a:rPr>
              <a:t>социальной среды </a:t>
            </a:r>
            <a:r>
              <a:rPr lang="ru-RU" sz="2200" dirty="0">
                <a:latin typeface="Candara" panose="020E0502030303020204" pitchFamily="34" charset="0"/>
              </a:rPr>
              <a:t>и условий жизни людей посредством </a:t>
            </a:r>
            <a:r>
              <a:rPr lang="ru-RU" sz="2200" dirty="0" smtClean="0">
                <a:latin typeface="Candara" panose="020E0502030303020204" pitchFamily="34" charset="0"/>
              </a:rPr>
              <a:t/>
            </a:r>
            <a:br>
              <a:rPr lang="ru-RU" sz="2200" dirty="0" smtClean="0">
                <a:latin typeface="Candara" panose="020E0502030303020204" pitchFamily="34" charset="0"/>
              </a:rPr>
            </a:br>
            <a:r>
              <a:rPr lang="ru-RU" sz="2200" dirty="0" smtClean="0">
                <a:latin typeface="Candara" panose="020E0502030303020204" pitchFamily="34" charset="0"/>
              </a:rPr>
              <a:t>популяризации рабочих </a:t>
            </a:r>
            <a:r>
              <a:rPr lang="ru-RU" sz="2200" dirty="0">
                <a:latin typeface="Candara" panose="020E0502030303020204" pitchFamily="34" charset="0"/>
              </a:rPr>
              <a:t>профессий и вовлечение молодежи </a:t>
            </a:r>
            <a:r>
              <a:rPr lang="ru-RU" sz="2200" dirty="0" smtClean="0">
                <a:latin typeface="Candara" panose="020E0502030303020204" pitchFamily="34" charset="0"/>
              </a:rPr>
              <a:t/>
            </a:r>
            <a:br>
              <a:rPr lang="ru-RU" sz="2200" dirty="0" smtClean="0">
                <a:latin typeface="Candara" panose="020E0502030303020204" pitchFamily="34" charset="0"/>
              </a:rPr>
            </a:br>
            <a:r>
              <a:rPr lang="ru-RU" sz="2200" dirty="0" smtClean="0">
                <a:latin typeface="Candara" panose="020E0502030303020204" pitchFamily="34" charset="0"/>
              </a:rPr>
              <a:t>в </a:t>
            </a:r>
            <a:r>
              <a:rPr lang="ru-RU" sz="2200" dirty="0">
                <a:latin typeface="Candara" panose="020E0502030303020204" pitchFamily="34" charset="0"/>
              </a:rPr>
              <a:t>трудовую </a:t>
            </a:r>
            <a:r>
              <a:rPr lang="ru-RU" sz="2200" dirty="0" smtClean="0">
                <a:latin typeface="Candara" panose="020E0502030303020204" pitchFamily="34" charset="0"/>
              </a:rPr>
              <a:t>деятельность</a:t>
            </a:r>
            <a:r>
              <a:rPr lang="ru-RU" sz="2200" dirty="0">
                <a:latin typeface="Candara" panose="020E0502030303020204" pitchFamily="34" charset="0"/>
              </a:rPr>
              <a:t>. Популяризация деятельности </a:t>
            </a:r>
            <a:r>
              <a:rPr lang="ru-RU" sz="2200" dirty="0" smtClean="0">
                <a:latin typeface="Candara" panose="020E0502030303020204" pitchFamily="34" charset="0"/>
              </a:rPr>
              <a:t/>
            </a:r>
            <a:br>
              <a:rPr lang="ru-RU" sz="2200" dirty="0" smtClean="0">
                <a:latin typeface="Candara" panose="020E0502030303020204" pitchFamily="34" charset="0"/>
              </a:rPr>
            </a:br>
            <a:r>
              <a:rPr lang="ru-RU" sz="2200" dirty="0" smtClean="0">
                <a:latin typeface="Candara" panose="020E0502030303020204" pitchFamily="34" charset="0"/>
              </a:rPr>
              <a:t>студенческих отрядов </a:t>
            </a:r>
            <a:r>
              <a:rPr lang="ru-RU" sz="2200" dirty="0">
                <a:latin typeface="Candara" panose="020E0502030303020204" pitchFamily="34" charset="0"/>
              </a:rPr>
              <a:t>среди севастопольской молодежи. </a:t>
            </a:r>
            <a:r>
              <a:rPr lang="ru-RU" sz="2200" dirty="0" smtClean="0">
                <a:latin typeface="Candara" panose="020E0502030303020204" pitchFamily="34" charset="0"/>
              </a:rPr>
              <a:t/>
            </a:r>
            <a:br>
              <a:rPr lang="ru-RU" sz="2200" dirty="0" smtClean="0">
                <a:latin typeface="Candara" panose="020E0502030303020204" pitchFamily="34" charset="0"/>
              </a:rPr>
            </a:br>
            <a:r>
              <a:rPr lang="ru-RU" sz="2200" dirty="0" smtClean="0">
                <a:latin typeface="Candara" panose="020E0502030303020204" pitchFamily="34" charset="0"/>
              </a:rPr>
              <a:t>Систематизация пятилетней </a:t>
            </a:r>
            <a:r>
              <a:rPr lang="ru-RU" sz="2200" dirty="0">
                <a:latin typeface="Candara" panose="020E0502030303020204" pitchFamily="34" charset="0"/>
              </a:rPr>
              <a:t>истории регионального </a:t>
            </a:r>
            <a:r>
              <a:rPr lang="ru-RU" sz="2200" dirty="0" smtClean="0">
                <a:latin typeface="Candara" panose="020E0502030303020204" pitchFamily="34" charset="0"/>
              </a:rPr>
              <a:t/>
            </a:r>
            <a:br>
              <a:rPr lang="ru-RU" sz="2200" dirty="0" smtClean="0">
                <a:latin typeface="Candara" panose="020E0502030303020204" pitchFamily="34" charset="0"/>
              </a:rPr>
            </a:br>
            <a:r>
              <a:rPr lang="ru-RU" sz="2200" dirty="0" smtClean="0">
                <a:latin typeface="Candara" panose="020E0502030303020204" pitchFamily="34" charset="0"/>
              </a:rPr>
              <a:t>отделения</a:t>
            </a:r>
            <a:r>
              <a:rPr lang="ru-RU" sz="2200" dirty="0">
                <a:latin typeface="Candara" panose="020E0502030303020204" pitchFamily="34" charset="0"/>
              </a:rPr>
              <a:t>, в связи </a:t>
            </a:r>
            <a:r>
              <a:rPr lang="ru-RU" sz="2200" dirty="0" smtClean="0">
                <a:latin typeface="Candara" panose="020E0502030303020204" pitchFamily="34" charset="0"/>
              </a:rPr>
              <a:t>с </a:t>
            </a:r>
            <a:r>
              <a:rPr lang="ru-RU" sz="2200" dirty="0">
                <a:latin typeface="Candara" panose="020E0502030303020204" pitchFamily="34" charset="0"/>
              </a:rPr>
              <a:t>празднованием юбилея.</a:t>
            </a:r>
          </a:p>
        </p:txBody>
      </p:sp>
      <p:pic>
        <p:nvPicPr>
          <p:cNvPr id="3074" name="Picture 2" descr="палец вверх иконка png 4 » PNG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158" y="2247879"/>
            <a:ext cx="2441687" cy="244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02667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680</Words>
  <Application>Microsoft Office PowerPoint</Application>
  <PresentationFormat>Широкоэкранный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Candara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ОПЫТ УСПЕШНОЙ РЕАЛИЗАЦИИ</vt:lpstr>
      <vt:lpstr>ПАРТНЕРЫ ПРОЕКТА и СОБСТВЕННЫЙ  ВКЛАД</vt:lpstr>
      <vt:lpstr>Презентация PowerPoint</vt:lpstr>
      <vt:lpstr>КАЧЕСТВЕННЫЕ ПОКАЗАТЕЛИ: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2020-04-11T15:14:47Z</dcterms:created>
  <dcterms:modified xsi:type="dcterms:W3CDTF">2020-04-11T15:44:49Z</dcterms:modified>
</cp:coreProperties>
</file>