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63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15A-2A86-4243-8D37-FA9A3045C0EA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E10B-0596-46CE-846D-F5D1265D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8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15A-2A86-4243-8D37-FA9A3045C0EA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E10B-0596-46CE-846D-F5D1265D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9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15A-2A86-4243-8D37-FA9A3045C0EA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E10B-0596-46CE-846D-F5D1265D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5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15A-2A86-4243-8D37-FA9A3045C0EA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E10B-0596-46CE-846D-F5D1265D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6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15A-2A86-4243-8D37-FA9A3045C0EA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E10B-0596-46CE-846D-F5D1265D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4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15A-2A86-4243-8D37-FA9A3045C0EA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E10B-0596-46CE-846D-F5D1265D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6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15A-2A86-4243-8D37-FA9A3045C0EA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E10B-0596-46CE-846D-F5D1265D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4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15A-2A86-4243-8D37-FA9A3045C0EA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E10B-0596-46CE-846D-F5D1265D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2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15A-2A86-4243-8D37-FA9A3045C0EA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E10B-0596-46CE-846D-F5D1265D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15A-2A86-4243-8D37-FA9A3045C0EA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E10B-0596-46CE-846D-F5D1265D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15A-2A86-4243-8D37-FA9A3045C0EA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E10B-0596-46CE-846D-F5D1265D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2315A-2A86-4243-8D37-FA9A3045C0EA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E10B-0596-46CE-846D-F5D1265D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4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118" y="664469"/>
            <a:ext cx="9908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Курская область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22" y="130386"/>
            <a:ext cx="1197373" cy="1197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1956" y="2062392"/>
            <a:ext cx="990808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Проект: «Д.Д.Д»</a:t>
            </a:r>
          </a:p>
          <a:p>
            <a:r>
              <a:rPr lang="ru-RU" sz="60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                 Добро.Отряд46</a:t>
            </a:r>
          </a:p>
          <a:p>
            <a:r>
              <a:rPr lang="ru-RU" sz="60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                 </a:t>
            </a:r>
            <a:r>
              <a:rPr lang="ru-RU" sz="6000" dirty="0" err="1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Добро.Школа</a:t>
            </a:r>
            <a:endParaRPr lang="ru-RU" sz="6000" dirty="0">
              <a:solidFill>
                <a:srgbClr val="282E81"/>
              </a:solidFill>
              <a:latin typeface="Euclid Circular B SemiBold" panose="020B0704000000000000" pitchFamily="34" charset="-52"/>
              <a:ea typeface="Euclid Circular B SemiBold" panose="020B0704000000000000" pitchFamily="34" charset="-52"/>
            </a:endParaRPr>
          </a:p>
          <a:p>
            <a:r>
              <a:rPr lang="ru-RU" sz="60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                 </a:t>
            </a:r>
            <a:r>
              <a:rPr lang="ru-RU" sz="6000" dirty="0" err="1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Добро.Форум</a:t>
            </a:r>
            <a:endParaRPr lang="ru-RU" sz="6000" dirty="0">
              <a:solidFill>
                <a:srgbClr val="282E81"/>
              </a:solidFill>
              <a:latin typeface="Euclid Circular B SemiBold" panose="020B0704000000000000" pitchFamily="34" charset="-52"/>
              <a:ea typeface="Euclid Circular B SemiBold" panose="020B0704000000000000" pitchFamily="34" charset="-52"/>
            </a:endParaRPr>
          </a:p>
          <a:p>
            <a:r>
              <a:rPr lang="ru-RU" sz="60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59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86238" y="365125"/>
            <a:ext cx="10936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Описание проблемы, решению/снижению которой посвящен проект: </a:t>
            </a:r>
            <a:r>
              <a:rPr lang="ru-RU" sz="16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 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7793" y="888032"/>
            <a:ext cx="11569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На сегодняшний день в Курской области действуют 1614 добровольческих (волонтёрских) объединений (школьные волонтерские отряды, НКО, волонтерские центры в вузах и СПО, общественные объединения, бизнес-компании), с общей численностью 106 475 добровольцев (численность населения области по данным Росстата составляет 1 083 584 чел.), деятельность которых охватывает широкий спектр направлений работы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28" y="2168313"/>
            <a:ext cx="1000834" cy="8755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54730" y="3185544"/>
            <a:ext cx="37865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В 2021 года на региональном конкурсе «Доброволец России» победителями стало </a:t>
            </a:r>
          </a:p>
          <a:p>
            <a:pPr algn="ctr"/>
            <a:r>
              <a:rPr lang="ru-RU" sz="16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66 человек.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41" y="2168313"/>
            <a:ext cx="1000834" cy="8755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40488" y="3166627"/>
            <a:ext cx="37865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В 2022 года на региональном конкурсе «Доброволец России» победителями стало </a:t>
            </a:r>
          </a:p>
          <a:p>
            <a:pPr algn="ctr"/>
            <a:r>
              <a:rPr lang="ru-RU" sz="16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45 человек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57600" y="4860446"/>
            <a:ext cx="78287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У добровольческого движения региона есть потребность в проведении Форума «Доброволец46», так как он будет являться площадкой для обмена опытом в реализации эффективных добровольческих инициатив, укрепления межсекторного сотрудничества институтов гражданского общества, НКО, органов власти, продвижение успешных социальных практик. </a:t>
            </a:r>
          </a:p>
        </p:txBody>
      </p:sp>
    </p:spTree>
    <p:extLst>
      <p:ext uri="{BB962C8B-B14F-4D97-AF65-F5344CB8AC3E}">
        <p14:creationId xmlns:p14="http://schemas.microsoft.com/office/powerpoint/2010/main" val="126265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586654" y="73486"/>
            <a:ext cx="1806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Цель</a:t>
            </a:r>
            <a:r>
              <a:rPr lang="ru-RU" sz="36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8654" y="1136064"/>
            <a:ext cx="93361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 </a:t>
            </a:r>
            <a:r>
              <a:rPr lang="ru-RU" sz="32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Расширение возможностей для самореализации добровольческого движения Курской области, путем проведения конкурса "Добро.Отряд46", формирование и распространение лучших добровольческих проектов с помощью "</a:t>
            </a:r>
            <a:r>
              <a:rPr lang="ru-RU" sz="3200" dirty="0" err="1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Добро.Школы</a:t>
            </a:r>
            <a:r>
              <a:rPr lang="ru-RU" sz="32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", и лучших добровольческих практик на "</a:t>
            </a:r>
            <a:r>
              <a:rPr lang="ru-RU" sz="3200" dirty="0" err="1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Добро.Форуме</a:t>
            </a:r>
            <a:r>
              <a:rPr lang="ru-RU" sz="32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" с августа 2023 года по январь 2024 года.</a:t>
            </a:r>
            <a:endParaRPr lang="ru-RU" sz="3600" dirty="0">
              <a:solidFill>
                <a:srgbClr val="282E81"/>
              </a:solidFill>
              <a:latin typeface="Euclid Circular B SemiBold" panose="020B0704000000000000" pitchFamily="34" charset="-52"/>
              <a:ea typeface="Euclid Circular B SemiBold" panose="020B0704000000000000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2938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461393" y="146805"/>
            <a:ext cx="2719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Задачи:</a:t>
            </a:r>
            <a:r>
              <a:rPr lang="ru-RU" sz="36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6252" y="1268522"/>
            <a:ext cx="1053865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1. Создание рабочей группы и подготовка документации к реализации проекта</a:t>
            </a:r>
          </a:p>
          <a:p>
            <a:pPr algn="ctr">
              <a:spcAft>
                <a:spcPts val="600"/>
              </a:spcAft>
            </a:pPr>
            <a:r>
              <a:rPr lang="ru-RU" sz="32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2. Подготовка к реализации конкурсов «Добро.Отряд46» и «</a:t>
            </a:r>
            <a:r>
              <a:rPr lang="ru-RU" sz="3200" dirty="0" err="1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Добро.Школа</a:t>
            </a:r>
            <a:r>
              <a:rPr lang="ru-RU" sz="32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»</a:t>
            </a:r>
          </a:p>
          <a:p>
            <a:pPr algn="ctr">
              <a:spcAft>
                <a:spcPts val="600"/>
              </a:spcAft>
            </a:pPr>
            <a:r>
              <a:rPr lang="ru-RU" sz="32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3. Проведение конкурса «</a:t>
            </a:r>
            <a:r>
              <a:rPr lang="ru-RU" sz="3200" dirty="0" err="1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Добро.Отряд</a:t>
            </a:r>
            <a:r>
              <a:rPr lang="ru-RU" sz="32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» и «</a:t>
            </a:r>
            <a:r>
              <a:rPr lang="ru-RU" sz="3200" dirty="0" err="1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Добро.Школа</a:t>
            </a:r>
            <a:r>
              <a:rPr lang="ru-RU" sz="32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»</a:t>
            </a:r>
          </a:p>
          <a:p>
            <a:pPr algn="ctr">
              <a:spcAft>
                <a:spcPts val="600"/>
              </a:spcAft>
            </a:pPr>
            <a:r>
              <a:rPr lang="ru-RU" sz="32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4. Проведение «</a:t>
            </a:r>
            <a:r>
              <a:rPr lang="ru-RU" sz="3200" dirty="0" err="1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Добро.Форума</a:t>
            </a:r>
            <a:r>
              <a:rPr lang="ru-RU" sz="32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»</a:t>
            </a:r>
          </a:p>
          <a:p>
            <a:pPr algn="ctr">
              <a:spcAft>
                <a:spcPts val="600"/>
              </a:spcAft>
            </a:pPr>
            <a:r>
              <a:rPr lang="ru-RU" sz="32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5. Рефлексия и итоги проведения проекта «Д.Д.Д.»</a:t>
            </a:r>
          </a:p>
          <a:p>
            <a:pPr algn="ctr"/>
            <a:endParaRPr lang="ru-RU" sz="3600" dirty="0">
              <a:solidFill>
                <a:srgbClr val="282E81"/>
              </a:solidFill>
              <a:latin typeface="Euclid Circular B SemiBold" panose="020B0704000000000000" pitchFamily="34" charset="-52"/>
              <a:ea typeface="Euclid Circular B SemiBold" panose="020B0704000000000000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8576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73503" y="365125"/>
            <a:ext cx="6893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Основные целевые группы, на которые направлен проект:</a:t>
            </a:r>
            <a:endParaRPr lang="ru-RU" sz="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3646" y="1690688"/>
            <a:ext cx="8151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Доля вовлеченных граждан Курской области в добровольческую деятельность в возрасте 14-65 лет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0963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40274" y="277443"/>
            <a:ext cx="85924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9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Перспектива развития и потенциал проекта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731" y="1429938"/>
            <a:ext cx="11202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Успешная реализация проекта позволит перевести его в ежегодный формат и поделиться опытом проведения с другими регионами Центрального федерального округа. А также позволит увеличить качественные и количественные показатели по участию в </a:t>
            </a:r>
            <a:r>
              <a:rPr lang="ru-RU" sz="3600" dirty="0" err="1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грантовых</a:t>
            </a:r>
            <a:r>
              <a:rPr lang="ru-RU" sz="36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 конкурсах на федеральном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272677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" y="408"/>
            <a:ext cx="12191273" cy="6857591"/>
          </a:xfrm>
        </p:spPr>
      </p:pic>
      <p:sp>
        <p:nvSpPr>
          <p:cNvPr id="5" name="Прямоугольник 4"/>
          <p:cNvSpPr/>
          <p:nvPr/>
        </p:nvSpPr>
        <p:spPr>
          <a:xfrm>
            <a:off x="1453008" y="277443"/>
            <a:ext cx="3733714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9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Партнёры проекта: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2" y="1129472"/>
            <a:ext cx="1175317" cy="11753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6148" y="2391410"/>
            <a:ext cx="21768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Администрация</a:t>
            </a:r>
          </a:p>
          <a:p>
            <a:pPr algn="ctr"/>
            <a:r>
              <a:rPr lang="ru-RU" sz="14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 города Курска и Курской области </a:t>
            </a:r>
          </a:p>
        </p:txBody>
      </p:sp>
      <p:pic>
        <p:nvPicPr>
          <p:cNvPr id="8" name="Picture 2" descr="https://sun9-4.userapi.com/impg/shRVCzk0ijLwHDqqMlxyI-MqBmJ1UVuOerzmSA/iW7n7vV4XvY.jpg?size=1313x1252&amp;quality=95&amp;sign=ca8990106be67155c9fbbaa17697c16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85" y="1027906"/>
            <a:ext cx="1560159" cy="14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47044" y="2391409"/>
            <a:ext cx="2329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Министерство </a:t>
            </a:r>
          </a:p>
          <a:p>
            <a:pPr algn="ctr"/>
            <a:r>
              <a:rPr lang="ru-RU" sz="14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внутренней и </a:t>
            </a:r>
          </a:p>
          <a:p>
            <a:pPr algn="ctr"/>
            <a:r>
              <a:rPr lang="ru-RU" sz="14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молодежной политики</a:t>
            </a:r>
          </a:p>
          <a:p>
            <a:pPr algn="ctr"/>
            <a:r>
              <a:rPr lang="ru-RU" sz="14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 Курской области</a:t>
            </a:r>
          </a:p>
        </p:txBody>
      </p:sp>
      <p:pic>
        <p:nvPicPr>
          <p:cNvPr id="10" name="Picture 4" descr="https://sun9-12.userapi.com/impg/MlSyEljaoEX6Xf7TrpWHSfJVKP4I5pNA3oNDWA/50Vnj1qwmEE.jpg?size=1076x1080&amp;quality=95&amp;sign=db78d40497339454075517fdf8cb8cf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80" y="1144429"/>
            <a:ext cx="1141159" cy="114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31052" y="2391409"/>
            <a:ext cx="2608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Областное бюджетное учреждение </a:t>
            </a:r>
          </a:p>
          <a:p>
            <a:pPr algn="ctr"/>
            <a:r>
              <a:rPr lang="ru-RU" sz="14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«Областной Дворец молодёжи»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60" y="816052"/>
            <a:ext cx="2008434" cy="200843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25898" y="2391410"/>
            <a:ext cx="26088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Ресурсный центр добровольчества </a:t>
            </a:r>
          </a:p>
          <a:p>
            <a:pPr algn="ctr"/>
            <a:r>
              <a:rPr lang="ru-RU" sz="14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Курской области</a:t>
            </a:r>
          </a:p>
        </p:txBody>
      </p:sp>
      <p:pic>
        <p:nvPicPr>
          <p:cNvPr id="2050" name="Picture 2" descr="http://vesty.spb.ru/media/photo/article/512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t="12399" r="18193" b="8667"/>
          <a:stretch/>
        </p:blipFill>
        <p:spPr bwMode="auto">
          <a:xfrm>
            <a:off x="474340" y="3658553"/>
            <a:ext cx="1365337" cy="12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6-21.userapi.com/s/v1/ig2/HGzDTt18go3PSHkM0gr52E7Z_XScfGMm380lpzjKOtHOQ_zk_p4P1XdLOdthV96D8ZFFa8A0Sm05jO4RqhrRIZlM.jpg?size=1009x1009&amp;quality=96&amp;crop=35,35,1009,1009&amp;ava=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13488" r="9444" b="12405"/>
          <a:stretch/>
        </p:blipFill>
        <p:spPr bwMode="auto">
          <a:xfrm>
            <a:off x="2423074" y="3634081"/>
            <a:ext cx="1329088" cy="12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442fz.volganet.ru/upload/iblock/9de/b651e7479daa4206eda3263a1a7b1ed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l="21616" t="13292" r="25900" b="3788"/>
          <a:stretch/>
        </p:blipFill>
        <p:spPr>
          <a:xfrm>
            <a:off x="6434440" y="3555342"/>
            <a:ext cx="1390617" cy="146322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3190" y="4910674"/>
            <a:ext cx="2176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Курское региональное отделение </a:t>
            </a:r>
          </a:p>
          <a:p>
            <a:pPr algn="ctr"/>
            <a:r>
              <a:rPr lang="ru-RU" sz="12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«Волонтеры-медики»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59558" y="4825335"/>
            <a:ext cx="2176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Всероссийская общественная организация волонтеров-экологов «Делай!» в Курской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43366" y="4945330"/>
            <a:ext cx="2154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Курское региональное отделение Всероссийского общественного движения «Волонтеры Победы»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20799" y="5003114"/>
            <a:ext cx="2154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Региональное центр «серебряного» </a:t>
            </a:r>
            <a:r>
              <a:rPr lang="ru-RU" sz="1200" dirty="0" err="1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волонтёрства</a:t>
            </a:r>
            <a:r>
              <a:rPr lang="ru-RU" sz="12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 – </a:t>
            </a:r>
          </a:p>
          <a:p>
            <a:pPr algn="ctr"/>
            <a:r>
              <a:rPr lang="ru-RU" sz="12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«Молоды душой»</a:t>
            </a:r>
          </a:p>
          <a:p>
            <a:pPr algn="ctr"/>
            <a:r>
              <a:rPr lang="ru-RU" sz="12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Курской области</a:t>
            </a:r>
          </a:p>
        </p:txBody>
      </p:sp>
      <p:pic>
        <p:nvPicPr>
          <p:cNvPr id="2058" name="Picture 10" descr="https://sun9-7.userapi.com/impg/u6wECbl__aipS3hxFPBMJmGMjboStY2_7hVWrg/Ingr3Dl6kcI.jpg?size=756x756&amp;quality=96&amp;sign=fed700235f8c85be52b1aff725fd6efc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775" y="3593115"/>
            <a:ext cx="1345900" cy="13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0355" y="3476582"/>
            <a:ext cx="1337682" cy="133768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138698" y="4969102"/>
            <a:ext cx="2154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82E81"/>
                </a:solidFill>
                <a:latin typeface="Euclid Circular B" panose="020B0804000000000000" pitchFamily="34" charset="-52"/>
                <a:ea typeface="Euclid Circular B" panose="020B0804000000000000" pitchFamily="34" charset="-52"/>
              </a:rPr>
              <a:t>Региональное сообщество общественного движения «Волонтеры культуры»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87625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31731" y="2278203"/>
            <a:ext cx="11728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282E8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90504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430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Euclid Circular B</vt:lpstr>
      <vt:lpstr>Euclid Circular B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Palace Molodezh</cp:lastModifiedBy>
  <cp:revision>13</cp:revision>
  <dcterms:created xsi:type="dcterms:W3CDTF">2023-05-30T07:54:56Z</dcterms:created>
  <dcterms:modified xsi:type="dcterms:W3CDTF">2023-06-01T08:00:41Z</dcterms:modified>
</cp:coreProperties>
</file>