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3" r:id="rId3"/>
    <p:sldId id="261" r:id="rId4"/>
    <p:sldId id="275" r:id="rId5"/>
    <p:sldId id="277" r:id="rId6"/>
    <p:sldId id="280" r:id="rId7"/>
    <p:sldId id="279" r:id="rId8"/>
    <p:sldId id="281" r:id="rId9"/>
    <p:sldId id="278" r:id="rId10"/>
    <p:sldId id="282" r:id="rId11"/>
    <p:sldId id="270" r:id="rId12"/>
    <p:sldId id="257" r:id="rId13"/>
    <p:sldId id="259" r:id="rId14"/>
    <p:sldId id="269" r:id="rId15"/>
    <p:sldId id="260" r:id="rId16"/>
    <p:sldId id="283" r:id="rId17"/>
    <p:sldId id="284" r:id="rId18"/>
    <p:sldId id="285" r:id="rId19"/>
    <p:sldId id="286" r:id="rId20"/>
    <p:sldId id="288" r:id="rId21"/>
    <p:sldId id="287" r:id="rId22"/>
    <p:sldId id="290" r:id="rId23"/>
    <p:sldId id="262" r:id="rId24"/>
    <p:sldId id="271" r:id="rId25"/>
    <p:sldId id="272" r:id="rId26"/>
    <p:sldId id="273"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p:scale>
          <a:sx n="62" d="100"/>
          <a:sy n="62" d="100"/>
        </p:scale>
        <p:origin x="-2093" y="-54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F17008C7-F78E-4B40-88C6-696FBB45717A}"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17008C7-F78E-4B40-88C6-696FBB45717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17008C7-F78E-4B40-88C6-696FBB45717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F17008C7-F78E-4B40-88C6-696FBB45717A}"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F17008C7-F78E-4B40-88C6-696FBB45717A}"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F17008C7-F78E-4B40-88C6-696FBB45717A}"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F17008C7-F78E-4B40-88C6-696FBB45717A}"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17008C7-F78E-4B40-88C6-696FBB45717A}"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17008C7-F78E-4B40-88C6-696FBB45717A}"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17008C7-F78E-4B40-88C6-696FBB45717A}"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9444426-DA18-4B5D-B32F-2D4B4B203F73}" type="datetimeFigureOut">
              <a:rPr lang="ru-RU" smtClean="0"/>
              <a:pPr/>
              <a:t>27.05.2020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F17008C7-F78E-4B40-88C6-696FBB45717A}"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9444426-DA18-4B5D-B32F-2D4B4B203F73}" type="datetimeFigureOut">
              <a:rPr lang="ru-RU" smtClean="0"/>
              <a:pPr/>
              <a:t>27.05.2020</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17008C7-F78E-4B40-88C6-696FBB45717A}"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file:///C:\Users\uzer\Desktop\Pesnya-iz-kf-quotOficeryquot-Ot-geroev-bylyh-vremen-ne-ostalos_-poroy-imen%20(mp3cut.ru).mp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714356"/>
            <a:ext cx="8640960" cy="2428892"/>
          </a:xfrm>
        </p:spPr>
        <p:txBody>
          <a:bodyPr>
            <a:normAutofit/>
          </a:bodyPr>
          <a:lstStyle/>
          <a:p>
            <a:pPr algn="ctr"/>
            <a:r>
              <a:rPr lang="ru-RU" sz="6000" b="1" dirty="0" smtClean="0">
                <a:latin typeface="Comic Sans MS" panose="030F0702030302020204" pitchFamily="66" charset="0"/>
              </a:rPr>
              <a:t> </a:t>
            </a:r>
            <a:r>
              <a:rPr lang="ru-RU" sz="6000" dirty="0" smtClean="0"/>
              <a:t>«ПАМЯТИ ПАВШИХ – ВО ИМЯ ЖИВЫХ»</a:t>
            </a:r>
            <a:r>
              <a:rPr lang="ru-RU" sz="6000" b="1" dirty="0" smtClean="0">
                <a:latin typeface="Comic Sans MS" panose="030F0702030302020204" pitchFamily="66" charset="0"/>
              </a:rPr>
              <a:t>»</a:t>
            </a:r>
            <a:endParaRPr lang="ru-RU" sz="6000" b="1" dirty="0">
              <a:latin typeface="Comic Sans MS" panose="030F0702030302020204" pitchFamily="66" charset="0"/>
            </a:endParaRPr>
          </a:p>
        </p:txBody>
      </p:sp>
      <p:sp>
        <p:nvSpPr>
          <p:cNvPr id="3" name="Подзаголовок 2"/>
          <p:cNvSpPr>
            <a:spLocks noGrp="1"/>
          </p:cNvSpPr>
          <p:nvPr>
            <p:ph type="subTitle" idx="1"/>
          </p:nvPr>
        </p:nvSpPr>
        <p:spPr>
          <a:xfrm>
            <a:off x="4569083" y="3068960"/>
            <a:ext cx="4464496" cy="2145990"/>
          </a:xfrm>
        </p:spPr>
        <p:txBody>
          <a:bodyPr>
            <a:normAutofit fontScale="85000" lnSpcReduction="20000"/>
          </a:bodyPr>
          <a:lstStyle/>
          <a:p>
            <a:r>
              <a:rPr lang="ru-RU" dirty="0" smtClean="0"/>
              <a:t>Выполнили: волонтерский отряд «Прометей» МБОУ </a:t>
            </a:r>
            <a:r>
              <a:rPr lang="ru-RU" dirty="0" err="1" smtClean="0"/>
              <a:t>Затонской</a:t>
            </a:r>
            <a:r>
              <a:rPr lang="ru-RU" dirty="0" smtClean="0"/>
              <a:t> СШ,</a:t>
            </a:r>
          </a:p>
          <a:p>
            <a:r>
              <a:rPr lang="ru-RU" dirty="0" smtClean="0"/>
              <a:t>обучающиеся, родители и педагоги</a:t>
            </a:r>
          </a:p>
          <a:p>
            <a:endParaRPr lang="ru-RU" dirty="0" smtClean="0"/>
          </a:p>
          <a:p>
            <a:r>
              <a:rPr lang="ru-RU" dirty="0" smtClean="0"/>
              <a:t>Руководители: </a:t>
            </a:r>
            <a:r>
              <a:rPr lang="ru-RU" dirty="0" err="1" smtClean="0"/>
              <a:t>Сивова</a:t>
            </a:r>
            <a:r>
              <a:rPr lang="ru-RU" dirty="0" smtClean="0"/>
              <a:t> Валентина Федоровна и Кононова Екатерина Сергеевна</a:t>
            </a:r>
          </a:p>
        </p:txBody>
      </p:sp>
      <p:sp>
        <p:nvSpPr>
          <p:cNvPr id="4" name="TextBox 3"/>
          <p:cNvSpPr txBox="1"/>
          <p:nvPr/>
        </p:nvSpPr>
        <p:spPr>
          <a:xfrm>
            <a:off x="251520" y="357166"/>
            <a:ext cx="8784976" cy="400110"/>
          </a:xfrm>
          <a:prstGeom prst="rect">
            <a:avLst/>
          </a:prstGeom>
          <a:noFill/>
        </p:spPr>
        <p:txBody>
          <a:bodyPr wrap="square" rtlCol="0">
            <a:spAutoFit/>
          </a:bodyPr>
          <a:lstStyle/>
          <a:p>
            <a:pPr algn="ctr"/>
            <a:r>
              <a:rPr lang="ru-RU" sz="2000" dirty="0" smtClean="0"/>
              <a:t>МБОУ Затонская СШ</a:t>
            </a:r>
            <a:endParaRPr lang="ru-RU" sz="2000" dirty="0"/>
          </a:p>
        </p:txBody>
      </p:sp>
      <p:sp>
        <p:nvSpPr>
          <p:cNvPr id="6" name="TextBox 5"/>
          <p:cNvSpPr txBox="1"/>
          <p:nvPr/>
        </p:nvSpPr>
        <p:spPr>
          <a:xfrm>
            <a:off x="251520" y="6063117"/>
            <a:ext cx="8568952" cy="523220"/>
          </a:xfrm>
          <a:prstGeom prst="rect">
            <a:avLst/>
          </a:prstGeom>
          <a:noFill/>
        </p:spPr>
        <p:txBody>
          <a:bodyPr wrap="square" rtlCol="0">
            <a:spAutoFit/>
          </a:bodyPr>
          <a:lstStyle/>
          <a:p>
            <a:pPr algn="ctr"/>
            <a:r>
              <a:rPr lang="ru-RU" sz="2800" smtClean="0">
                <a:effectLst>
                  <a:outerShdw blurRad="38100" dist="38100" dir="2700000" algn="tl">
                    <a:srgbClr val="000000">
                      <a:alpha val="43137"/>
                    </a:srgbClr>
                  </a:outerShdw>
                </a:effectLst>
              </a:rPr>
              <a:t>2020 </a:t>
            </a:r>
            <a:r>
              <a:rPr lang="ru-RU" sz="2800" dirty="0" smtClean="0">
                <a:effectLst>
                  <a:outerShdw blurRad="38100" dist="38100" dir="2700000" algn="tl">
                    <a:srgbClr val="000000">
                      <a:alpha val="43137"/>
                    </a:srgbClr>
                  </a:outerShdw>
                </a:effectLst>
              </a:rPr>
              <a:t>год</a:t>
            </a:r>
            <a:endParaRPr lang="ru-RU" sz="2800" dirty="0">
              <a:effectLst>
                <a:outerShdw blurRad="38100" dist="38100" dir="2700000" algn="tl">
                  <a:srgbClr val="000000">
                    <a:alpha val="43137"/>
                  </a:srgbClr>
                </a:outerShdw>
              </a:effectLst>
            </a:endParaRP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780928"/>
            <a:ext cx="2579729" cy="364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032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7929618" cy="369332"/>
          </a:xfrm>
          <a:prstGeom prst="rect">
            <a:avLst/>
          </a:prstGeom>
        </p:spPr>
        <p:txBody>
          <a:bodyPr wrap="square">
            <a:spAutoFit/>
          </a:bodyPr>
          <a:lstStyle/>
          <a:p>
            <a:pPr lvl="0" algn="ctr" fontAlgn="base">
              <a:spcBef>
                <a:spcPct val="0"/>
              </a:spcBef>
              <a:spcAft>
                <a:spcPct val="0"/>
              </a:spcAft>
            </a:pPr>
            <a:r>
              <a:rPr lang="ru-RU" b="1" dirty="0" smtClean="0">
                <a:latin typeface="Times New Roman" pitchFamily="18" charset="0"/>
                <a:cs typeface="Times New Roman" pitchFamily="18" charset="0"/>
              </a:rPr>
              <a:t>Разработка эскиза памятной доски</a:t>
            </a:r>
            <a:endParaRPr lang="ru-RU" dirty="0" smtClean="0">
              <a:latin typeface="Arial" pitchFamily="34" charset="0"/>
              <a:cs typeface="Arial" pitchFamily="34" charset="0"/>
            </a:endParaRPr>
          </a:p>
        </p:txBody>
      </p:sp>
      <p:pic>
        <p:nvPicPr>
          <p:cNvPr id="38914" name="Рисунок 1" descr="https://sun9-68.userapi.com/c857720/v857720094/190435/WYbAxkZmdoM.jpg"/>
          <p:cNvPicPr>
            <a:picLocks noChangeAspect="1" noChangeArrowheads="1"/>
          </p:cNvPicPr>
          <p:nvPr/>
        </p:nvPicPr>
        <p:blipFill>
          <a:blip r:embed="rId2"/>
          <a:srcRect/>
          <a:stretch>
            <a:fillRect/>
          </a:stretch>
        </p:blipFill>
        <p:spPr bwMode="auto">
          <a:xfrm>
            <a:off x="2571736" y="785794"/>
            <a:ext cx="3832438" cy="54292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8115" y="980728"/>
            <a:ext cx="6912768" cy="4524315"/>
          </a:xfrm>
          <a:prstGeom prst="rect">
            <a:avLst/>
          </a:prstGeom>
          <a:noFill/>
        </p:spPr>
        <p:txBody>
          <a:bodyPr wrap="square" rtlCol="0">
            <a:spAutoFit/>
          </a:bodyPr>
          <a:lstStyle/>
          <a:p>
            <a:pPr algn="ctr"/>
            <a:r>
              <a:rPr lang="ru-RU" sz="3200" dirty="0" smtClean="0">
                <a:solidFill>
                  <a:srgbClr val="C00000"/>
                </a:solidFill>
              </a:rPr>
              <a:t>Нет в России семьи такой, </a:t>
            </a:r>
          </a:p>
          <a:p>
            <a:pPr algn="ctr"/>
            <a:r>
              <a:rPr lang="ru-RU" sz="3200" dirty="0" smtClean="0">
                <a:solidFill>
                  <a:srgbClr val="C00000"/>
                </a:solidFill>
              </a:rPr>
              <a:t>Где б не памятен был свой герой…</a:t>
            </a:r>
          </a:p>
          <a:p>
            <a:pPr algn="ctr"/>
            <a:r>
              <a:rPr lang="ru-RU" sz="3200" dirty="0" smtClean="0">
                <a:solidFill>
                  <a:srgbClr val="C00000"/>
                </a:solidFill>
              </a:rPr>
              <a:t>И глаза молодых ребят </a:t>
            </a:r>
          </a:p>
          <a:p>
            <a:pPr algn="ctr"/>
            <a:r>
              <a:rPr lang="ru-RU" sz="3200" dirty="0" smtClean="0">
                <a:solidFill>
                  <a:srgbClr val="C00000"/>
                </a:solidFill>
              </a:rPr>
              <a:t>С фотографий увядших глядят…</a:t>
            </a:r>
          </a:p>
          <a:p>
            <a:pPr algn="ctr"/>
            <a:r>
              <a:rPr lang="ru-RU" sz="3200" dirty="0" smtClean="0">
                <a:solidFill>
                  <a:srgbClr val="C00000"/>
                </a:solidFill>
              </a:rPr>
              <a:t>Этот взгляд словно высший суд,</a:t>
            </a:r>
          </a:p>
          <a:p>
            <a:pPr algn="ctr"/>
            <a:r>
              <a:rPr lang="ru-RU" sz="3200" dirty="0" smtClean="0">
                <a:solidFill>
                  <a:srgbClr val="C00000"/>
                </a:solidFill>
              </a:rPr>
              <a:t>Для ребят, что сейчас  растут…</a:t>
            </a:r>
          </a:p>
          <a:p>
            <a:pPr algn="ctr"/>
            <a:r>
              <a:rPr lang="ru-RU" sz="3200" dirty="0" smtClean="0">
                <a:solidFill>
                  <a:srgbClr val="C00000"/>
                </a:solidFill>
              </a:rPr>
              <a:t>И мальчишкам нельзя</a:t>
            </a:r>
          </a:p>
          <a:p>
            <a:pPr algn="ctr"/>
            <a:r>
              <a:rPr lang="ru-RU" sz="3200" dirty="0" smtClean="0">
                <a:solidFill>
                  <a:srgbClr val="C00000"/>
                </a:solidFill>
              </a:rPr>
              <a:t>Ни предать, ни обмануть.</a:t>
            </a:r>
          </a:p>
          <a:p>
            <a:pPr algn="ctr"/>
            <a:r>
              <a:rPr lang="ru-RU" sz="3200" dirty="0" smtClean="0">
                <a:solidFill>
                  <a:srgbClr val="C00000"/>
                </a:solidFill>
              </a:rPr>
              <a:t>Ни с пути свернуть!</a:t>
            </a:r>
            <a:endParaRPr lang="ru-RU" sz="3200" dirty="0">
              <a:solidFill>
                <a:srgbClr val="C00000"/>
              </a:solidFill>
            </a:endParaRPr>
          </a:p>
        </p:txBody>
      </p:sp>
      <p:pic>
        <p:nvPicPr>
          <p:cNvPr id="3" name="Pesnya-iz-kf-quotOficeryquot-Ot-geroev-bylyh-vremen-ne-ostalos_-poroy-imen (mp3cut.ru).mp3">
            <a:hlinkClick r:id="" action="ppaction://media"/>
          </p:cNvPr>
          <p:cNvPicPr>
            <a:picLocks noRot="1" noChangeAspect="1"/>
          </p:cNvPicPr>
          <p:nvPr>
            <a:audioFile r:link="rId1"/>
          </p:nvPr>
        </p:nvPicPr>
        <p:blipFill>
          <a:blip r:embed="rId3" cstate="print"/>
          <a:stretch>
            <a:fillRect/>
          </a:stretch>
        </p:blipFill>
        <p:spPr>
          <a:xfrm>
            <a:off x="7740352" y="5877272"/>
            <a:ext cx="304800" cy="304800"/>
          </a:xfrm>
          <a:prstGeom prst="rect">
            <a:avLst/>
          </a:prstGeom>
        </p:spPr>
      </p:pic>
    </p:spTree>
    <p:extLst>
      <p:ext uri="{BB962C8B-B14F-4D97-AF65-F5344CB8AC3E}">
        <p14:creationId xmlns:p14="http://schemas.microsoft.com/office/powerpoint/2010/main" val="1861376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84"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775848"/>
          </a:xfrm>
        </p:spPr>
        <p:txBody>
          <a:bodyPr>
            <a:normAutofit/>
          </a:bodyPr>
          <a:lstStyle/>
          <a:p>
            <a:pPr algn="ctr"/>
            <a:r>
              <a:rPr lang="ru-RU" dirty="0" smtClean="0"/>
              <a:t>Григорий Григорьевич Терентьев</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1" y="1016927"/>
            <a:ext cx="3816424" cy="5652434"/>
          </a:xfrm>
        </p:spPr>
      </p:pic>
    </p:spTree>
    <p:extLst>
      <p:ext uri="{BB962C8B-B14F-4D97-AF65-F5344CB8AC3E}">
        <p14:creationId xmlns:p14="http://schemas.microsoft.com/office/powerpoint/2010/main" val="2665847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991" y="188640"/>
            <a:ext cx="8229600" cy="1143000"/>
          </a:xfrm>
        </p:spPr>
        <p:txBody>
          <a:bodyPr>
            <a:noAutofit/>
          </a:bodyPr>
          <a:lstStyle/>
          <a:p>
            <a:pPr algn="ctr"/>
            <a:r>
              <a:rPr lang="ru-RU" sz="3600" b="1" dirty="0" smtClean="0"/>
              <a:t>«Он был солдат – он мир  оставил людям»</a:t>
            </a:r>
            <a:endParaRPr lang="ru-RU" sz="3600" b="1" dirty="0"/>
          </a:p>
        </p:txBody>
      </p:sp>
      <p:sp>
        <p:nvSpPr>
          <p:cNvPr id="3" name="TextBox 2"/>
          <p:cNvSpPr txBox="1"/>
          <p:nvPr/>
        </p:nvSpPr>
        <p:spPr>
          <a:xfrm>
            <a:off x="539552" y="1484784"/>
            <a:ext cx="8424936" cy="2246769"/>
          </a:xfrm>
          <a:prstGeom prst="rect">
            <a:avLst/>
          </a:prstGeom>
          <a:noFill/>
        </p:spPr>
        <p:txBody>
          <a:bodyPr wrap="square" rtlCol="0">
            <a:spAutoFit/>
          </a:bodyPr>
          <a:lstStyle/>
          <a:p>
            <a:r>
              <a:rPr lang="ru-RU" sz="2000" dirty="0"/>
              <a:t>Григорий Григорьевич Терентьев </a:t>
            </a:r>
            <a:r>
              <a:rPr lang="ru-RU" sz="2000" dirty="0" smtClean="0"/>
              <a:t>командир </a:t>
            </a:r>
            <a:r>
              <a:rPr lang="ru-RU" sz="2000" dirty="0"/>
              <a:t>орудия 167-го стрелкового </a:t>
            </a:r>
            <a:r>
              <a:rPr lang="ru-RU" sz="2000" dirty="0" smtClean="0"/>
              <a:t>полка. Родился в </a:t>
            </a:r>
            <a:r>
              <a:rPr lang="ru-RU" sz="2000" dirty="0"/>
              <a:t>городе </a:t>
            </a:r>
            <a:r>
              <a:rPr lang="ru-RU" sz="2000" dirty="0" smtClean="0"/>
              <a:t>Царицын. </a:t>
            </a:r>
            <a:r>
              <a:rPr lang="ru-RU" sz="2000" dirty="0"/>
              <a:t>С детских лет жил в поселке Память Парижской </a:t>
            </a:r>
            <a:r>
              <a:rPr lang="ru-RU" sz="2000" dirty="0" smtClean="0"/>
              <a:t>Коммуны. </a:t>
            </a:r>
            <a:r>
              <a:rPr lang="ru-RU" sz="2000" dirty="0"/>
              <a:t>Окончил 6 классов и школу фабрично-заводского ученичества (ФЗУ</a:t>
            </a:r>
            <a:r>
              <a:rPr lang="ru-RU" sz="2000" dirty="0" smtClean="0"/>
              <a:t>). </a:t>
            </a:r>
            <a:r>
              <a:rPr lang="ru-RU" sz="2000" dirty="0"/>
              <a:t>Работал </a:t>
            </a:r>
            <a:r>
              <a:rPr lang="ru-RU" sz="2000" dirty="0" smtClean="0"/>
              <a:t>слесарем-сборщиком </a:t>
            </a:r>
            <a:r>
              <a:rPr lang="ru-RU" sz="2000" dirty="0"/>
              <a:t>аэросаней на заводе «Память Парижской Коммуны». Летом 1942 года </a:t>
            </a:r>
            <a:r>
              <a:rPr lang="ru-RU" sz="2000" dirty="0" smtClean="0"/>
              <a:t>был </a:t>
            </a:r>
            <a:r>
              <a:rPr lang="ru-RU" sz="2000" dirty="0"/>
              <a:t>призван в Красную Армию. Прошел подготовку в запасном полку. С декабря воевал на Центральном фронте наводчиком 45-миллиметровой пушки. </a:t>
            </a:r>
          </a:p>
        </p:txBody>
      </p:sp>
    </p:spTree>
    <p:extLst>
      <p:ext uri="{BB962C8B-B14F-4D97-AF65-F5344CB8AC3E}">
        <p14:creationId xmlns:p14="http://schemas.microsoft.com/office/powerpoint/2010/main" val="3915425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136904" cy="4431983"/>
          </a:xfrm>
          <a:prstGeom prst="rect">
            <a:avLst/>
          </a:prstGeom>
          <a:noFill/>
        </p:spPr>
        <p:txBody>
          <a:bodyPr wrap="square" rtlCol="0">
            <a:spAutoFit/>
          </a:bodyPr>
          <a:lstStyle/>
          <a:p>
            <a:r>
              <a:rPr lang="ru-RU" sz="2400" dirty="0"/>
              <a:t>Участвовал в боях под Орлом, </a:t>
            </a:r>
            <a:r>
              <a:rPr lang="ru-RU" sz="2400" dirty="0" smtClean="0"/>
              <a:t>Курском.  </a:t>
            </a:r>
            <a:r>
              <a:rPr lang="ru-RU" sz="2400" dirty="0"/>
              <a:t>Бессмертной славой покрыл себя расчет сержанта Терентьева в боях осенью 1944 года в Прибалтике. 13 октября 1944 года в бою у деревни Пляйкишкен </a:t>
            </a:r>
            <a:r>
              <a:rPr lang="ru-RU" sz="2400" dirty="0" smtClean="0"/>
              <a:t>противник </a:t>
            </a:r>
            <a:r>
              <a:rPr lang="ru-RU" sz="2400" dirty="0"/>
              <a:t>контратаковал позиции нашей артиллерии при поддержке танков. Орудийный расчет сержанта Терентьева выкатил свое орудие на особо опасный участок и, подпустив вражеские танки на близкое расстояние, открыл огонь. Точными выстрелами были подбиты 2 танка. </a:t>
            </a:r>
            <a:r>
              <a:rPr lang="ru-RU" sz="2400" dirty="0" smtClean="0"/>
              <a:t> </a:t>
            </a:r>
            <a:r>
              <a:rPr lang="ru-RU" sz="2400" dirty="0"/>
              <a:t>14 октября, при отражении очередной атаке прямым попаданием снаряда орудие было разбито, боевой расчет погиб..</a:t>
            </a:r>
          </a:p>
          <a:p>
            <a:endParaRPr lang="ru-RU" dirty="0"/>
          </a:p>
        </p:txBody>
      </p:sp>
    </p:spTree>
    <p:extLst>
      <p:ext uri="{BB962C8B-B14F-4D97-AF65-F5344CB8AC3E}">
        <p14:creationId xmlns:p14="http://schemas.microsoft.com/office/powerpoint/2010/main" val="1502855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332656"/>
            <a:ext cx="7416824" cy="3170099"/>
          </a:xfrm>
          <a:prstGeom prst="rect">
            <a:avLst/>
          </a:prstGeom>
          <a:noFill/>
        </p:spPr>
        <p:txBody>
          <a:bodyPr wrap="square" rtlCol="0">
            <a:spAutoFit/>
          </a:bodyPr>
          <a:lstStyle/>
          <a:p>
            <a:r>
              <a:rPr lang="ru-RU" sz="2000" dirty="0" smtClean="0"/>
              <a:t>Указом Президиума Верховного Совета СССР от 24 марта 1945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сержанту Терентьеву Григорию Григорьевичу присвоено звание Героя Советского Союза посмертно. Награжден орденами Ленина, Отечественной войны 2-й степени.</a:t>
            </a:r>
          </a:p>
          <a:p>
            <a:r>
              <a:rPr lang="ru-RU" sz="2000" dirty="0"/>
              <a:t>Похоронен на воинском кладбище в городе Пагегяй Шилутского </a:t>
            </a:r>
            <a:r>
              <a:rPr lang="ru-RU" sz="2000" dirty="0" smtClean="0"/>
              <a:t>района </a:t>
            </a:r>
            <a:r>
              <a:rPr lang="ru-RU" sz="2000" dirty="0"/>
              <a:t>Литвы.</a:t>
            </a:r>
            <a:r>
              <a:rPr lang="ru-RU" sz="2000" dirty="0" smtClean="0">
                <a:solidFill>
                  <a:schemeClr val="bg1"/>
                </a:solidFill>
              </a:rPr>
              <a:t/>
            </a:r>
            <a:br>
              <a:rPr lang="ru-RU" sz="2000" dirty="0" smtClean="0">
                <a:solidFill>
                  <a:schemeClr val="bg1"/>
                </a:solidFill>
              </a:rPr>
            </a:br>
            <a:endParaRPr lang="ru-RU" sz="20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353392"/>
            <a:ext cx="1257537" cy="245589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3205852"/>
            <a:ext cx="1656184" cy="300817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1" y="3315888"/>
            <a:ext cx="2170497" cy="2344137"/>
          </a:xfrm>
          <a:prstGeom prst="rect">
            <a:avLst/>
          </a:prstGeom>
        </p:spPr>
      </p:pic>
      <p:sp>
        <p:nvSpPr>
          <p:cNvPr id="9" name="TextBox 8"/>
          <p:cNvSpPr txBox="1"/>
          <p:nvPr/>
        </p:nvSpPr>
        <p:spPr>
          <a:xfrm>
            <a:off x="661221" y="5937024"/>
            <a:ext cx="2160240" cy="646331"/>
          </a:xfrm>
          <a:prstGeom prst="rect">
            <a:avLst/>
          </a:prstGeom>
          <a:noFill/>
        </p:spPr>
        <p:txBody>
          <a:bodyPr wrap="square" rtlCol="0">
            <a:spAutoFit/>
          </a:bodyPr>
          <a:lstStyle/>
          <a:p>
            <a:r>
              <a:rPr lang="ru-RU" dirty="0" smtClean="0">
                <a:solidFill>
                  <a:srgbClr val="FF0000"/>
                </a:solidFill>
              </a:rPr>
              <a:t>Награда Героя Советского Союза</a:t>
            </a:r>
            <a:endParaRPr lang="ru-RU" dirty="0">
              <a:solidFill>
                <a:srgbClr val="FF0000"/>
              </a:solidFill>
            </a:endParaRPr>
          </a:p>
        </p:txBody>
      </p:sp>
      <p:sp>
        <p:nvSpPr>
          <p:cNvPr id="10" name="TextBox 9"/>
          <p:cNvSpPr txBox="1"/>
          <p:nvPr/>
        </p:nvSpPr>
        <p:spPr>
          <a:xfrm>
            <a:off x="3391197" y="6214023"/>
            <a:ext cx="2160240" cy="369332"/>
          </a:xfrm>
          <a:prstGeom prst="rect">
            <a:avLst/>
          </a:prstGeom>
          <a:noFill/>
        </p:spPr>
        <p:txBody>
          <a:bodyPr wrap="square" rtlCol="0">
            <a:spAutoFit/>
          </a:bodyPr>
          <a:lstStyle/>
          <a:p>
            <a:r>
              <a:rPr lang="ru-RU" dirty="0" smtClean="0">
                <a:solidFill>
                  <a:srgbClr val="FF0000"/>
                </a:solidFill>
              </a:rPr>
              <a:t>Орден Ленина</a:t>
            </a:r>
            <a:endParaRPr lang="ru-RU" dirty="0">
              <a:solidFill>
                <a:srgbClr val="FF0000"/>
              </a:solidFill>
            </a:endParaRPr>
          </a:p>
        </p:txBody>
      </p:sp>
      <p:sp>
        <p:nvSpPr>
          <p:cNvPr id="11" name="TextBox 10"/>
          <p:cNvSpPr txBox="1"/>
          <p:nvPr/>
        </p:nvSpPr>
        <p:spPr>
          <a:xfrm>
            <a:off x="6322539" y="5660025"/>
            <a:ext cx="2160240" cy="923330"/>
          </a:xfrm>
          <a:prstGeom prst="rect">
            <a:avLst/>
          </a:prstGeom>
          <a:noFill/>
        </p:spPr>
        <p:txBody>
          <a:bodyPr wrap="square" rtlCol="0">
            <a:spAutoFit/>
          </a:bodyPr>
          <a:lstStyle/>
          <a:p>
            <a:r>
              <a:rPr lang="ru-RU" dirty="0" smtClean="0">
                <a:solidFill>
                  <a:srgbClr val="FF0000"/>
                </a:solidFill>
              </a:rPr>
              <a:t>Орден Отечественной войны </a:t>
            </a:r>
            <a:r>
              <a:rPr lang="en-US" dirty="0" smtClean="0">
                <a:solidFill>
                  <a:srgbClr val="FF0000"/>
                </a:solidFill>
              </a:rPr>
              <a:t>II</a:t>
            </a:r>
            <a:r>
              <a:rPr lang="ru-RU" dirty="0" smtClean="0">
                <a:solidFill>
                  <a:srgbClr val="FF0000"/>
                </a:solidFill>
              </a:rPr>
              <a:t> степени</a:t>
            </a:r>
            <a:endParaRPr lang="ru-RU" dirty="0">
              <a:solidFill>
                <a:srgbClr val="FF0000"/>
              </a:solidFill>
            </a:endParaRPr>
          </a:p>
        </p:txBody>
      </p:sp>
    </p:spTree>
    <p:extLst>
      <p:ext uri="{BB962C8B-B14F-4D97-AF65-F5344CB8AC3E}">
        <p14:creationId xmlns:p14="http://schemas.microsoft.com/office/powerpoint/2010/main" val="2621346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7"/>
            <a:ext cx="8001056" cy="707886"/>
          </a:xfrm>
          <a:prstGeom prst="rect">
            <a:avLst/>
          </a:prstGeom>
        </p:spPr>
        <p:txBody>
          <a:bodyPr wrap="square">
            <a:spAutoFit/>
          </a:bodyPr>
          <a:lstStyle/>
          <a:p>
            <a:pPr algn="ctr"/>
            <a:r>
              <a:rPr lang="ru-RU" sz="2000" b="1" dirty="0" smtClean="0"/>
              <a:t>Обсуждение деталей проекта, информирование и инструктаж для актива.</a:t>
            </a:r>
            <a:endParaRPr lang="ru-RU" sz="2000" b="1" dirty="0"/>
          </a:p>
        </p:txBody>
      </p:sp>
      <p:pic>
        <p:nvPicPr>
          <p:cNvPr id="58369" name="Picture 1" descr="C:\Users\Дима\Desktop\школа 2020\игры 2020\ВПОРЯДКЕ\13..jpg"/>
          <p:cNvPicPr>
            <a:picLocks noChangeAspect="1" noChangeArrowheads="1"/>
          </p:cNvPicPr>
          <p:nvPr/>
        </p:nvPicPr>
        <p:blipFill>
          <a:blip r:embed="rId2" cstate="print"/>
          <a:srcRect/>
          <a:stretch>
            <a:fillRect/>
          </a:stretch>
        </p:blipFill>
        <p:spPr bwMode="auto">
          <a:xfrm>
            <a:off x="4857752" y="1214422"/>
            <a:ext cx="3571900" cy="2678925"/>
          </a:xfrm>
          <a:prstGeom prst="rect">
            <a:avLst/>
          </a:prstGeom>
          <a:noFill/>
        </p:spPr>
      </p:pic>
      <p:pic>
        <p:nvPicPr>
          <p:cNvPr id="48130" name="Picture 2" descr="C:\Users\Дима\Desktop\школа 2020\игры 2020\ВПОРЯДКЕ\15..jpg"/>
          <p:cNvPicPr>
            <a:picLocks noChangeAspect="1" noChangeArrowheads="1"/>
          </p:cNvPicPr>
          <p:nvPr/>
        </p:nvPicPr>
        <p:blipFill>
          <a:blip r:embed="rId3" cstate="print"/>
          <a:srcRect/>
          <a:stretch>
            <a:fillRect/>
          </a:stretch>
        </p:blipFill>
        <p:spPr bwMode="auto">
          <a:xfrm>
            <a:off x="714348" y="4071942"/>
            <a:ext cx="3643338" cy="2321735"/>
          </a:xfrm>
          <a:prstGeom prst="rect">
            <a:avLst/>
          </a:prstGeom>
          <a:noFill/>
        </p:spPr>
      </p:pic>
      <p:pic>
        <p:nvPicPr>
          <p:cNvPr id="48131" name="Picture 3" descr="C:\Users\Дима\Desktop\школа 2020\игры 2020\ВПОРЯДКЕ\49..jpg"/>
          <p:cNvPicPr>
            <a:picLocks noChangeAspect="1" noChangeArrowheads="1"/>
          </p:cNvPicPr>
          <p:nvPr/>
        </p:nvPicPr>
        <p:blipFill>
          <a:blip r:embed="rId4" cstate="print"/>
          <a:srcRect/>
          <a:stretch>
            <a:fillRect/>
          </a:stretch>
        </p:blipFill>
        <p:spPr bwMode="auto">
          <a:xfrm>
            <a:off x="714348" y="1214423"/>
            <a:ext cx="3643338" cy="2643206"/>
          </a:xfrm>
          <a:prstGeom prst="rect">
            <a:avLst/>
          </a:prstGeom>
          <a:noFill/>
        </p:spPr>
      </p:pic>
      <p:pic>
        <p:nvPicPr>
          <p:cNvPr id="48132" name="Picture 4" descr="C:\Users\Дима\Desktop\школа 2020\игры 2020\ВПОРЯДКЕ\22..jpg"/>
          <p:cNvPicPr>
            <a:picLocks noChangeAspect="1" noChangeArrowheads="1"/>
          </p:cNvPicPr>
          <p:nvPr/>
        </p:nvPicPr>
        <p:blipFill>
          <a:blip r:embed="rId5" cstate="print"/>
          <a:srcRect/>
          <a:stretch>
            <a:fillRect/>
          </a:stretch>
        </p:blipFill>
        <p:spPr bwMode="auto">
          <a:xfrm>
            <a:off x="4857752" y="4071942"/>
            <a:ext cx="3571900" cy="22860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7"/>
            <a:ext cx="8001056" cy="400110"/>
          </a:xfrm>
          <a:prstGeom prst="rect">
            <a:avLst/>
          </a:prstGeom>
        </p:spPr>
        <p:txBody>
          <a:bodyPr wrap="square">
            <a:spAutoFit/>
          </a:bodyPr>
          <a:lstStyle/>
          <a:p>
            <a:pPr algn="ctr"/>
            <a:r>
              <a:rPr lang="ru-RU" sz="2000" b="1" dirty="0" smtClean="0"/>
              <a:t>Сбор макулатуры</a:t>
            </a:r>
            <a:endParaRPr lang="ru-RU" sz="2000" b="1" dirty="0"/>
          </a:p>
        </p:txBody>
      </p:sp>
      <p:pic>
        <p:nvPicPr>
          <p:cNvPr id="47106" name="Picture 2" descr="C:\Users\Дима\Desktop\60d5d3c7fda25390c7d49fc4bd10c24a.jpg"/>
          <p:cNvPicPr>
            <a:picLocks noChangeAspect="1" noChangeArrowheads="1"/>
          </p:cNvPicPr>
          <p:nvPr/>
        </p:nvPicPr>
        <p:blipFill>
          <a:blip r:embed="rId2"/>
          <a:srcRect/>
          <a:stretch>
            <a:fillRect/>
          </a:stretch>
        </p:blipFill>
        <p:spPr bwMode="auto">
          <a:xfrm>
            <a:off x="4786314" y="1000108"/>
            <a:ext cx="3421058" cy="2565794"/>
          </a:xfrm>
          <a:prstGeom prst="rect">
            <a:avLst/>
          </a:prstGeom>
          <a:noFill/>
        </p:spPr>
      </p:pic>
      <p:pic>
        <p:nvPicPr>
          <p:cNvPr id="47107" name="Picture 3" descr="C:\Users\Дима\Desktop\IMG_0543.jpg"/>
          <p:cNvPicPr>
            <a:picLocks noChangeAspect="1" noChangeArrowheads="1"/>
          </p:cNvPicPr>
          <p:nvPr/>
        </p:nvPicPr>
        <p:blipFill>
          <a:blip r:embed="rId3"/>
          <a:srcRect/>
          <a:stretch>
            <a:fillRect/>
          </a:stretch>
        </p:blipFill>
        <p:spPr bwMode="auto">
          <a:xfrm>
            <a:off x="4786314" y="3786190"/>
            <a:ext cx="3498370" cy="2333386"/>
          </a:xfrm>
          <a:prstGeom prst="rect">
            <a:avLst/>
          </a:prstGeom>
          <a:noFill/>
        </p:spPr>
      </p:pic>
      <p:pic>
        <p:nvPicPr>
          <p:cNvPr id="47108" name="Picture 4" descr="C:\Users\Дима\Desktop\makul_02_bg.jpg"/>
          <p:cNvPicPr>
            <a:picLocks noChangeAspect="1" noChangeArrowheads="1"/>
          </p:cNvPicPr>
          <p:nvPr/>
        </p:nvPicPr>
        <p:blipFill>
          <a:blip r:embed="rId4"/>
          <a:srcRect/>
          <a:stretch>
            <a:fillRect/>
          </a:stretch>
        </p:blipFill>
        <p:spPr bwMode="auto">
          <a:xfrm>
            <a:off x="642910" y="1000108"/>
            <a:ext cx="3870554" cy="2571768"/>
          </a:xfrm>
          <a:prstGeom prst="rect">
            <a:avLst/>
          </a:prstGeom>
          <a:noFill/>
        </p:spPr>
      </p:pic>
      <p:pic>
        <p:nvPicPr>
          <p:cNvPr id="47109" name="Picture 5" descr="C:\Users\Дима\Desktop\00002c25.jpg"/>
          <p:cNvPicPr>
            <a:picLocks noChangeAspect="1" noChangeArrowheads="1"/>
          </p:cNvPicPr>
          <p:nvPr/>
        </p:nvPicPr>
        <p:blipFill>
          <a:blip r:embed="rId5"/>
          <a:srcRect/>
          <a:stretch>
            <a:fillRect/>
          </a:stretch>
        </p:blipFill>
        <p:spPr bwMode="auto">
          <a:xfrm>
            <a:off x="642910" y="3786191"/>
            <a:ext cx="3881438" cy="242889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7"/>
            <a:ext cx="8001056" cy="400110"/>
          </a:xfrm>
          <a:prstGeom prst="rect">
            <a:avLst/>
          </a:prstGeom>
        </p:spPr>
        <p:txBody>
          <a:bodyPr wrap="square">
            <a:spAutoFit/>
          </a:bodyPr>
          <a:lstStyle/>
          <a:p>
            <a:pPr algn="ctr"/>
            <a:r>
              <a:rPr lang="ru-RU" sz="2000" b="1" dirty="0" smtClean="0"/>
              <a:t>Сбор пластиковых крышек</a:t>
            </a:r>
            <a:endParaRPr lang="ru-RU" sz="2000" b="1" dirty="0"/>
          </a:p>
        </p:txBody>
      </p:sp>
      <p:pic>
        <p:nvPicPr>
          <p:cNvPr id="49154" name="Picture 2" descr="C:\Users\Дима\Desktop\krimg_8906_1572365830.jpg"/>
          <p:cNvPicPr>
            <a:picLocks noChangeAspect="1" noChangeArrowheads="1"/>
          </p:cNvPicPr>
          <p:nvPr/>
        </p:nvPicPr>
        <p:blipFill>
          <a:blip r:embed="rId2" cstate="print"/>
          <a:srcRect/>
          <a:stretch>
            <a:fillRect/>
          </a:stretch>
        </p:blipFill>
        <p:spPr bwMode="auto">
          <a:xfrm>
            <a:off x="1500166" y="1000108"/>
            <a:ext cx="2952739" cy="2214554"/>
          </a:xfrm>
          <a:prstGeom prst="rect">
            <a:avLst/>
          </a:prstGeom>
          <a:noFill/>
        </p:spPr>
      </p:pic>
      <p:pic>
        <p:nvPicPr>
          <p:cNvPr id="49155" name="Picture 3" descr="C:\Users\Дима\Desktop\dc9083b3304c074996ac2f41c8015670.jpg"/>
          <p:cNvPicPr>
            <a:picLocks noChangeAspect="1" noChangeArrowheads="1"/>
          </p:cNvPicPr>
          <p:nvPr/>
        </p:nvPicPr>
        <p:blipFill>
          <a:blip r:embed="rId3" cstate="print"/>
          <a:srcRect/>
          <a:stretch>
            <a:fillRect/>
          </a:stretch>
        </p:blipFill>
        <p:spPr bwMode="auto">
          <a:xfrm>
            <a:off x="4643438" y="1000108"/>
            <a:ext cx="3014652" cy="2261797"/>
          </a:xfrm>
          <a:prstGeom prst="rect">
            <a:avLst/>
          </a:prstGeom>
          <a:noFill/>
        </p:spPr>
      </p:pic>
      <p:pic>
        <p:nvPicPr>
          <p:cNvPr id="49156" name="Picture 4" descr="C:\Users\Дима\Desktop\IMG_6021_novyj-razmer.jpg"/>
          <p:cNvPicPr>
            <a:picLocks noChangeAspect="1" noChangeArrowheads="1"/>
          </p:cNvPicPr>
          <p:nvPr/>
        </p:nvPicPr>
        <p:blipFill>
          <a:blip r:embed="rId4" cstate="print"/>
          <a:srcRect/>
          <a:stretch>
            <a:fillRect/>
          </a:stretch>
        </p:blipFill>
        <p:spPr bwMode="auto">
          <a:xfrm>
            <a:off x="1500166" y="3429000"/>
            <a:ext cx="2892671" cy="2214578"/>
          </a:xfrm>
          <a:prstGeom prst="rect">
            <a:avLst/>
          </a:prstGeom>
          <a:noFill/>
        </p:spPr>
      </p:pic>
      <p:pic>
        <p:nvPicPr>
          <p:cNvPr id="49157" name="Picture 5" descr="C:\Users\Дима\Desktop\i.jpg"/>
          <p:cNvPicPr>
            <a:picLocks noChangeAspect="1" noChangeArrowheads="1"/>
          </p:cNvPicPr>
          <p:nvPr/>
        </p:nvPicPr>
        <p:blipFill>
          <a:blip r:embed="rId5" cstate="print"/>
          <a:srcRect/>
          <a:stretch>
            <a:fillRect/>
          </a:stretch>
        </p:blipFill>
        <p:spPr bwMode="auto">
          <a:xfrm>
            <a:off x="4643437" y="3429000"/>
            <a:ext cx="2952771" cy="221457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7"/>
            <a:ext cx="8001056" cy="400110"/>
          </a:xfrm>
          <a:prstGeom prst="rect">
            <a:avLst/>
          </a:prstGeom>
        </p:spPr>
        <p:txBody>
          <a:bodyPr wrap="square">
            <a:spAutoFit/>
          </a:bodyPr>
          <a:lstStyle/>
          <a:p>
            <a:pPr algn="ctr"/>
            <a:r>
              <a:rPr lang="ru-RU" sz="2000" b="1" dirty="0" smtClean="0"/>
              <a:t>Сбор пластиковых бутылок</a:t>
            </a:r>
            <a:endParaRPr lang="ru-RU" sz="2000" b="1" dirty="0"/>
          </a:p>
        </p:txBody>
      </p:sp>
      <p:pic>
        <p:nvPicPr>
          <p:cNvPr id="50178" name="Picture 2" descr="C:\Users\Дима\Desktop\v_kaluge_ustanovyat_eshe_150_konteinerov-156b48.jpeg"/>
          <p:cNvPicPr>
            <a:picLocks noChangeAspect="1" noChangeArrowheads="1"/>
          </p:cNvPicPr>
          <p:nvPr/>
        </p:nvPicPr>
        <p:blipFill>
          <a:blip r:embed="rId2"/>
          <a:srcRect/>
          <a:stretch>
            <a:fillRect/>
          </a:stretch>
        </p:blipFill>
        <p:spPr bwMode="auto">
          <a:xfrm>
            <a:off x="3929058" y="785794"/>
            <a:ext cx="4699033" cy="2643206"/>
          </a:xfrm>
          <a:prstGeom prst="rect">
            <a:avLst/>
          </a:prstGeom>
          <a:noFill/>
        </p:spPr>
      </p:pic>
      <p:pic>
        <p:nvPicPr>
          <p:cNvPr id="50179" name="Picture 3" descr="C:\Users\Дима\Desktop\68bf72660a7af432cda0f916fd70551e_XL.jpg"/>
          <p:cNvPicPr>
            <a:picLocks noChangeAspect="1" noChangeArrowheads="1"/>
          </p:cNvPicPr>
          <p:nvPr/>
        </p:nvPicPr>
        <p:blipFill>
          <a:blip r:embed="rId3"/>
          <a:srcRect/>
          <a:stretch>
            <a:fillRect/>
          </a:stretch>
        </p:blipFill>
        <p:spPr bwMode="auto">
          <a:xfrm>
            <a:off x="4000496" y="3571876"/>
            <a:ext cx="4643470" cy="3000396"/>
          </a:xfrm>
          <a:prstGeom prst="rect">
            <a:avLst/>
          </a:prstGeom>
          <a:noFill/>
        </p:spPr>
      </p:pic>
      <p:pic>
        <p:nvPicPr>
          <p:cNvPr id="50180" name="Picture 4" descr="C:\Users\Дима\Desktop\393b230a535f6a6603615eaffa9e92f5.jpeg"/>
          <p:cNvPicPr>
            <a:picLocks noChangeAspect="1" noChangeArrowheads="1"/>
          </p:cNvPicPr>
          <p:nvPr/>
        </p:nvPicPr>
        <p:blipFill>
          <a:blip r:embed="rId4"/>
          <a:srcRect/>
          <a:stretch>
            <a:fillRect/>
          </a:stretch>
        </p:blipFill>
        <p:spPr bwMode="auto">
          <a:xfrm>
            <a:off x="285720" y="785794"/>
            <a:ext cx="3500431" cy="2643206"/>
          </a:xfrm>
          <a:prstGeom prst="rect">
            <a:avLst/>
          </a:prstGeom>
          <a:noFill/>
        </p:spPr>
      </p:pic>
      <p:pic>
        <p:nvPicPr>
          <p:cNvPr id="50181" name="Picture 5" descr="C:\Users\Дима\Desktop\flashmob_rybinsk_2.jpg"/>
          <p:cNvPicPr>
            <a:picLocks noChangeAspect="1" noChangeArrowheads="1"/>
          </p:cNvPicPr>
          <p:nvPr/>
        </p:nvPicPr>
        <p:blipFill>
          <a:blip r:embed="rId5"/>
          <a:srcRect/>
          <a:stretch>
            <a:fillRect/>
          </a:stretch>
        </p:blipFill>
        <p:spPr bwMode="auto">
          <a:xfrm>
            <a:off x="285719" y="3571876"/>
            <a:ext cx="3524275" cy="300039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27493"/>
            <a:ext cx="8318728" cy="1015663"/>
          </a:xfrm>
          <a:prstGeom prst="rect">
            <a:avLst/>
          </a:prstGeom>
          <a:noFill/>
        </p:spPr>
        <p:txBody>
          <a:bodyPr wrap="square" rtlCol="0">
            <a:spAutoFit/>
          </a:bodyPr>
          <a:lstStyle/>
          <a:p>
            <a:pPr algn="ctr"/>
            <a:r>
              <a:rPr lang="ru-RU" sz="6000" b="1" dirty="0" smtClean="0">
                <a:effectLst>
                  <a:outerShdw blurRad="38100" dist="38100" dir="2700000" algn="tl">
                    <a:srgbClr val="000000">
                      <a:alpha val="43137"/>
                    </a:srgbClr>
                  </a:outerShdw>
                </a:effectLst>
              </a:rPr>
              <a:t>Живи и помни…</a:t>
            </a:r>
            <a:endParaRPr lang="ru-RU" sz="6000" b="1" dirty="0">
              <a:effectLst>
                <a:outerShdw blurRad="38100" dist="38100" dir="2700000" algn="tl">
                  <a:srgbClr val="000000">
                    <a:alpha val="43137"/>
                  </a:srgbClr>
                </a:outerShdw>
              </a:effectLst>
            </a:endParaRPr>
          </a:p>
        </p:txBody>
      </p:sp>
      <p:pic>
        <p:nvPicPr>
          <p:cNvPr id="16386" name="Picture 2" descr="https://sun9-65.userapi.com/c856520/v856520464/1979ff/ienNcPSoUpo.jpg"/>
          <p:cNvPicPr>
            <a:picLocks noChangeAspect="1" noChangeArrowheads="1"/>
          </p:cNvPicPr>
          <p:nvPr/>
        </p:nvPicPr>
        <p:blipFill>
          <a:blip r:embed="rId2"/>
          <a:srcRect/>
          <a:stretch>
            <a:fillRect/>
          </a:stretch>
        </p:blipFill>
        <p:spPr bwMode="auto">
          <a:xfrm>
            <a:off x="1214414" y="1285860"/>
            <a:ext cx="7000924" cy="5250694"/>
          </a:xfrm>
          <a:prstGeom prst="rect">
            <a:avLst/>
          </a:prstGeom>
          <a:noFill/>
        </p:spPr>
      </p:pic>
    </p:spTree>
    <p:extLst>
      <p:ext uri="{BB962C8B-B14F-4D97-AF65-F5344CB8AC3E}">
        <p14:creationId xmlns:p14="http://schemas.microsoft.com/office/powerpoint/2010/main" val="2097879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4"/>
            <a:ext cx="8001056" cy="400110"/>
          </a:xfrm>
          <a:prstGeom prst="rect">
            <a:avLst/>
          </a:prstGeom>
        </p:spPr>
        <p:txBody>
          <a:bodyPr wrap="square">
            <a:spAutoFit/>
          </a:bodyPr>
          <a:lstStyle/>
          <a:p>
            <a:pPr algn="ctr"/>
            <a:r>
              <a:rPr lang="ru-RU" sz="2000" b="1" dirty="0" smtClean="0"/>
              <a:t>Торжественный митинг</a:t>
            </a:r>
            <a:endParaRPr lang="ru-RU" sz="2000" b="1" dirty="0"/>
          </a:p>
        </p:txBody>
      </p:sp>
      <p:pic>
        <p:nvPicPr>
          <p:cNvPr id="54274" name="Picture 2" descr="https://sun9-4.userapi.com/c857416/v857416355/1f389c/TxjdwojItb0.jpg"/>
          <p:cNvPicPr>
            <a:picLocks noChangeAspect="1" noChangeArrowheads="1"/>
          </p:cNvPicPr>
          <p:nvPr/>
        </p:nvPicPr>
        <p:blipFill>
          <a:blip r:embed="rId2" cstate="print"/>
          <a:srcRect/>
          <a:stretch>
            <a:fillRect/>
          </a:stretch>
        </p:blipFill>
        <p:spPr bwMode="auto">
          <a:xfrm>
            <a:off x="4500562" y="3000372"/>
            <a:ext cx="4357718" cy="3482603"/>
          </a:xfrm>
          <a:prstGeom prst="rect">
            <a:avLst/>
          </a:prstGeom>
          <a:noFill/>
        </p:spPr>
      </p:pic>
      <p:pic>
        <p:nvPicPr>
          <p:cNvPr id="54276" name="Picture 4" descr="https://sun9-13.userapi.com/c858324/v858324355/1eead9/VifwLAVJYzk.jpg"/>
          <p:cNvPicPr>
            <a:picLocks noChangeAspect="1" noChangeArrowheads="1"/>
          </p:cNvPicPr>
          <p:nvPr/>
        </p:nvPicPr>
        <p:blipFill>
          <a:blip r:embed="rId3"/>
          <a:srcRect/>
          <a:stretch>
            <a:fillRect/>
          </a:stretch>
        </p:blipFill>
        <p:spPr bwMode="auto">
          <a:xfrm>
            <a:off x="642910" y="1071546"/>
            <a:ext cx="3702844" cy="5437191"/>
          </a:xfrm>
          <a:prstGeom prst="rect">
            <a:avLst/>
          </a:prstGeom>
          <a:noFill/>
        </p:spPr>
      </p:pic>
      <p:sp>
        <p:nvSpPr>
          <p:cNvPr id="9" name="Прямоугольник 8"/>
          <p:cNvSpPr/>
          <p:nvPr/>
        </p:nvSpPr>
        <p:spPr>
          <a:xfrm>
            <a:off x="4500562" y="1142984"/>
            <a:ext cx="4357718" cy="1631216"/>
          </a:xfrm>
          <a:prstGeom prst="rect">
            <a:avLst/>
          </a:prstGeom>
        </p:spPr>
        <p:txBody>
          <a:bodyPr wrap="square">
            <a:spAutoFit/>
          </a:bodyPr>
          <a:lstStyle/>
          <a:p>
            <a:pPr lvl="0" algn="ctr" fontAlgn="base">
              <a:spcBef>
                <a:spcPct val="0"/>
              </a:spcBef>
              <a:spcAft>
                <a:spcPct val="0"/>
              </a:spcAft>
            </a:pPr>
            <a:r>
              <a:rPr lang="ru-RU" sz="2000" dirty="0" smtClean="0">
                <a:latin typeface="Times New Roman" pitchFamily="18" charset="0"/>
                <a:ea typeface="Calibri" pitchFamily="34" charset="0"/>
                <a:cs typeface="Times New Roman" pitchFamily="18" charset="0"/>
              </a:rPr>
              <a:t>5 мая состоялся торжественный митинг и открытие мемориальной доски герою-земляку Великой Отечественной войны  Терентьеву Григорию Григорьевичу</a:t>
            </a:r>
            <a:endParaRPr lang="ru-RU" sz="2000" dirty="0" smtClean="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7"/>
            <a:ext cx="8001056" cy="400110"/>
          </a:xfrm>
          <a:prstGeom prst="rect">
            <a:avLst/>
          </a:prstGeom>
        </p:spPr>
        <p:txBody>
          <a:bodyPr wrap="square">
            <a:spAutoFit/>
          </a:bodyPr>
          <a:lstStyle/>
          <a:p>
            <a:pPr algn="ctr"/>
            <a:r>
              <a:rPr lang="ru-RU" sz="2000" b="1" dirty="0" smtClean="0"/>
              <a:t>Торжественный митинг</a:t>
            </a:r>
            <a:endParaRPr lang="ru-RU" sz="2000" b="1" dirty="0"/>
          </a:p>
        </p:txBody>
      </p:sp>
      <p:pic>
        <p:nvPicPr>
          <p:cNvPr id="54278" name="Picture 6" descr="https://sun9-57.userapi.com/c857428/v857428355/1f20aa/PrCp6mADf28.jpg"/>
          <p:cNvPicPr>
            <a:picLocks noChangeAspect="1" noChangeArrowheads="1"/>
          </p:cNvPicPr>
          <p:nvPr/>
        </p:nvPicPr>
        <p:blipFill>
          <a:blip r:embed="rId2"/>
          <a:srcRect/>
          <a:stretch>
            <a:fillRect/>
          </a:stretch>
        </p:blipFill>
        <p:spPr bwMode="auto">
          <a:xfrm>
            <a:off x="571472" y="928669"/>
            <a:ext cx="8072494" cy="541142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775848"/>
          </a:xfrm>
        </p:spPr>
        <p:txBody>
          <a:bodyPr>
            <a:normAutofit/>
          </a:bodyPr>
          <a:lstStyle/>
          <a:p>
            <a:pPr algn="ctr"/>
            <a:r>
              <a:rPr lang="ru-RU" dirty="0" smtClean="0"/>
              <a:t>Мы помним, мы гордимся!</a:t>
            </a:r>
            <a:endParaRPr lang="ru-RU" dirty="0"/>
          </a:p>
        </p:txBody>
      </p:sp>
      <p:pic>
        <p:nvPicPr>
          <p:cNvPr id="53249" name="Picture 1" descr="C:\Users\Дима\Desktop\6xBxFD-1niQ.jpg"/>
          <p:cNvPicPr>
            <a:picLocks noChangeAspect="1" noChangeArrowheads="1"/>
          </p:cNvPicPr>
          <p:nvPr/>
        </p:nvPicPr>
        <p:blipFill>
          <a:blip r:embed="rId2"/>
          <a:srcRect l="5556" t="6250" r="11111" b="16666"/>
          <a:stretch>
            <a:fillRect/>
          </a:stretch>
        </p:blipFill>
        <p:spPr bwMode="auto">
          <a:xfrm>
            <a:off x="4616388" y="1285860"/>
            <a:ext cx="4170454" cy="5072098"/>
          </a:xfrm>
          <a:prstGeom prst="rect">
            <a:avLst/>
          </a:prstGeom>
          <a:noFill/>
        </p:spPr>
      </p:pic>
      <p:pic>
        <p:nvPicPr>
          <p:cNvPr id="4" name="Picture 2" descr="https://sun9-14.userapi.com/c858328/v858328464/1ee8cd/eEWgEIChrFo.jpg"/>
          <p:cNvPicPr>
            <a:picLocks noChangeAspect="1" noChangeArrowheads="1"/>
          </p:cNvPicPr>
          <p:nvPr/>
        </p:nvPicPr>
        <p:blipFill>
          <a:blip r:embed="rId3"/>
          <a:srcRect/>
          <a:stretch>
            <a:fillRect/>
          </a:stretch>
        </p:blipFill>
        <p:spPr bwMode="auto">
          <a:xfrm>
            <a:off x="642910" y="1285860"/>
            <a:ext cx="3821915" cy="5095887"/>
          </a:xfrm>
          <a:prstGeom prst="rect">
            <a:avLst/>
          </a:prstGeom>
          <a:noFill/>
        </p:spPr>
      </p:pic>
    </p:spTree>
    <p:extLst>
      <p:ext uri="{BB962C8B-B14F-4D97-AF65-F5344CB8AC3E}">
        <p14:creationId xmlns:p14="http://schemas.microsoft.com/office/powerpoint/2010/main" val="3593683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612" y="1103986"/>
            <a:ext cx="7056784" cy="4536504"/>
          </a:xfrm>
          <a:prstGeom prst="rect">
            <a:avLst/>
          </a:prstGeom>
          <a:ln>
            <a:noFill/>
          </a:ln>
          <a:effectLst>
            <a:softEdge rad="112500"/>
          </a:effectLst>
        </p:spPr>
      </p:pic>
      <p:sp>
        <p:nvSpPr>
          <p:cNvPr id="3" name="TextBox 2"/>
          <p:cNvSpPr txBox="1"/>
          <p:nvPr/>
        </p:nvSpPr>
        <p:spPr>
          <a:xfrm>
            <a:off x="755576" y="262389"/>
            <a:ext cx="7531200" cy="646331"/>
          </a:xfrm>
          <a:prstGeom prst="rect">
            <a:avLst/>
          </a:prstGeom>
          <a:noFill/>
        </p:spPr>
        <p:txBody>
          <a:bodyPr wrap="square" rtlCol="0">
            <a:spAutoFit/>
          </a:bodyPr>
          <a:lstStyle/>
          <a:p>
            <a:pPr algn="ctr"/>
            <a:r>
              <a:rPr lang="ru-RU" sz="3600" b="1" dirty="0" smtClean="0">
                <a:solidFill>
                  <a:srgbClr val="FF0000"/>
                </a:solidFill>
                <a:effectLst>
                  <a:outerShdw blurRad="38100" dist="38100" dir="2700000" algn="tl">
                    <a:srgbClr val="000000">
                      <a:alpha val="43137"/>
                    </a:srgbClr>
                  </a:outerShdw>
                </a:effectLst>
              </a:rPr>
              <a:t>И помнит мир спасённый…</a:t>
            </a:r>
            <a:endParaRPr lang="ru-RU" sz="36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611560" y="5661248"/>
            <a:ext cx="7992888" cy="1077218"/>
          </a:xfrm>
          <a:prstGeom prst="rect">
            <a:avLst/>
          </a:prstGeom>
          <a:noFill/>
        </p:spPr>
        <p:txBody>
          <a:bodyPr wrap="square" rtlCol="0">
            <a:spAutoFit/>
          </a:bodyPr>
          <a:lstStyle/>
          <a:p>
            <a:pPr algn="ctr"/>
            <a:r>
              <a:rPr lang="ru-RU" sz="3200" dirty="0" smtClean="0"/>
              <a:t>Мемориальная доска  в парке Героев </a:t>
            </a:r>
          </a:p>
          <a:p>
            <a:pPr algn="ctr"/>
            <a:r>
              <a:rPr lang="ru-RU" sz="3200" dirty="0" smtClean="0"/>
              <a:t>на территории Литвы в городе Пагегяй</a:t>
            </a:r>
            <a:endParaRPr lang="ru-RU" sz="3200" dirty="0"/>
          </a:p>
        </p:txBody>
      </p:sp>
    </p:spTree>
    <p:extLst>
      <p:ext uri="{BB962C8B-B14F-4D97-AF65-F5344CB8AC3E}">
        <p14:creationId xmlns:p14="http://schemas.microsoft.com/office/powerpoint/2010/main" val="4137858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992" y="823310"/>
            <a:ext cx="4355557" cy="5016758"/>
          </a:xfrm>
          <a:prstGeom prst="rect">
            <a:avLst/>
          </a:prstGeom>
          <a:noFill/>
        </p:spPr>
        <p:txBody>
          <a:bodyPr wrap="square" rtlCol="0">
            <a:spAutoFit/>
          </a:bodyPr>
          <a:lstStyle/>
          <a:p>
            <a:r>
              <a:rPr lang="ru-RU" sz="4000" dirty="0" smtClean="0">
                <a:solidFill>
                  <a:srgbClr val="C00000"/>
                </a:solidFill>
              </a:rPr>
              <a:t>Имени твоему – слава!</a:t>
            </a:r>
          </a:p>
          <a:p>
            <a:r>
              <a:rPr lang="ru-RU" sz="4000" dirty="0" smtClean="0">
                <a:solidFill>
                  <a:srgbClr val="C00000"/>
                </a:solidFill>
              </a:rPr>
              <a:t>Подвигу твоему – слава!</a:t>
            </a:r>
          </a:p>
          <a:p>
            <a:r>
              <a:rPr lang="ru-RU" sz="4000" dirty="0" smtClean="0">
                <a:solidFill>
                  <a:srgbClr val="C00000"/>
                </a:solidFill>
              </a:rPr>
              <a:t>Для поколений новых</a:t>
            </a:r>
          </a:p>
          <a:p>
            <a:r>
              <a:rPr lang="ru-RU" sz="4000" dirty="0" smtClean="0">
                <a:solidFill>
                  <a:srgbClr val="C00000"/>
                </a:solidFill>
              </a:rPr>
              <a:t>Славит тебя держава!</a:t>
            </a:r>
            <a:endParaRPr lang="ru-RU" sz="4000" dirty="0">
              <a:solidFill>
                <a:srgbClr val="C00000"/>
              </a:solidFill>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8264" t="9345" r="4235" b="7506"/>
          <a:stretch/>
        </p:blipFill>
        <p:spPr>
          <a:xfrm rot="5400000">
            <a:off x="-386552" y="1618799"/>
            <a:ext cx="5422003" cy="3425780"/>
          </a:xfrm>
          <a:prstGeom prst="rect">
            <a:avLst/>
          </a:prstGeom>
        </p:spPr>
      </p:pic>
    </p:spTree>
    <p:extLst>
      <p:ext uri="{BB962C8B-B14F-4D97-AF65-F5344CB8AC3E}">
        <p14:creationId xmlns:p14="http://schemas.microsoft.com/office/powerpoint/2010/main" val="332438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7944" y="1004828"/>
            <a:ext cx="4608512" cy="1200329"/>
          </a:xfrm>
          <a:prstGeom prst="rect">
            <a:avLst/>
          </a:prstGeom>
          <a:noFill/>
        </p:spPr>
        <p:txBody>
          <a:bodyPr wrap="square" rtlCol="0">
            <a:spAutoFit/>
          </a:bodyPr>
          <a:lstStyle/>
          <a:p>
            <a:pPr algn="ctr"/>
            <a:r>
              <a:rPr lang="ru-RU" sz="3600" dirty="0" smtClean="0">
                <a:solidFill>
                  <a:srgbClr val="C00000"/>
                </a:solidFill>
              </a:rPr>
              <a:t>Подвиг Героя</a:t>
            </a:r>
          </a:p>
          <a:p>
            <a:pPr algn="ctr"/>
            <a:r>
              <a:rPr lang="ru-RU" sz="3600" dirty="0" smtClean="0">
                <a:solidFill>
                  <a:srgbClr val="C00000"/>
                </a:solidFill>
              </a:rPr>
              <a:t>В памяти учащихся…</a:t>
            </a:r>
            <a:endParaRPr lang="ru-RU" sz="3600" dirty="0">
              <a:solidFill>
                <a:srgbClr val="C00000"/>
              </a:solidFill>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1972" t="22409" r="36901" b="25692"/>
          <a:stretch/>
        </p:blipFill>
        <p:spPr>
          <a:xfrm rot="5400000">
            <a:off x="-488840" y="1889204"/>
            <a:ext cx="5441160" cy="3672408"/>
          </a:xfrm>
          <a:prstGeom prst="rect">
            <a:avLst/>
          </a:prstGeom>
        </p:spPr>
      </p:pic>
    </p:spTree>
    <p:extLst>
      <p:ext uri="{BB962C8B-B14F-4D97-AF65-F5344CB8AC3E}">
        <p14:creationId xmlns:p14="http://schemas.microsoft.com/office/powerpoint/2010/main" val="2439174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44824"/>
            <a:ext cx="8496944" cy="1938992"/>
          </a:xfrm>
          <a:prstGeom prst="rect">
            <a:avLst/>
          </a:prstGeom>
          <a:noFill/>
        </p:spPr>
        <p:txBody>
          <a:bodyPr wrap="square" rtlCol="0">
            <a:spAutoFit/>
          </a:bodyPr>
          <a:lstStyle/>
          <a:p>
            <a:pPr algn="ctr"/>
            <a:r>
              <a:rPr lang="ru-RU" sz="4000" dirty="0" smtClean="0"/>
              <a:t>Мы, правнуки Победы, должны знать, помнить и гордиться теми, кто отстоял  нашу малую Родину! </a:t>
            </a:r>
            <a:endParaRPr lang="ru-RU" sz="4000" dirty="0"/>
          </a:p>
        </p:txBody>
      </p:sp>
    </p:spTree>
    <p:extLst>
      <p:ext uri="{BB962C8B-B14F-4D97-AF65-F5344CB8AC3E}">
        <p14:creationId xmlns:p14="http://schemas.microsoft.com/office/powerpoint/2010/main" val="127716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571480"/>
            <a:ext cx="7200800" cy="738664"/>
          </a:xfrm>
          <a:prstGeom prst="rect">
            <a:avLst/>
          </a:prstGeom>
          <a:noFill/>
        </p:spPr>
        <p:txBody>
          <a:bodyPr wrap="square" rtlCol="0">
            <a:spAutoFit/>
          </a:bodyPr>
          <a:lstStyle/>
          <a:p>
            <a:pPr algn="ctr"/>
            <a:endParaRPr lang="ru-RU" sz="2400" dirty="0">
              <a:solidFill>
                <a:srgbClr val="C00000"/>
              </a:solidFill>
              <a:effectLst>
                <a:outerShdw blurRad="38100" dist="38100" dir="2700000" algn="tl">
                  <a:srgbClr val="000000">
                    <a:alpha val="43137"/>
                  </a:srgbClr>
                </a:outerShdw>
              </a:effectLst>
            </a:endParaRPr>
          </a:p>
          <a:p>
            <a:endParaRPr lang="ru-RU" dirty="0"/>
          </a:p>
        </p:txBody>
      </p:sp>
      <p:sp>
        <p:nvSpPr>
          <p:cNvPr id="3" name="TextBox 2"/>
          <p:cNvSpPr txBox="1"/>
          <p:nvPr/>
        </p:nvSpPr>
        <p:spPr>
          <a:xfrm>
            <a:off x="611560" y="1844825"/>
            <a:ext cx="7992888" cy="954107"/>
          </a:xfrm>
          <a:prstGeom prst="rect">
            <a:avLst/>
          </a:prstGeom>
          <a:noFill/>
        </p:spPr>
        <p:txBody>
          <a:bodyPr wrap="square" rtlCol="0">
            <a:spAutoFit/>
          </a:bodyPr>
          <a:lstStyle/>
          <a:p>
            <a:r>
              <a:rPr lang="ru-RU" sz="2400" dirty="0" smtClean="0"/>
              <a:t> </a:t>
            </a:r>
            <a:endParaRPr lang="ru-RU" sz="3200" dirty="0" smtClean="0"/>
          </a:p>
          <a:p>
            <a:endParaRPr lang="ru-RU" sz="3200" dirty="0"/>
          </a:p>
        </p:txBody>
      </p:sp>
      <p:sp>
        <p:nvSpPr>
          <p:cNvPr id="6" name="Прямоугольник 5"/>
          <p:cNvSpPr/>
          <p:nvPr/>
        </p:nvSpPr>
        <p:spPr>
          <a:xfrm>
            <a:off x="571472" y="285728"/>
            <a:ext cx="8143932" cy="646331"/>
          </a:xfrm>
          <a:prstGeom prst="rect">
            <a:avLst/>
          </a:prstGeom>
        </p:spPr>
        <p:txBody>
          <a:bodyPr wrap="square">
            <a:spAutoFit/>
          </a:bodyPr>
          <a:lstStyle/>
          <a:p>
            <a:pPr algn="ctr"/>
            <a:r>
              <a:rPr lang="ru-RU" b="1" dirty="0" smtClean="0"/>
              <a:t>Как мы пришли к идее открытия мемориальную доски Герою Советского Союза Терентьеву Григорию Григорьевичу.</a:t>
            </a:r>
            <a:endParaRPr lang="ru-RU" b="1" dirty="0"/>
          </a:p>
        </p:txBody>
      </p:sp>
      <p:sp>
        <p:nvSpPr>
          <p:cNvPr id="7" name="Прямоугольник 6"/>
          <p:cNvSpPr/>
          <p:nvPr/>
        </p:nvSpPr>
        <p:spPr>
          <a:xfrm>
            <a:off x="428596" y="1071546"/>
            <a:ext cx="8358246" cy="646331"/>
          </a:xfrm>
          <a:prstGeom prst="rect">
            <a:avLst/>
          </a:prstGeom>
        </p:spPr>
        <p:txBody>
          <a:bodyPr wrap="square">
            <a:spAutoFit/>
          </a:bodyPr>
          <a:lstStyle/>
          <a:p>
            <a:r>
              <a:rPr lang="ru-RU" dirty="0" smtClean="0"/>
              <a:t>Для этого мы проанализировали ситуацию в МБОУ </a:t>
            </a:r>
            <a:r>
              <a:rPr lang="ru-RU" dirty="0" err="1" smtClean="0"/>
              <a:t>Затонской</a:t>
            </a:r>
            <a:r>
              <a:rPr lang="ru-RU" dirty="0" smtClean="0"/>
              <a:t> СШ среди учащихся, учителей и родителей.</a:t>
            </a:r>
            <a:endParaRPr lang="ru-RU" dirty="0"/>
          </a:p>
        </p:txBody>
      </p:sp>
      <p:graphicFrame>
        <p:nvGraphicFramePr>
          <p:cNvPr id="11" name="Таблица 10"/>
          <p:cNvGraphicFramePr>
            <a:graphicFrameLocks noGrp="1"/>
          </p:cNvGraphicFramePr>
          <p:nvPr/>
        </p:nvGraphicFramePr>
        <p:xfrm>
          <a:off x="500034" y="1928802"/>
          <a:ext cx="8143932" cy="4286279"/>
        </p:xfrm>
        <a:graphic>
          <a:graphicData uri="http://schemas.openxmlformats.org/drawingml/2006/table">
            <a:tbl>
              <a:tblPr firstRow="1" bandRow="1">
                <a:tableStyleId>{5C22544A-7EE6-4342-B048-85BDC9FD1C3A}</a:tableStyleId>
              </a:tblPr>
              <a:tblGrid>
                <a:gridCol w="2714644"/>
                <a:gridCol w="2714644"/>
                <a:gridCol w="2714644"/>
              </a:tblGrid>
              <a:tr h="855897">
                <a:tc>
                  <a:txBody>
                    <a:bodyPr/>
                    <a:lstStyle/>
                    <a:p>
                      <a:pPr algn="ctr"/>
                      <a:endParaRPr lang="ru-RU" dirty="0">
                        <a:solidFill>
                          <a:schemeClr val="tx1"/>
                        </a:solidFill>
                        <a:cs typeface="Traditional Arabic" pitchFamily="18"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b="0" i="0" kern="1200" dirty="0" smtClean="0">
                          <a:solidFill>
                            <a:schemeClr val="tx1"/>
                          </a:solidFill>
                          <a:latin typeface="+mn-lt"/>
                          <a:ea typeface="+mn-ea"/>
                          <a:cs typeface="Traditional Arabic" pitchFamily="18" charset="-78"/>
                        </a:rPr>
                        <a:t>Всего</a:t>
                      </a:r>
                      <a:endParaRPr lang="ru-RU" dirty="0" smtClean="0">
                        <a:solidFill>
                          <a:schemeClr val="tx1"/>
                        </a:solidFill>
                        <a:cs typeface="Traditional Arabic" pitchFamily="18" charset="-78"/>
                      </a:endParaRPr>
                    </a:p>
                    <a:p>
                      <a:pPr algn="ctr"/>
                      <a:endParaRPr lang="ru-RU" dirty="0">
                        <a:solidFill>
                          <a:schemeClr val="tx1"/>
                        </a:solidFill>
                        <a:cs typeface="Traditional Arabic" pitchFamily="18"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b="0" i="0" kern="1200" dirty="0" smtClean="0">
                          <a:solidFill>
                            <a:schemeClr val="tx1"/>
                          </a:solidFill>
                          <a:latin typeface="+mn-lt"/>
                          <a:ea typeface="+mn-ea"/>
                          <a:cs typeface="Traditional Arabic" pitchFamily="18" charset="-78"/>
                        </a:rPr>
                        <a:t>Участие в опросе</a:t>
                      </a:r>
                    </a:p>
                    <a:p>
                      <a:pPr algn="ctr"/>
                      <a:endParaRPr lang="ru-RU" dirty="0">
                        <a:solidFill>
                          <a:schemeClr val="tx1"/>
                        </a:solidFill>
                        <a:cs typeface="Traditional Arabic" pitchFamily="18" charset="-78"/>
                      </a:endParaRPr>
                    </a:p>
                  </a:txBody>
                  <a:tcPr/>
                </a:tc>
              </a:tr>
              <a:tr h="12227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b="0" i="0" kern="1200" dirty="0" smtClean="0">
                          <a:solidFill>
                            <a:schemeClr val="tx1"/>
                          </a:solidFill>
                          <a:latin typeface="+mn-lt"/>
                          <a:ea typeface="+mn-ea"/>
                          <a:cs typeface="Traditional Arabic" pitchFamily="18" charset="-78"/>
                        </a:rPr>
                        <a:t>Количество детей в школе</a:t>
                      </a:r>
                      <a:endParaRPr lang="ru-RU" dirty="0" smtClean="0">
                        <a:solidFill>
                          <a:schemeClr val="tx1"/>
                        </a:solidFill>
                        <a:cs typeface="Traditional Arabic" pitchFamily="18" charset="-78"/>
                      </a:endParaRPr>
                    </a:p>
                    <a:p>
                      <a:pPr algn="ctr"/>
                      <a:endParaRPr lang="ru-RU" dirty="0">
                        <a:solidFill>
                          <a:schemeClr val="tx1"/>
                        </a:solidFill>
                        <a:cs typeface="Traditional Arabic" pitchFamily="18" charset="-78"/>
                      </a:endParaRPr>
                    </a:p>
                  </a:txBody>
                  <a:tcPr/>
                </a:tc>
                <a:tc>
                  <a:txBody>
                    <a:bodyPr/>
                    <a:lstStyle/>
                    <a:p>
                      <a:pPr algn="ctr"/>
                      <a:r>
                        <a:rPr lang="ru-RU" dirty="0" smtClean="0">
                          <a:solidFill>
                            <a:schemeClr val="tx1"/>
                          </a:solidFill>
                          <a:cs typeface="Traditional Arabic" pitchFamily="18" charset="-78"/>
                        </a:rPr>
                        <a:t>313</a:t>
                      </a:r>
                      <a:endParaRPr lang="ru-RU" dirty="0">
                        <a:solidFill>
                          <a:schemeClr val="tx1"/>
                        </a:solidFill>
                        <a:cs typeface="Traditional Arabic" pitchFamily="18" charset="-78"/>
                      </a:endParaRPr>
                    </a:p>
                  </a:txBody>
                  <a:tcPr/>
                </a:tc>
                <a:tc>
                  <a:txBody>
                    <a:bodyPr/>
                    <a:lstStyle/>
                    <a:p>
                      <a:pPr algn="ctr"/>
                      <a:r>
                        <a:rPr lang="ru-RU" dirty="0" smtClean="0">
                          <a:solidFill>
                            <a:schemeClr val="tx1"/>
                          </a:solidFill>
                          <a:cs typeface="Traditional Arabic" pitchFamily="18" charset="-78"/>
                        </a:rPr>
                        <a:t>300</a:t>
                      </a:r>
                      <a:endParaRPr lang="ru-RU" dirty="0">
                        <a:solidFill>
                          <a:schemeClr val="tx1"/>
                        </a:solidFill>
                        <a:cs typeface="Traditional Arabic" pitchFamily="18" charset="-78"/>
                      </a:endParaRPr>
                    </a:p>
                  </a:txBody>
                  <a:tcPr/>
                </a:tc>
              </a:tr>
              <a:tr h="8558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b="0" i="0" kern="1200" dirty="0" smtClean="0">
                          <a:solidFill>
                            <a:schemeClr val="tx1"/>
                          </a:solidFill>
                          <a:latin typeface="+mn-lt"/>
                          <a:ea typeface="+mn-ea"/>
                          <a:cs typeface="Traditional Arabic" pitchFamily="18" charset="-78"/>
                        </a:rPr>
                        <a:t>Количество учителей</a:t>
                      </a:r>
                      <a:endParaRPr lang="ru-RU" dirty="0" smtClean="0">
                        <a:solidFill>
                          <a:schemeClr val="tx1"/>
                        </a:solidFill>
                        <a:cs typeface="Traditional Arabic" pitchFamily="18" charset="-78"/>
                      </a:endParaRPr>
                    </a:p>
                    <a:p>
                      <a:pPr algn="ctr"/>
                      <a:endParaRPr lang="ru-RU" dirty="0">
                        <a:solidFill>
                          <a:schemeClr val="tx1"/>
                        </a:solidFill>
                        <a:cs typeface="Traditional Arabic" pitchFamily="18" charset="-78"/>
                      </a:endParaRPr>
                    </a:p>
                  </a:txBody>
                  <a:tcPr/>
                </a:tc>
                <a:tc>
                  <a:txBody>
                    <a:bodyPr/>
                    <a:lstStyle/>
                    <a:p>
                      <a:pPr algn="ctr"/>
                      <a:r>
                        <a:rPr lang="ru-RU" dirty="0" smtClean="0">
                          <a:solidFill>
                            <a:schemeClr val="tx1"/>
                          </a:solidFill>
                          <a:cs typeface="Traditional Arabic" pitchFamily="18" charset="-78"/>
                        </a:rPr>
                        <a:t>33</a:t>
                      </a:r>
                      <a:endParaRPr lang="ru-RU" dirty="0">
                        <a:solidFill>
                          <a:schemeClr val="tx1"/>
                        </a:solidFill>
                        <a:cs typeface="Traditional Arabic" pitchFamily="18" charset="-78"/>
                      </a:endParaRPr>
                    </a:p>
                  </a:txBody>
                  <a:tcPr/>
                </a:tc>
                <a:tc>
                  <a:txBody>
                    <a:bodyPr/>
                    <a:lstStyle/>
                    <a:p>
                      <a:pPr algn="ctr"/>
                      <a:r>
                        <a:rPr lang="ru-RU" dirty="0" smtClean="0">
                          <a:solidFill>
                            <a:schemeClr val="tx1"/>
                          </a:solidFill>
                          <a:cs typeface="Traditional Arabic" pitchFamily="18" charset="-78"/>
                        </a:rPr>
                        <a:t>30</a:t>
                      </a:r>
                      <a:endParaRPr lang="ru-RU" dirty="0">
                        <a:solidFill>
                          <a:schemeClr val="tx1"/>
                        </a:solidFill>
                        <a:cs typeface="Traditional Arabic" pitchFamily="18" charset="-78"/>
                      </a:endParaRPr>
                    </a:p>
                  </a:txBody>
                  <a:tcPr/>
                </a:tc>
              </a:tr>
              <a:tr h="8558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b="0" i="0" kern="1200" dirty="0" smtClean="0">
                          <a:solidFill>
                            <a:schemeClr val="tx1"/>
                          </a:solidFill>
                          <a:latin typeface="+mn-lt"/>
                          <a:ea typeface="+mn-ea"/>
                          <a:cs typeface="Traditional Arabic" pitchFamily="18" charset="-78"/>
                        </a:rPr>
                        <a:t>Количество родителей</a:t>
                      </a:r>
                      <a:endParaRPr lang="ru-RU" dirty="0" smtClean="0">
                        <a:solidFill>
                          <a:schemeClr val="tx1"/>
                        </a:solidFill>
                        <a:cs typeface="Traditional Arabic" pitchFamily="18" charset="-78"/>
                      </a:endParaRPr>
                    </a:p>
                    <a:p>
                      <a:pPr algn="ctr"/>
                      <a:endParaRPr lang="ru-RU" dirty="0">
                        <a:solidFill>
                          <a:schemeClr val="tx1"/>
                        </a:solidFill>
                        <a:cs typeface="Traditional Arabic" pitchFamily="18" charset="-78"/>
                      </a:endParaRPr>
                    </a:p>
                  </a:txBody>
                  <a:tcPr/>
                </a:tc>
                <a:tc>
                  <a:txBody>
                    <a:bodyPr/>
                    <a:lstStyle/>
                    <a:p>
                      <a:pPr algn="ctr"/>
                      <a:r>
                        <a:rPr lang="ru-RU" dirty="0" smtClean="0">
                          <a:solidFill>
                            <a:schemeClr val="tx1"/>
                          </a:solidFill>
                          <a:cs typeface="Traditional Arabic" pitchFamily="18" charset="-78"/>
                        </a:rPr>
                        <a:t>520</a:t>
                      </a:r>
                      <a:endParaRPr lang="ru-RU" dirty="0">
                        <a:solidFill>
                          <a:schemeClr val="tx1"/>
                        </a:solidFill>
                        <a:cs typeface="Traditional Arabic" pitchFamily="18" charset="-78"/>
                      </a:endParaRPr>
                    </a:p>
                  </a:txBody>
                  <a:tcPr/>
                </a:tc>
                <a:tc>
                  <a:txBody>
                    <a:bodyPr/>
                    <a:lstStyle/>
                    <a:p>
                      <a:pPr algn="ctr"/>
                      <a:r>
                        <a:rPr lang="ru-RU" dirty="0" smtClean="0">
                          <a:solidFill>
                            <a:schemeClr val="tx1"/>
                          </a:solidFill>
                          <a:cs typeface="Traditional Arabic" pitchFamily="18" charset="-78"/>
                        </a:rPr>
                        <a:t>400</a:t>
                      </a:r>
                      <a:endParaRPr lang="ru-RU" dirty="0">
                        <a:solidFill>
                          <a:schemeClr val="tx1"/>
                        </a:solidFill>
                        <a:cs typeface="Traditional Arabic" pitchFamily="18" charset="-78"/>
                      </a:endParaRPr>
                    </a:p>
                  </a:txBody>
                  <a:tcPr/>
                </a:tc>
              </a:tr>
              <a:tr h="495878">
                <a:tc>
                  <a:txBody>
                    <a:bodyPr/>
                    <a:lstStyle/>
                    <a:p>
                      <a:pPr algn="ctr"/>
                      <a:r>
                        <a:rPr lang="ru-RU" dirty="0" smtClean="0">
                          <a:solidFill>
                            <a:schemeClr val="tx1"/>
                          </a:solidFill>
                          <a:cs typeface="Traditional Arabic" pitchFamily="18" charset="-78"/>
                        </a:rPr>
                        <a:t>Итого</a:t>
                      </a:r>
                      <a:endParaRPr lang="ru-RU" dirty="0">
                        <a:solidFill>
                          <a:schemeClr val="tx1"/>
                        </a:solidFill>
                        <a:cs typeface="Traditional Arabic" pitchFamily="18" charset="-78"/>
                      </a:endParaRPr>
                    </a:p>
                  </a:txBody>
                  <a:tcPr/>
                </a:tc>
                <a:tc>
                  <a:txBody>
                    <a:bodyPr/>
                    <a:lstStyle/>
                    <a:p>
                      <a:pPr algn="ctr"/>
                      <a:r>
                        <a:rPr lang="ru-RU" dirty="0" smtClean="0">
                          <a:solidFill>
                            <a:schemeClr val="tx1"/>
                          </a:solidFill>
                          <a:cs typeface="Traditional Arabic" pitchFamily="18" charset="-78"/>
                        </a:rPr>
                        <a:t>866</a:t>
                      </a:r>
                      <a:endParaRPr lang="ru-RU" dirty="0">
                        <a:solidFill>
                          <a:schemeClr val="tx1"/>
                        </a:solidFill>
                        <a:cs typeface="Traditional Arabic" pitchFamily="18" charset="-78"/>
                      </a:endParaRPr>
                    </a:p>
                  </a:txBody>
                  <a:tcPr/>
                </a:tc>
                <a:tc>
                  <a:txBody>
                    <a:bodyPr/>
                    <a:lstStyle/>
                    <a:p>
                      <a:pPr algn="ctr"/>
                      <a:r>
                        <a:rPr lang="ru-RU" dirty="0" smtClean="0">
                          <a:solidFill>
                            <a:schemeClr val="tx1"/>
                          </a:solidFill>
                          <a:cs typeface="Traditional Arabic" pitchFamily="18" charset="-78"/>
                        </a:rPr>
                        <a:t>720</a:t>
                      </a:r>
                      <a:endParaRPr lang="ru-RU" dirty="0">
                        <a:solidFill>
                          <a:schemeClr val="tx1"/>
                        </a:solidFill>
                        <a:cs typeface="Traditional Arabic" pitchFamily="18" charset="-78"/>
                      </a:endParaRPr>
                    </a:p>
                  </a:txBody>
                  <a:tcPr/>
                </a:tc>
              </a:tr>
            </a:tbl>
          </a:graphicData>
        </a:graphic>
      </p:graphicFrame>
    </p:spTree>
    <p:extLst>
      <p:ext uri="{BB962C8B-B14F-4D97-AF65-F5344CB8AC3E}">
        <p14:creationId xmlns:p14="http://schemas.microsoft.com/office/powerpoint/2010/main" val="3888633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357166"/>
            <a:ext cx="7000924" cy="707886"/>
          </a:xfrm>
          <a:prstGeom prst="rect">
            <a:avLst/>
          </a:prstGeom>
        </p:spPr>
        <p:txBody>
          <a:bodyPr wrap="square">
            <a:spAutoFit/>
          </a:bodyPr>
          <a:lstStyle/>
          <a:p>
            <a:pPr algn="ctr"/>
            <a:r>
              <a:rPr lang="ru-RU" sz="2000" b="1" dirty="0" smtClean="0"/>
              <a:t>Результаты социологического опроса</a:t>
            </a:r>
          </a:p>
          <a:p>
            <a:pPr algn="ctr"/>
            <a:endParaRPr lang="ru-RU" sz="2000" b="1"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21" name="Диаграмма 2"/>
          <p:cNvGraphicFramePr>
            <a:graphicFrameLocks/>
          </p:cNvGraphicFramePr>
          <p:nvPr/>
        </p:nvGraphicFramePr>
        <p:xfrm>
          <a:off x="2071670" y="1000108"/>
          <a:ext cx="5567363" cy="3214710"/>
        </p:xfrm>
        <a:graphic>
          <a:graphicData uri="http://schemas.openxmlformats.org/presentationml/2006/ole">
            <mc:AlternateContent xmlns:mc="http://schemas.openxmlformats.org/markup-compatibility/2006">
              <mc:Choice xmlns:v="urn:schemas-microsoft-com:vml" Requires="v">
                <p:oleObj spid="_x0000_s30722" name="Диаграмма" r:id="rId4" imgW="5499069" imgH="3212870" progId="Excel.Sheet.8">
                  <p:embed/>
                </p:oleObj>
              </mc:Choice>
              <mc:Fallback>
                <p:oleObj name="Диаграмма" r:id="rId4" imgW="5499069" imgH="3212870" progId="Excel.Sheet.8">
                  <p:embed/>
                  <p:pic>
                    <p:nvPicPr>
                      <p:cNvPr id="0" name="Диаграмма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70" y="1000108"/>
                        <a:ext cx="5567363" cy="3214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3" name="Rectangle 3"/>
          <p:cNvSpPr>
            <a:spLocks noChangeArrowheads="1"/>
          </p:cNvSpPr>
          <p:nvPr/>
        </p:nvSpPr>
        <p:spPr bwMode="auto">
          <a:xfrm>
            <a:off x="0" y="3667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25" name="Rectangle 5"/>
          <p:cNvSpPr>
            <a:spLocks noChangeArrowheads="1"/>
          </p:cNvSpPr>
          <p:nvPr/>
        </p:nvSpPr>
        <p:spPr bwMode="auto">
          <a:xfrm>
            <a:off x="714348" y="5214950"/>
            <a:ext cx="7072362"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285720" y="4572008"/>
            <a:ext cx="8429684" cy="1600438"/>
          </a:xfrm>
          <a:prstGeom prst="rect">
            <a:avLst/>
          </a:prstGeom>
        </p:spPr>
        <p:txBody>
          <a:bodyPr wrap="square">
            <a:spAutoFit/>
          </a:bodyPr>
          <a:lstStyle/>
          <a:p>
            <a:pPr algn="ctr"/>
            <a:r>
              <a:rPr lang="ru-RU" b="1" dirty="0" smtClean="0"/>
              <a:t>Вывод: </a:t>
            </a:r>
          </a:p>
          <a:p>
            <a:pPr algn="ctr"/>
            <a:r>
              <a:rPr lang="ru-RU" sz="2000" dirty="0" smtClean="0"/>
              <a:t>Результаты опроса показали, что 30% опрошенных школьников и 30% родителей не знают, кто такой Терентьев Григорий Григорьевич и какой подвиг он совершил. Как школьники, так и родители  посёлка нуждаются в разъяснительной работе. </a:t>
            </a:r>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00034" y="2500306"/>
            <a:ext cx="821537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Поиск материалов о жизни  героя-земляка Терентьева Григория Григорьевича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Разработка эскизного оформления мемориальной доски, в котором художественно-графическими средствами будет отражена идея увековечения образа Героя Советского Союза Терентьева Григория Григорьевича  в выразительной, оригинальной и лаконичной форме.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Установление мемориальной доски Герою - земляку Советского Союза Терентьеву Григорию Григорьевичу на стеле, расположенной в центре поселка Память Парижской Коммуны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Helvetica"/>
                <a:ea typeface="Times New Roman" pitchFamily="18" charset="0"/>
                <a:cs typeface="Arial" pitchFamily="34" charset="0"/>
              </a:rPr>
              <a:t> </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Торжественное открытие мемориальной доски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28596" y="500042"/>
            <a:ext cx="8286808" cy="1938992"/>
          </a:xfrm>
          <a:prstGeom prst="rect">
            <a:avLst/>
          </a:prstGeom>
        </p:spPr>
        <p:txBody>
          <a:bodyPr wrap="square">
            <a:spAutoFit/>
          </a:bodyPr>
          <a:lstStyle/>
          <a:p>
            <a:pPr lvl="0" algn="just" fontAlgn="base">
              <a:spcBef>
                <a:spcPct val="0"/>
              </a:spcBef>
              <a:spcAft>
                <a:spcPct val="0"/>
              </a:spcAft>
            </a:pPr>
            <a:r>
              <a:rPr lang="ru-RU" sz="2000" b="1" dirty="0" smtClean="0">
                <a:latin typeface="Times New Roman" pitchFamily="18" charset="0"/>
                <a:ea typeface="Calibri" pitchFamily="34" charset="0"/>
                <a:cs typeface="Times New Roman" pitchFamily="18" charset="0"/>
              </a:rPr>
              <a:t>Цель:</a:t>
            </a:r>
            <a:endParaRPr lang="ru-RU" sz="2000" dirty="0" smtClean="0">
              <a:latin typeface="Arial" pitchFamily="34" charset="0"/>
              <a:cs typeface="Arial" pitchFamily="34" charset="0"/>
            </a:endParaRPr>
          </a:p>
          <a:p>
            <a:pPr lvl="0" algn="just" eaLnBrk="0" fontAlgn="base" hangingPunct="0">
              <a:spcBef>
                <a:spcPct val="0"/>
              </a:spcBef>
              <a:spcAft>
                <a:spcPct val="0"/>
              </a:spcAft>
            </a:pPr>
            <a:r>
              <a:rPr lang="ru-RU" sz="2000" dirty="0" smtClean="0">
                <a:solidFill>
                  <a:srgbClr val="000000"/>
                </a:solidFill>
                <a:latin typeface="Times New Roman" pitchFamily="18" charset="0"/>
                <a:ea typeface="Calibri" pitchFamily="34" charset="0"/>
                <a:cs typeface="Times New Roman" pitchFamily="18" charset="0"/>
              </a:rPr>
              <a:t>      Изготовление и установка мемориальной доски герою-земляку Терентьеву Григорию Григорьевичу.</a:t>
            </a:r>
            <a:endParaRPr lang="ru-RU" sz="2000" dirty="0" smtClean="0">
              <a:latin typeface="Arial" pitchFamily="34" charset="0"/>
              <a:cs typeface="Arial" pitchFamily="34" charset="0"/>
            </a:endParaRPr>
          </a:p>
          <a:p>
            <a:pPr lvl="0" algn="just" eaLnBrk="0" fontAlgn="base" hangingPunct="0">
              <a:spcBef>
                <a:spcPct val="0"/>
              </a:spcBef>
              <a:spcAft>
                <a:spcPct val="0"/>
              </a:spcAft>
            </a:pPr>
            <a:r>
              <a:rPr lang="ru-RU" sz="2000" dirty="0" smtClean="0">
                <a:solidFill>
                  <a:srgbClr val="000000"/>
                </a:solidFill>
                <a:latin typeface="Times New Roman" pitchFamily="18" charset="0"/>
                <a:ea typeface="Calibri" pitchFamily="34" charset="0"/>
                <a:cs typeface="Times New Roman" pitchFamily="18" charset="0"/>
              </a:rPr>
              <a:t>     Включение обучающихся и их родителей, педагогов  в проектную деятельность по решению социально значимой проблемы – воспитание патриотизма у подрастающего поколения.</a:t>
            </a:r>
            <a:endParaRPr lang="ru-RU" sz="2000"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7929618" cy="369332"/>
          </a:xfrm>
          <a:prstGeom prst="rect">
            <a:avLst/>
          </a:prstGeom>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Содержание деятельности</a:t>
            </a:r>
            <a:endParaRPr lang="ru-RU" dirty="0" smtClean="0">
              <a:latin typeface="Arial" pitchFamily="34" charset="0"/>
              <a:cs typeface="Arial" pitchFamily="34" charset="0"/>
            </a:endParaRPr>
          </a:p>
        </p:txBody>
      </p:sp>
      <p:sp>
        <p:nvSpPr>
          <p:cNvPr id="37889" name="Rectangle 1"/>
          <p:cNvSpPr>
            <a:spLocks noChangeArrowheads="1"/>
          </p:cNvSpPr>
          <p:nvPr/>
        </p:nvSpPr>
        <p:spPr bwMode="auto">
          <a:xfrm>
            <a:off x="428596" y="714356"/>
            <a:ext cx="8358246" cy="584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Подготовительный этап</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Учёба актива, Обсуждение идеи</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Выбор социально – значимого дела</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Коллективное обсуждение</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Проведение опроса</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Анализ результатов опроса</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Планирование </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Составление сметы</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Разработка макета памятной доски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Организационный этап</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Инструктаж по технике безопасности</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Инструкции по ходу работы.</a:t>
            </a:r>
            <a:r>
              <a:rPr kumimoji="0" lang="ru-RU"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Сбор макулатуры</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Сбор пластиковых крышек</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Сбор пластиковых бутылок</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Сдача макулатуры</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Сдача пластиковых крышек и бутылок</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Изыскание денежных средств</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Заказ памятной доски, оплата</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Подготовка социально – значимого дела</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Написание сценария Торжественного митинга</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Выбор ведущих</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Репетиция</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Проведение дела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Открытие памятной доски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Торжественный митинг с приглашёнными ветеранами и гостями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Заключительный Этап</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Коллективный анализ проведённого дела</a:t>
            </a:r>
            <a:r>
              <a:rPr lang="ru-RU" sz="2000" dirty="0" smtClean="0">
                <a:latin typeface="Arial" pitchFamily="34" charset="0"/>
                <a:ea typeface="Times New Roman" pitchFamily="18"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Принятие решения о продолжении дела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142976" y="214290"/>
            <a:ext cx="721523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400" b="1" dirty="0" smtClean="0">
                <a:latin typeface="Arial" pitchFamily="34" charset="0"/>
                <a:cs typeface="Arial" pitchFamily="34" charset="0"/>
              </a:rPr>
              <a:t>Механизм Реализации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500034" y="571483"/>
          <a:ext cx="8286807" cy="5954613"/>
        </p:xfrm>
        <a:graphic>
          <a:graphicData uri="http://schemas.openxmlformats.org/drawingml/2006/table">
            <a:tbl>
              <a:tblPr firstRow="1" bandRow="1">
                <a:tableStyleId>{5C22544A-7EE6-4342-B048-85BDC9FD1C3A}</a:tableStyleId>
              </a:tblPr>
              <a:tblGrid>
                <a:gridCol w="2762269"/>
                <a:gridCol w="2762269"/>
                <a:gridCol w="2762269"/>
              </a:tblGrid>
              <a:tr h="407253">
                <a:tc>
                  <a:txBody>
                    <a:bodyPr/>
                    <a:lstStyle/>
                    <a:p>
                      <a:endParaRPr lang="ru-RU" sz="1100" dirty="0"/>
                    </a:p>
                  </a:txBody>
                  <a:tcPr/>
                </a:tc>
                <a:tc>
                  <a:txBody>
                    <a:bodyPr/>
                    <a:lstStyle/>
                    <a:p>
                      <a:endParaRPr lang="ru-RU" sz="1100" dirty="0"/>
                    </a:p>
                  </a:txBody>
                  <a:tcPr/>
                </a:tc>
                <a:tc>
                  <a:txBody>
                    <a:bodyPr/>
                    <a:lstStyle/>
                    <a:p>
                      <a:endParaRPr lang="ru-RU" sz="1100"/>
                    </a:p>
                  </a:txBody>
                  <a:tcPr/>
                </a:tc>
              </a:tr>
              <a:tr h="407253">
                <a:tc>
                  <a:txBody>
                    <a:bodyPr/>
                    <a:lstStyle/>
                    <a:p>
                      <a:r>
                        <a:rPr kumimoji="0" lang="ru-RU" sz="1100" kern="1200" dirty="0" smtClean="0">
                          <a:solidFill>
                            <a:schemeClr val="dk1"/>
                          </a:solidFill>
                          <a:latin typeface="+mn-lt"/>
                          <a:ea typeface="+mn-ea"/>
                          <a:cs typeface="+mn-cs"/>
                        </a:rPr>
                        <a:t>Опрос учащихся, учителей, родителей</a:t>
                      </a:r>
                      <a:endParaRPr lang="ru-RU" sz="1100" dirty="0"/>
                    </a:p>
                  </a:txBody>
                  <a:tcPr/>
                </a:tc>
                <a:tc>
                  <a:txBody>
                    <a:bodyPr/>
                    <a:lstStyle/>
                    <a:p>
                      <a:pPr algn="ctr"/>
                      <a:r>
                        <a:rPr kumimoji="0" lang="ru-RU" sz="1100" kern="1200" dirty="0" smtClean="0">
                          <a:solidFill>
                            <a:schemeClr val="dk1"/>
                          </a:solidFill>
                          <a:latin typeface="+mn-lt"/>
                          <a:ea typeface="+mn-ea"/>
                          <a:cs typeface="+mn-cs"/>
                        </a:rPr>
                        <a:t>Сентябрь</a:t>
                      </a: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r>
                        <a:rPr kumimoji="0" lang="ru-RU" sz="1100" kern="1200" dirty="0" smtClean="0">
                          <a:solidFill>
                            <a:schemeClr val="dk1"/>
                          </a:solidFill>
                          <a:latin typeface="+mn-lt"/>
                          <a:ea typeface="+mn-ea"/>
                          <a:cs typeface="+mn-cs"/>
                        </a:rPr>
                        <a:t>Составление сметы</a:t>
                      </a:r>
                      <a:endParaRPr lang="ru-RU" sz="1100" dirty="0"/>
                    </a:p>
                  </a:txBody>
                  <a:tcPr/>
                </a:tc>
                <a:tc>
                  <a:txBody>
                    <a:bodyPr/>
                    <a:lstStyle/>
                    <a:p>
                      <a:pPr algn="ctr"/>
                      <a:r>
                        <a:rPr lang="ru-RU" sz="1100" dirty="0" smtClean="0"/>
                        <a:t>Октябрь</a:t>
                      </a: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r>
                        <a:rPr kumimoji="0" lang="ru-RU" sz="1100" kern="1200" dirty="0" smtClean="0">
                          <a:solidFill>
                            <a:schemeClr val="dk1"/>
                          </a:solidFill>
                          <a:latin typeface="+mn-lt"/>
                          <a:ea typeface="+mn-ea"/>
                          <a:cs typeface="+mn-cs"/>
                        </a:rPr>
                        <a:t>Разработка макета памятной доски</a:t>
                      </a:r>
                      <a:endParaRPr lang="ru-RU" sz="1100" dirty="0"/>
                    </a:p>
                  </a:txBody>
                  <a:tcPr/>
                </a:tc>
                <a:tc>
                  <a:txBody>
                    <a:bodyPr/>
                    <a:lstStyle/>
                    <a:p>
                      <a:pPr algn="ctr"/>
                      <a:r>
                        <a:rPr lang="ru-RU" sz="1100" dirty="0" smtClean="0"/>
                        <a:t>Ноябрь</a:t>
                      </a: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r>
                        <a:rPr kumimoji="0" lang="ru-RU" sz="1100" kern="1200" dirty="0" smtClean="0">
                          <a:solidFill>
                            <a:schemeClr val="dk1"/>
                          </a:solidFill>
                          <a:latin typeface="+mn-lt"/>
                          <a:ea typeface="+mn-ea"/>
                          <a:cs typeface="+mn-cs"/>
                        </a:rPr>
                        <a:t>Заказ памятной доски</a:t>
                      </a:r>
                      <a:endParaRPr lang="ru-RU" sz="1100" dirty="0"/>
                    </a:p>
                  </a:txBody>
                  <a:tcPr/>
                </a:tc>
                <a:tc>
                  <a:txBody>
                    <a:bodyPr/>
                    <a:lstStyle/>
                    <a:p>
                      <a:pPr algn="ctr"/>
                      <a:r>
                        <a:rPr lang="ru-RU" sz="1100" dirty="0" smtClean="0"/>
                        <a:t>Январь</a:t>
                      </a: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r>
                        <a:rPr kumimoji="0" lang="ru-RU" sz="1100" kern="1200" dirty="0" smtClean="0">
                          <a:solidFill>
                            <a:schemeClr val="dk1"/>
                          </a:solidFill>
                          <a:latin typeface="+mn-lt"/>
                          <a:ea typeface="+mn-ea"/>
                          <a:cs typeface="+mn-cs"/>
                        </a:rPr>
                        <a:t>Сбор макулатуры</a:t>
                      </a:r>
                      <a:endParaRPr lang="ru-RU" sz="1100" dirty="0"/>
                    </a:p>
                  </a:txBody>
                  <a:tcPr/>
                </a:tc>
                <a:tc>
                  <a:txBody>
                    <a:bodyPr/>
                    <a:lstStyle/>
                    <a:p>
                      <a:pPr algn="ctr"/>
                      <a:r>
                        <a:rPr kumimoji="0" lang="ru-RU" sz="1100" kern="1200" dirty="0" smtClean="0">
                          <a:solidFill>
                            <a:schemeClr val="dk1"/>
                          </a:solidFill>
                          <a:latin typeface="+mn-lt"/>
                          <a:ea typeface="+mn-ea"/>
                          <a:cs typeface="+mn-cs"/>
                        </a:rPr>
                        <a:t>Сентябрь - Апрель</a:t>
                      </a: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r>
                        <a:rPr kumimoji="0" lang="ru-RU" sz="1100" kern="1200" dirty="0" smtClean="0">
                          <a:solidFill>
                            <a:schemeClr val="dk1"/>
                          </a:solidFill>
                          <a:latin typeface="+mn-lt"/>
                          <a:ea typeface="+mn-ea"/>
                          <a:cs typeface="+mn-cs"/>
                        </a:rPr>
                        <a:t>Сбор пластиковых крышек</a:t>
                      </a:r>
                      <a:endParaRPr lang="ru-RU" sz="1100" dirty="0"/>
                    </a:p>
                  </a:txBody>
                  <a:tcPr/>
                </a:tc>
                <a:tc>
                  <a:txBody>
                    <a:bodyPr/>
                    <a:lstStyle/>
                    <a:p>
                      <a:pPr algn="ctr"/>
                      <a:r>
                        <a:rPr kumimoji="0" lang="ru-RU" sz="1100" kern="1200" dirty="0" smtClean="0">
                          <a:solidFill>
                            <a:schemeClr val="dk1"/>
                          </a:solidFill>
                          <a:latin typeface="+mn-lt"/>
                          <a:ea typeface="+mn-ea"/>
                          <a:cs typeface="+mn-cs"/>
                        </a:rPr>
                        <a:t>Сентябрь - Апрель</a:t>
                      </a: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r>
                        <a:rPr kumimoji="0" lang="ru-RU" sz="1100" kern="1200" dirty="0" smtClean="0">
                          <a:solidFill>
                            <a:schemeClr val="dk1"/>
                          </a:solidFill>
                          <a:latin typeface="+mn-lt"/>
                          <a:ea typeface="+mn-ea"/>
                          <a:cs typeface="+mn-cs"/>
                        </a:rPr>
                        <a:t>Сбор пластиковых бутылок</a:t>
                      </a:r>
                      <a:endParaRPr lang="ru-RU" sz="1100" dirty="0"/>
                    </a:p>
                  </a:txBody>
                  <a:tcPr/>
                </a:tc>
                <a:tc>
                  <a:txBody>
                    <a:bodyPr/>
                    <a:lstStyle/>
                    <a:p>
                      <a:pPr algn="ctr"/>
                      <a:r>
                        <a:rPr kumimoji="0" lang="ru-RU" sz="1100" kern="1200" dirty="0" smtClean="0">
                          <a:solidFill>
                            <a:schemeClr val="dk1"/>
                          </a:solidFill>
                          <a:latin typeface="+mn-lt"/>
                          <a:ea typeface="+mn-ea"/>
                          <a:cs typeface="+mn-cs"/>
                        </a:rPr>
                        <a:t>Сентябрь - Апрель</a:t>
                      </a: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r>
                        <a:rPr kumimoji="0" lang="ru-RU" sz="1100" kern="1200" dirty="0" smtClean="0">
                          <a:solidFill>
                            <a:schemeClr val="dk1"/>
                          </a:solidFill>
                          <a:latin typeface="+mn-lt"/>
                          <a:ea typeface="+mn-ea"/>
                          <a:cs typeface="+mn-cs"/>
                        </a:rPr>
                        <a:t>Сдача макулатуры</a:t>
                      </a:r>
                      <a:endParaRPr lang="ru-RU" sz="1100" dirty="0"/>
                    </a:p>
                  </a:txBody>
                  <a:tcPr/>
                </a:tc>
                <a:tc>
                  <a:txBody>
                    <a:bodyPr/>
                    <a:lstStyle/>
                    <a:p>
                      <a:pPr algn="ctr"/>
                      <a:r>
                        <a:rPr kumimoji="0" lang="ru-RU" sz="1100" kern="1200" dirty="0" smtClean="0">
                          <a:solidFill>
                            <a:schemeClr val="dk1"/>
                          </a:solidFill>
                          <a:latin typeface="+mn-lt"/>
                          <a:ea typeface="+mn-ea"/>
                          <a:cs typeface="+mn-cs"/>
                        </a:rPr>
                        <a:t>Апрель</a:t>
                      </a: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r>
                        <a:rPr kumimoji="0" lang="ru-RU" sz="1100" kern="1200" dirty="0" smtClean="0">
                          <a:solidFill>
                            <a:schemeClr val="dk1"/>
                          </a:solidFill>
                          <a:latin typeface="+mn-lt"/>
                          <a:ea typeface="+mn-ea"/>
                          <a:cs typeface="+mn-cs"/>
                        </a:rPr>
                        <a:t>Сдача пластиковых крышек и бутылок</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100" kern="1200" dirty="0" smtClean="0">
                          <a:solidFill>
                            <a:schemeClr val="dk1"/>
                          </a:solidFill>
                          <a:latin typeface="+mn-lt"/>
                          <a:ea typeface="+mn-ea"/>
                          <a:cs typeface="+mn-cs"/>
                        </a:rPr>
                        <a:t>Апрель</a:t>
                      </a:r>
                      <a:endParaRPr lang="ru-RU" sz="1100" dirty="0" smtClean="0"/>
                    </a:p>
                    <a:p>
                      <a:pPr algn="ct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100" kern="1200" dirty="0" smtClean="0">
                          <a:solidFill>
                            <a:schemeClr val="dk1"/>
                          </a:solidFill>
                          <a:latin typeface="+mn-lt"/>
                          <a:ea typeface="+mn-ea"/>
                          <a:cs typeface="+mn-cs"/>
                        </a:rPr>
                        <a:t>Оплата и привоз памятной доски</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100" kern="1200" dirty="0" smtClean="0">
                          <a:solidFill>
                            <a:schemeClr val="dk1"/>
                          </a:solidFill>
                          <a:latin typeface="+mn-lt"/>
                          <a:ea typeface="+mn-ea"/>
                          <a:cs typeface="+mn-cs"/>
                        </a:rPr>
                        <a:t>Апрель</a:t>
                      </a:r>
                      <a:endParaRPr lang="ru-RU" sz="1100" dirty="0" smtClean="0"/>
                    </a:p>
                    <a:p>
                      <a:pPr algn="ctr"/>
                      <a:endParaRPr lang="ru-RU" sz="1100" dirty="0"/>
                    </a:p>
                  </a:txBody>
                  <a:tcPr/>
                </a:tc>
                <a:tc>
                  <a:txBody>
                    <a:bodyPr/>
                    <a:lstStyle/>
                    <a:p>
                      <a:r>
                        <a:rPr kumimoji="0" lang="ru-RU" sz="1100" kern="1200" dirty="0" err="1" smtClean="0">
                          <a:solidFill>
                            <a:schemeClr val="dk1"/>
                          </a:solidFill>
                          <a:latin typeface="+mn-lt"/>
                          <a:ea typeface="+mn-ea"/>
                          <a:cs typeface="+mn-cs"/>
                        </a:rPr>
                        <a:t>Сивова</a:t>
                      </a:r>
                      <a:r>
                        <a:rPr kumimoji="0" lang="ru-RU" sz="1100" kern="1200" dirty="0" smtClean="0">
                          <a:solidFill>
                            <a:schemeClr val="dk1"/>
                          </a:solidFill>
                          <a:latin typeface="+mn-lt"/>
                          <a:ea typeface="+mn-ea"/>
                          <a:cs typeface="+mn-cs"/>
                        </a:rPr>
                        <a:t> В.Ф.</a:t>
                      </a:r>
                    </a:p>
                    <a:p>
                      <a:r>
                        <a:rPr kumimoji="0" lang="ru-RU" sz="1100" kern="1200" dirty="0" smtClean="0">
                          <a:solidFill>
                            <a:schemeClr val="dk1"/>
                          </a:solidFill>
                          <a:latin typeface="+mn-lt"/>
                          <a:ea typeface="+mn-ea"/>
                          <a:cs typeface="+mn-cs"/>
                        </a:rPr>
                        <a:t>Кононова Е.С.</a:t>
                      </a:r>
                      <a:endParaRPr lang="ru-RU" sz="1100" dirty="0"/>
                    </a:p>
                  </a:txBody>
                  <a:tcPr/>
                </a:tc>
              </a:tr>
              <a:tr h="407253">
                <a:tc>
                  <a:txBody>
                    <a:bodyPr/>
                    <a:lstStyle/>
                    <a:p>
                      <a:r>
                        <a:rPr kumimoji="0" lang="ru-RU" sz="1100" kern="1200" dirty="0" smtClean="0">
                          <a:solidFill>
                            <a:schemeClr val="dk1"/>
                          </a:solidFill>
                          <a:latin typeface="+mn-lt"/>
                          <a:ea typeface="+mn-ea"/>
                          <a:cs typeface="+mn-cs"/>
                        </a:rPr>
                        <a:t>Репетиция торжественного митинга</a:t>
                      </a:r>
                      <a:endParaRPr lang="ru-RU" sz="1100" dirty="0"/>
                    </a:p>
                  </a:txBody>
                  <a:tcPr/>
                </a:tc>
                <a:tc>
                  <a:txBody>
                    <a:bodyPr/>
                    <a:lstStyle/>
                    <a:p>
                      <a:pPr algn="ctr"/>
                      <a:r>
                        <a:rPr kumimoji="0" lang="ru-RU" sz="1100" kern="1200" dirty="0" smtClean="0">
                          <a:solidFill>
                            <a:schemeClr val="dk1"/>
                          </a:solidFill>
                          <a:latin typeface="+mn-lt"/>
                          <a:ea typeface="+mn-ea"/>
                          <a:cs typeface="+mn-cs"/>
                        </a:rPr>
                        <a:t>3 мая</a:t>
                      </a:r>
                      <a:endParaRPr lang="ru-RU"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t>Сивова</a:t>
                      </a:r>
                      <a:r>
                        <a:rPr lang="ru-RU" sz="1100" baseline="0" dirty="0" smtClean="0"/>
                        <a:t> В.Ф.</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aseline="0" dirty="0" smtClean="0"/>
                        <a:t>Кононова Е.С.</a:t>
                      </a:r>
                      <a:endParaRPr lang="ru-RU" sz="1100" dirty="0" smtClean="0"/>
                    </a:p>
                  </a:txBody>
                  <a:tcPr/>
                </a:tc>
              </a:tr>
              <a:tr h="407253">
                <a:tc>
                  <a:txBody>
                    <a:bodyPr/>
                    <a:lstStyle/>
                    <a:p>
                      <a:r>
                        <a:rPr kumimoji="0" lang="ru-RU" sz="1100" kern="1200" dirty="0" smtClean="0">
                          <a:solidFill>
                            <a:schemeClr val="dk1"/>
                          </a:solidFill>
                          <a:latin typeface="+mn-lt"/>
                          <a:ea typeface="+mn-ea"/>
                          <a:cs typeface="+mn-cs"/>
                        </a:rPr>
                        <a:t>Торжественный митинг</a:t>
                      </a:r>
                      <a:endParaRPr lang="ru-RU" sz="1100" dirty="0"/>
                    </a:p>
                  </a:txBody>
                  <a:tcPr/>
                </a:tc>
                <a:tc>
                  <a:txBody>
                    <a:bodyPr/>
                    <a:lstStyle/>
                    <a:p>
                      <a:pPr algn="ctr"/>
                      <a:r>
                        <a:rPr kumimoji="0" lang="ru-RU" sz="1100" kern="1200" dirty="0" smtClean="0">
                          <a:solidFill>
                            <a:schemeClr val="dk1"/>
                          </a:solidFill>
                          <a:latin typeface="+mn-lt"/>
                          <a:ea typeface="+mn-ea"/>
                          <a:cs typeface="+mn-cs"/>
                        </a:rPr>
                        <a:t>5 мая</a:t>
                      </a:r>
                      <a:endParaRPr lang="ru-RU"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t>Сивова</a:t>
                      </a:r>
                      <a:r>
                        <a:rPr lang="ru-RU" sz="1100" baseline="0" dirty="0" smtClean="0"/>
                        <a:t> В.Ф.</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aseline="0" dirty="0" smtClean="0"/>
                        <a:t>Кононова Е.С.</a:t>
                      </a:r>
                      <a:endParaRPr lang="ru-RU" sz="1100" dirty="0" smtClean="0"/>
                    </a:p>
                  </a:txBody>
                  <a:tcPr/>
                </a:tc>
              </a:tr>
              <a:tr h="407253">
                <a:tc>
                  <a:txBody>
                    <a:bodyPr/>
                    <a:lstStyle/>
                    <a:p>
                      <a:r>
                        <a:rPr kumimoji="0" lang="ru-RU" sz="1100" kern="1200" dirty="0" smtClean="0">
                          <a:solidFill>
                            <a:schemeClr val="dk1"/>
                          </a:solidFill>
                          <a:latin typeface="+mn-lt"/>
                          <a:ea typeface="+mn-ea"/>
                          <a:cs typeface="+mn-cs"/>
                        </a:rPr>
                        <a:t>Анализ выполненных работ</a:t>
                      </a:r>
                      <a:endParaRPr lang="ru-RU" sz="1100" dirty="0"/>
                    </a:p>
                  </a:txBody>
                  <a:tcPr/>
                </a:tc>
                <a:tc>
                  <a:txBody>
                    <a:bodyPr/>
                    <a:lstStyle/>
                    <a:p>
                      <a:pPr algn="ctr"/>
                      <a:r>
                        <a:rPr kumimoji="0" lang="ru-RU" sz="1100" kern="1200" dirty="0" smtClean="0">
                          <a:solidFill>
                            <a:schemeClr val="dk1"/>
                          </a:solidFill>
                          <a:latin typeface="+mn-lt"/>
                          <a:ea typeface="+mn-ea"/>
                          <a:cs typeface="+mn-cs"/>
                        </a:rPr>
                        <a:t>6 мая</a:t>
                      </a:r>
                      <a:endParaRPr lang="ru-RU"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t>Сивова</a:t>
                      </a:r>
                      <a:r>
                        <a:rPr lang="ru-RU" sz="1100" baseline="0" dirty="0" smtClean="0"/>
                        <a:t> В.Ф.</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aseline="0" dirty="0" smtClean="0"/>
                        <a:t>Кононова Е.С.</a:t>
                      </a:r>
                      <a:endParaRPr lang="ru-RU" sz="1100" dirty="0" smtClean="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57158" y="714356"/>
            <a:ext cx="850112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ОЖИДАЕМЫЕ РЕЗУЛЬТАТЫ</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Мы считаем, что этот проект даст положительные результаты: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 мемориала появится новая памятная доска герою-земляку Терентьеву Григорию Григорьевичу</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Повысится социальная активность учащихся и их родителей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Ребята будут отзывчивее, внимательнее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Узнают всю информацию о герое – земляке  ВОВ Терентьеве Г.Г, что останется в память на долгие годы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Дети очень гордятся, что приняли участие в столь значимом проекте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57158" y="357166"/>
            <a:ext cx="81439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Смета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714350" y="1397000"/>
          <a:ext cx="7858180" cy="4480560"/>
        </p:xfrm>
        <a:graphic>
          <a:graphicData uri="http://schemas.openxmlformats.org/drawingml/2006/table">
            <a:tbl>
              <a:tblPr firstRow="1" bandRow="1">
                <a:tableStyleId>{5C22544A-7EE6-4342-B048-85BDC9FD1C3A}</a:tableStyleId>
              </a:tblPr>
              <a:tblGrid>
                <a:gridCol w="571502"/>
                <a:gridCol w="2571770"/>
                <a:gridCol w="1571636"/>
                <a:gridCol w="1571636"/>
                <a:gridCol w="1571636"/>
              </a:tblGrid>
              <a:tr h="370840">
                <a:tc>
                  <a:txBody>
                    <a:bodyPr/>
                    <a:lstStyle/>
                    <a:p>
                      <a:pPr algn="ctr"/>
                      <a:endParaRPr lang="ru-RU" dirty="0">
                        <a:solidFill>
                          <a:schemeClr val="tx1"/>
                        </a:solidFill>
                      </a:endParaRPr>
                    </a:p>
                  </a:txBody>
                  <a:tcPr/>
                </a:tc>
                <a:tc>
                  <a:txBody>
                    <a:bodyPr/>
                    <a:lstStyle/>
                    <a:p>
                      <a:pPr algn="ctr"/>
                      <a:endParaRPr lang="ru-RU"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Размеры</a:t>
                      </a:r>
                    </a:p>
                    <a:p>
                      <a:pPr algn="ctr"/>
                      <a:endParaRPr lang="ru-RU"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Цена</a:t>
                      </a:r>
                    </a:p>
                    <a:p>
                      <a:pPr algn="ctr"/>
                      <a:endParaRPr lang="ru-RU"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Сумма</a:t>
                      </a:r>
                    </a:p>
                    <a:p>
                      <a:pPr algn="ctr"/>
                      <a:endParaRPr lang="ru-RU" dirty="0">
                        <a:solidFill>
                          <a:schemeClr val="tx1"/>
                        </a:solidFill>
                      </a:endParaRPr>
                    </a:p>
                  </a:txBody>
                  <a:tcPr/>
                </a:tc>
              </a:tr>
              <a:tr h="370840">
                <a:tc>
                  <a:txBody>
                    <a:bodyPr/>
                    <a:lstStyle/>
                    <a:p>
                      <a:pPr algn="ctr"/>
                      <a:r>
                        <a:rPr lang="ru-RU" dirty="0" smtClean="0">
                          <a:solidFill>
                            <a:schemeClr val="tx1"/>
                          </a:solidFill>
                        </a:rPr>
                        <a:t>1.</a:t>
                      </a:r>
                      <a:endParaRPr lang="ru-RU"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Мемориальная доска</a:t>
                      </a:r>
                    </a:p>
                    <a:p>
                      <a:pPr algn="ctr"/>
                      <a:endParaRPr lang="ru-RU" dirty="0">
                        <a:solidFill>
                          <a:schemeClr val="tx1"/>
                        </a:solidFill>
                      </a:endParaRPr>
                    </a:p>
                  </a:txBody>
                  <a:tcPr/>
                </a:tc>
                <a:tc>
                  <a:txBody>
                    <a:bodyPr/>
                    <a:lstStyle/>
                    <a:p>
                      <a:pPr algn="ctr"/>
                      <a:r>
                        <a:rPr lang="ru-RU" dirty="0" smtClean="0">
                          <a:solidFill>
                            <a:schemeClr val="tx1"/>
                          </a:solidFill>
                        </a:rPr>
                        <a:t>60*40</a:t>
                      </a:r>
                      <a:endParaRPr lang="ru-RU" dirty="0">
                        <a:solidFill>
                          <a:schemeClr val="tx1"/>
                        </a:solidFill>
                      </a:endParaRPr>
                    </a:p>
                  </a:txBody>
                  <a:tcPr/>
                </a:tc>
                <a:tc>
                  <a:txBody>
                    <a:bodyPr/>
                    <a:lstStyle/>
                    <a:p>
                      <a:pPr algn="ctr"/>
                      <a:r>
                        <a:rPr lang="ru-RU" dirty="0" smtClean="0">
                          <a:solidFill>
                            <a:schemeClr val="tx1"/>
                          </a:solidFill>
                        </a:rPr>
                        <a:t>2200</a:t>
                      </a:r>
                      <a:endParaRPr lang="ru-RU" dirty="0">
                        <a:solidFill>
                          <a:schemeClr val="tx1"/>
                        </a:solidFill>
                      </a:endParaRPr>
                    </a:p>
                  </a:txBody>
                  <a:tcPr/>
                </a:tc>
                <a:tc>
                  <a:txBody>
                    <a:bodyPr/>
                    <a:lstStyle/>
                    <a:p>
                      <a:pPr algn="ctr"/>
                      <a:r>
                        <a:rPr lang="ru-RU" dirty="0" smtClean="0">
                          <a:solidFill>
                            <a:schemeClr val="tx1"/>
                          </a:solidFill>
                        </a:rPr>
                        <a:t>2200</a:t>
                      </a:r>
                      <a:endParaRPr lang="ru-RU" dirty="0">
                        <a:solidFill>
                          <a:schemeClr val="tx1"/>
                        </a:solidFill>
                      </a:endParaRPr>
                    </a:p>
                  </a:txBody>
                  <a:tcPr/>
                </a:tc>
              </a:tr>
              <a:tr h="370840">
                <a:tc>
                  <a:txBody>
                    <a:bodyPr/>
                    <a:lstStyle/>
                    <a:p>
                      <a:pPr algn="ctr"/>
                      <a:r>
                        <a:rPr lang="ru-RU" dirty="0" smtClean="0">
                          <a:solidFill>
                            <a:schemeClr val="tx1"/>
                          </a:solidFill>
                        </a:rPr>
                        <a:t>2.</a:t>
                      </a:r>
                      <a:endParaRPr lang="ru-RU"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Фотография</a:t>
                      </a:r>
                    </a:p>
                    <a:p>
                      <a:pPr algn="ctr"/>
                      <a:endParaRPr lang="ru-RU" dirty="0">
                        <a:solidFill>
                          <a:schemeClr val="tx1"/>
                        </a:solidFill>
                      </a:endParaRPr>
                    </a:p>
                  </a:txBody>
                  <a:tcPr/>
                </a:tc>
                <a:tc>
                  <a:txBody>
                    <a:bodyPr/>
                    <a:lstStyle/>
                    <a:p>
                      <a:pPr algn="ctr"/>
                      <a:r>
                        <a:rPr lang="ru-RU" dirty="0" smtClean="0">
                          <a:solidFill>
                            <a:schemeClr val="tx1"/>
                          </a:solidFill>
                        </a:rPr>
                        <a:t>15*13</a:t>
                      </a:r>
                      <a:endParaRPr lang="ru-RU" dirty="0">
                        <a:solidFill>
                          <a:schemeClr val="tx1"/>
                        </a:solidFill>
                      </a:endParaRPr>
                    </a:p>
                  </a:txBody>
                  <a:tcPr/>
                </a:tc>
                <a:tc>
                  <a:txBody>
                    <a:bodyPr/>
                    <a:lstStyle/>
                    <a:p>
                      <a:pPr algn="ctr"/>
                      <a:r>
                        <a:rPr lang="ru-RU" dirty="0" smtClean="0">
                          <a:solidFill>
                            <a:schemeClr val="tx1"/>
                          </a:solidFill>
                        </a:rPr>
                        <a:t>3500</a:t>
                      </a:r>
                      <a:endParaRPr lang="ru-RU" dirty="0">
                        <a:solidFill>
                          <a:schemeClr val="tx1"/>
                        </a:solidFill>
                      </a:endParaRPr>
                    </a:p>
                  </a:txBody>
                  <a:tcPr/>
                </a:tc>
                <a:tc>
                  <a:txBody>
                    <a:bodyPr/>
                    <a:lstStyle/>
                    <a:p>
                      <a:pPr algn="ctr"/>
                      <a:r>
                        <a:rPr lang="ru-RU" dirty="0" smtClean="0">
                          <a:solidFill>
                            <a:schemeClr val="tx1"/>
                          </a:solidFill>
                        </a:rPr>
                        <a:t>3500</a:t>
                      </a:r>
                      <a:endParaRPr lang="ru-RU" dirty="0">
                        <a:solidFill>
                          <a:schemeClr val="tx1"/>
                        </a:solidFill>
                      </a:endParaRPr>
                    </a:p>
                  </a:txBody>
                  <a:tcPr/>
                </a:tc>
              </a:tr>
              <a:tr h="370840">
                <a:tc>
                  <a:txBody>
                    <a:bodyPr/>
                    <a:lstStyle/>
                    <a:p>
                      <a:pPr algn="ctr"/>
                      <a:r>
                        <a:rPr lang="ru-RU" dirty="0" smtClean="0">
                          <a:solidFill>
                            <a:schemeClr val="tx1"/>
                          </a:solidFill>
                        </a:rPr>
                        <a:t>3.</a:t>
                      </a:r>
                      <a:endParaRPr lang="ru-RU"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Символы</a:t>
                      </a:r>
                    </a:p>
                    <a:p>
                      <a:pPr algn="ctr"/>
                      <a:endParaRPr lang="ru-RU" dirty="0">
                        <a:solidFill>
                          <a:schemeClr val="tx1"/>
                        </a:solidFill>
                      </a:endParaRPr>
                    </a:p>
                  </a:txBody>
                  <a:tcPr/>
                </a:tc>
                <a:tc>
                  <a:txBody>
                    <a:bodyPr/>
                    <a:lstStyle/>
                    <a:p>
                      <a:pPr algn="ctr"/>
                      <a:r>
                        <a:rPr lang="ru-RU" dirty="0" smtClean="0">
                          <a:solidFill>
                            <a:schemeClr val="tx1"/>
                          </a:solidFill>
                        </a:rPr>
                        <a:t>167</a:t>
                      </a:r>
                      <a:endParaRPr lang="ru-RU" dirty="0">
                        <a:solidFill>
                          <a:schemeClr val="tx1"/>
                        </a:solidFill>
                      </a:endParaRPr>
                    </a:p>
                  </a:txBody>
                  <a:tcPr/>
                </a:tc>
                <a:tc>
                  <a:txBody>
                    <a:bodyPr/>
                    <a:lstStyle/>
                    <a:p>
                      <a:pPr algn="ctr"/>
                      <a:r>
                        <a:rPr lang="ru-RU" dirty="0" smtClean="0">
                          <a:solidFill>
                            <a:schemeClr val="tx1"/>
                          </a:solidFill>
                        </a:rPr>
                        <a:t>12</a:t>
                      </a:r>
                      <a:endParaRPr lang="ru-RU" dirty="0">
                        <a:solidFill>
                          <a:schemeClr val="tx1"/>
                        </a:solidFill>
                      </a:endParaRPr>
                    </a:p>
                  </a:txBody>
                  <a:tcPr/>
                </a:tc>
                <a:tc>
                  <a:txBody>
                    <a:bodyPr/>
                    <a:lstStyle/>
                    <a:p>
                      <a:pPr algn="ctr"/>
                      <a:r>
                        <a:rPr lang="ru-RU" dirty="0" smtClean="0">
                          <a:solidFill>
                            <a:schemeClr val="tx1"/>
                          </a:solidFill>
                        </a:rPr>
                        <a:t>2000</a:t>
                      </a:r>
                      <a:endParaRPr lang="ru-RU" dirty="0">
                        <a:solidFill>
                          <a:schemeClr val="tx1"/>
                        </a:solidFill>
                      </a:endParaRPr>
                    </a:p>
                  </a:txBody>
                  <a:tcPr/>
                </a:tc>
              </a:tr>
              <a:tr h="370840">
                <a:tc>
                  <a:txBody>
                    <a:bodyPr/>
                    <a:lstStyle/>
                    <a:p>
                      <a:pPr algn="ctr"/>
                      <a:r>
                        <a:rPr lang="ru-RU" dirty="0" smtClean="0">
                          <a:solidFill>
                            <a:schemeClr val="tx1"/>
                          </a:solidFill>
                        </a:rPr>
                        <a:t>4.</a:t>
                      </a:r>
                      <a:endParaRPr lang="ru-RU"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Звезда</a:t>
                      </a:r>
                    </a:p>
                    <a:p>
                      <a:pPr algn="ctr"/>
                      <a:endParaRPr lang="ru-RU" dirty="0">
                        <a:solidFill>
                          <a:schemeClr val="tx1"/>
                        </a:solidFill>
                      </a:endParaRPr>
                    </a:p>
                  </a:txBody>
                  <a:tcPr/>
                </a:tc>
                <a:tc>
                  <a:txBody>
                    <a:bodyPr/>
                    <a:lstStyle/>
                    <a:p>
                      <a:pPr algn="ctr"/>
                      <a:r>
                        <a:rPr lang="ru-RU" dirty="0" smtClean="0">
                          <a:solidFill>
                            <a:schemeClr val="tx1"/>
                          </a:solidFill>
                        </a:rPr>
                        <a:t>1</a:t>
                      </a:r>
                      <a:endParaRPr lang="ru-RU" dirty="0">
                        <a:solidFill>
                          <a:schemeClr val="tx1"/>
                        </a:solidFill>
                      </a:endParaRPr>
                    </a:p>
                  </a:txBody>
                  <a:tcPr/>
                </a:tc>
                <a:tc>
                  <a:txBody>
                    <a:bodyPr/>
                    <a:lstStyle/>
                    <a:p>
                      <a:pPr algn="ctr"/>
                      <a:r>
                        <a:rPr lang="ru-RU" dirty="0" smtClean="0">
                          <a:solidFill>
                            <a:schemeClr val="tx1"/>
                          </a:solidFill>
                        </a:rPr>
                        <a:t>600</a:t>
                      </a:r>
                      <a:endParaRPr lang="ru-RU" dirty="0">
                        <a:solidFill>
                          <a:schemeClr val="tx1"/>
                        </a:solidFill>
                      </a:endParaRPr>
                    </a:p>
                  </a:txBody>
                  <a:tcPr/>
                </a:tc>
                <a:tc>
                  <a:txBody>
                    <a:bodyPr/>
                    <a:lstStyle/>
                    <a:p>
                      <a:pPr algn="ctr"/>
                      <a:r>
                        <a:rPr lang="ru-RU" dirty="0" smtClean="0">
                          <a:solidFill>
                            <a:schemeClr val="tx1"/>
                          </a:solidFill>
                        </a:rPr>
                        <a:t>600</a:t>
                      </a:r>
                      <a:endParaRPr lang="ru-RU" dirty="0">
                        <a:solidFill>
                          <a:schemeClr val="tx1"/>
                        </a:solidFill>
                      </a:endParaRPr>
                    </a:p>
                  </a:txBody>
                  <a:tcPr/>
                </a:tc>
              </a:tr>
              <a:tr h="370840">
                <a:tc>
                  <a:txBody>
                    <a:bodyPr/>
                    <a:lstStyle/>
                    <a:p>
                      <a:pPr algn="ctr"/>
                      <a:r>
                        <a:rPr lang="ru-RU" dirty="0" smtClean="0">
                          <a:solidFill>
                            <a:schemeClr val="tx1"/>
                          </a:solidFill>
                        </a:rPr>
                        <a:t>5.</a:t>
                      </a:r>
                      <a:endParaRPr lang="ru-RU"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err="1" smtClean="0">
                          <a:solidFill>
                            <a:schemeClr val="tx1"/>
                          </a:solidFill>
                        </a:rPr>
                        <a:t>Антидождь</a:t>
                      </a:r>
                      <a:endParaRPr lang="ru-RU" dirty="0" smtClean="0">
                        <a:solidFill>
                          <a:schemeClr val="tx1"/>
                        </a:solidFill>
                      </a:endParaRPr>
                    </a:p>
                    <a:p>
                      <a:pPr algn="ctr"/>
                      <a:endParaRPr lang="ru-RU" dirty="0">
                        <a:solidFill>
                          <a:schemeClr val="tx1"/>
                        </a:solidFill>
                      </a:endParaRPr>
                    </a:p>
                  </a:txBody>
                  <a:tcPr/>
                </a:tc>
                <a:tc>
                  <a:txBody>
                    <a:bodyPr/>
                    <a:lstStyle/>
                    <a:p>
                      <a:pPr algn="ctr"/>
                      <a:r>
                        <a:rPr lang="ru-RU" dirty="0" smtClean="0">
                          <a:solidFill>
                            <a:schemeClr val="tx1"/>
                          </a:solidFill>
                        </a:rPr>
                        <a:t>1</a:t>
                      </a:r>
                      <a:endParaRPr lang="ru-RU" dirty="0">
                        <a:solidFill>
                          <a:schemeClr val="tx1"/>
                        </a:solidFill>
                      </a:endParaRPr>
                    </a:p>
                  </a:txBody>
                  <a:tcPr/>
                </a:tc>
                <a:tc>
                  <a:txBody>
                    <a:bodyPr/>
                    <a:lstStyle/>
                    <a:p>
                      <a:pPr algn="ctr"/>
                      <a:r>
                        <a:rPr lang="ru-RU" dirty="0" smtClean="0">
                          <a:solidFill>
                            <a:schemeClr val="tx1"/>
                          </a:solidFill>
                        </a:rPr>
                        <a:t>700</a:t>
                      </a:r>
                      <a:endParaRPr lang="ru-RU" dirty="0">
                        <a:solidFill>
                          <a:schemeClr val="tx1"/>
                        </a:solidFill>
                      </a:endParaRPr>
                    </a:p>
                  </a:txBody>
                  <a:tcPr/>
                </a:tc>
                <a:tc>
                  <a:txBody>
                    <a:bodyPr/>
                    <a:lstStyle/>
                    <a:p>
                      <a:pPr algn="ctr"/>
                      <a:r>
                        <a:rPr lang="ru-RU" dirty="0" smtClean="0">
                          <a:solidFill>
                            <a:schemeClr val="tx1"/>
                          </a:solidFill>
                        </a:rPr>
                        <a:t>700</a:t>
                      </a:r>
                      <a:endParaRPr lang="ru-RU" dirty="0">
                        <a:solidFill>
                          <a:schemeClr val="tx1"/>
                        </a:solidFill>
                      </a:endParaRPr>
                    </a:p>
                  </a:txBody>
                  <a:tcPr/>
                </a:tc>
              </a:tr>
              <a:tr h="370840">
                <a:tc>
                  <a:txBody>
                    <a:bodyPr/>
                    <a:lstStyle/>
                    <a:p>
                      <a:pPr algn="ctr"/>
                      <a:endParaRPr lang="ru-RU"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Итого</a:t>
                      </a:r>
                    </a:p>
                    <a:p>
                      <a:pPr algn="ctr"/>
                      <a:endParaRPr lang="ru-RU" dirty="0">
                        <a:solidFill>
                          <a:schemeClr val="tx1"/>
                        </a:solidFill>
                      </a:endParaRPr>
                    </a:p>
                  </a:txBody>
                  <a:tcPr/>
                </a:tc>
                <a:tc>
                  <a:txBody>
                    <a:bodyPr/>
                    <a:lstStyle/>
                    <a:p>
                      <a:pPr algn="ctr"/>
                      <a:endParaRPr lang="ru-RU">
                        <a:solidFill>
                          <a:schemeClr val="tx1"/>
                        </a:solidFill>
                      </a:endParaRPr>
                    </a:p>
                  </a:txBody>
                  <a:tcPr/>
                </a:tc>
                <a:tc>
                  <a:txBody>
                    <a:bodyPr/>
                    <a:lstStyle/>
                    <a:p>
                      <a:pPr algn="ctr"/>
                      <a:endParaRPr lang="ru-RU">
                        <a:solidFill>
                          <a:schemeClr val="tx1"/>
                        </a:solidFill>
                      </a:endParaRPr>
                    </a:p>
                  </a:txBody>
                  <a:tcPr/>
                </a:tc>
                <a:tc>
                  <a:txBody>
                    <a:bodyPr/>
                    <a:lstStyle/>
                    <a:p>
                      <a:pPr algn="ctr"/>
                      <a:r>
                        <a:rPr lang="ru-RU" dirty="0" smtClean="0">
                          <a:solidFill>
                            <a:schemeClr val="tx1"/>
                          </a:solidFill>
                        </a:rPr>
                        <a:t>10000</a:t>
                      </a:r>
                      <a:endParaRPr lang="ru-RU" dirty="0">
                        <a:solidFill>
                          <a:schemeClr val="tx1"/>
                        </a:solidFill>
                      </a:endParaRPr>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451</TotalTime>
  <Words>931</Words>
  <Application>Microsoft Office PowerPoint</Application>
  <PresentationFormat>Экран (4:3)</PresentationFormat>
  <Paragraphs>174</Paragraphs>
  <Slides>26</Slides>
  <Notes>0</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28" baseType="lpstr">
      <vt:lpstr>Трек</vt:lpstr>
      <vt:lpstr>Диаграмма</vt:lpstr>
      <vt:lpstr> «ПАМЯТИ ПАВШИХ – ВО ИМЯ ЖИВЫХ»»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Григорий Григорьевич Терентьев</vt:lpstr>
      <vt:lpstr>«Он был солдат – он мир  оставил людям»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Мы помним, мы гордимся!</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dc:creator>
  <cp:lastModifiedBy>user</cp:lastModifiedBy>
  <cp:revision>43</cp:revision>
  <dcterms:created xsi:type="dcterms:W3CDTF">2015-03-07T10:05:59Z</dcterms:created>
  <dcterms:modified xsi:type="dcterms:W3CDTF">2020-05-27T18:56:03Z</dcterms:modified>
</cp:coreProperties>
</file>