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1.jpg" ContentType="image/jpeg"/>
  <Override PartName="/ppt/media/image16.jpg" ContentType="image/jpeg"/>
  <Override PartName="/ppt/media/image23.jpg" ContentType="image/jpeg"/>
  <Override PartName="/ppt/media/image33.jpg" ContentType="image/jpeg"/>
  <Override PartName="/ppt/media/image6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9" r:id="rId3"/>
    <p:sldId id="260" r:id="rId4"/>
    <p:sldId id="299" r:id="rId5"/>
    <p:sldId id="263" r:id="rId6"/>
    <p:sldId id="264" r:id="rId7"/>
    <p:sldId id="265" r:id="rId8"/>
    <p:sldId id="267" r:id="rId9"/>
    <p:sldId id="266" r:id="rId10"/>
    <p:sldId id="268" r:id="rId11"/>
    <p:sldId id="275" r:id="rId12"/>
    <p:sldId id="273" r:id="rId13"/>
    <p:sldId id="274" r:id="rId14"/>
    <p:sldId id="304" r:id="rId15"/>
    <p:sldId id="288" r:id="rId16"/>
    <p:sldId id="292" r:id="rId17"/>
    <p:sldId id="303" r:id="rId18"/>
    <p:sldId id="302" r:id="rId19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6207" y="-12001"/>
            <a:ext cx="8871584" cy="1854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" Target="slide8.xml"/><Relationship Id="rId7" Type="http://schemas.openxmlformats.org/officeDocument/2006/relationships/image" Target="../media/image33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8159" y="3572255"/>
              <a:ext cx="8122920" cy="2840990"/>
            </a:xfrm>
            <a:custGeom>
              <a:avLst/>
              <a:gdLst/>
              <a:ahLst/>
              <a:cxnLst/>
              <a:rect l="l" t="t" r="r" b="b"/>
              <a:pathLst>
                <a:path w="8122920" h="2840990">
                  <a:moveTo>
                    <a:pt x="8122920" y="0"/>
                  </a:moveTo>
                  <a:lnTo>
                    <a:pt x="0" y="0"/>
                  </a:lnTo>
                  <a:lnTo>
                    <a:pt x="0" y="2840736"/>
                  </a:lnTo>
                  <a:lnTo>
                    <a:pt x="8122920" y="2840736"/>
                  </a:lnTo>
                  <a:lnTo>
                    <a:pt x="8122920" y="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19200" y="4133087"/>
            <a:ext cx="6781800" cy="171123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065" marR="5080" indent="112395" algn="ctr">
              <a:lnSpc>
                <a:spcPct val="101000"/>
              </a:lnSpc>
              <a:spcBef>
                <a:spcPts val="55"/>
              </a:spcBef>
              <a:tabLst>
                <a:tab pos="1539240" algn="l"/>
              </a:tabLst>
            </a:pPr>
            <a:r>
              <a:rPr sz="3600" b="1" i="1" spc="-35" dirty="0">
                <a:latin typeface="Times New Roman"/>
                <a:cs typeface="Times New Roman"/>
              </a:rPr>
              <a:t>Школьный</a:t>
            </a:r>
            <a:r>
              <a:rPr sz="3600" b="1" i="1" spc="-10" dirty="0">
                <a:latin typeface="Times New Roman"/>
                <a:cs typeface="Times New Roman"/>
              </a:rPr>
              <a:t> </a:t>
            </a:r>
            <a:r>
              <a:rPr sz="3600" b="1" i="1" spc="-20" dirty="0" err="1">
                <a:latin typeface="Times New Roman"/>
                <a:cs typeface="Times New Roman"/>
              </a:rPr>
              <a:t>волонтерский</a:t>
            </a:r>
            <a:r>
              <a:rPr sz="3600" b="1" i="1" spc="-20" dirty="0">
                <a:latin typeface="Times New Roman"/>
                <a:cs typeface="Times New Roman"/>
              </a:rPr>
              <a:t> </a:t>
            </a:r>
            <a:r>
              <a:rPr sz="3600" b="1" i="1" spc="-15" dirty="0">
                <a:latin typeface="Times New Roman"/>
                <a:cs typeface="Times New Roman"/>
              </a:rPr>
              <a:t> </a:t>
            </a:r>
            <a:r>
              <a:rPr sz="3600" b="1" i="1" spc="-5" dirty="0" err="1">
                <a:latin typeface="Times New Roman"/>
                <a:cs typeface="Times New Roman"/>
              </a:rPr>
              <a:t>центр</a:t>
            </a:r>
            <a:endParaRPr lang="ru-RU" sz="3600" b="1" i="1" spc="-5" dirty="0">
              <a:latin typeface="Times New Roman"/>
              <a:cs typeface="Times New Roman"/>
            </a:endParaRPr>
          </a:p>
          <a:p>
            <a:pPr marL="12065" marR="5080" indent="112395" algn="ctr">
              <a:lnSpc>
                <a:spcPct val="101000"/>
              </a:lnSpc>
              <a:spcBef>
                <a:spcPts val="55"/>
              </a:spcBef>
              <a:tabLst>
                <a:tab pos="1539240" algn="l"/>
              </a:tabLst>
            </a:pPr>
            <a:r>
              <a:rPr sz="3600" b="1" i="1" spc="-15" dirty="0" smtClean="0">
                <a:latin typeface="Times New Roman"/>
                <a:cs typeface="Times New Roman"/>
              </a:rPr>
              <a:t>«</a:t>
            </a:r>
            <a:r>
              <a:rPr lang="ru-RU" sz="3600" b="1" i="1" spc="-15" dirty="0" smtClean="0">
                <a:latin typeface="Times New Roman"/>
                <a:cs typeface="Times New Roman"/>
              </a:rPr>
              <a:t>Действуй</a:t>
            </a:r>
            <a:r>
              <a:rPr sz="3600" b="1" i="1" spc="-10" dirty="0" smtClean="0">
                <a:latin typeface="Times New Roman"/>
                <a:cs typeface="Times New Roman"/>
              </a:rPr>
              <a:t>» </a:t>
            </a:r>
            <a:r>
              <a:rPr sz="3600" b="1" i="1" spc="-885" dirty="0" smtClean="0">
                <a:latin typeface="Times New Roman"/>
                <a:cs typeface="Times New Roman"/>
              </a:rPr>
              <a:t> </a:t>
            </a:r>
            <a:endParaRPr lang="ru-RU" sz="3600" b="1" i="1" spc="-885" dirty="0">
              <a:latin typeface="Times New Roman"/>
              <a:cs typeface="Times New Roman"/>
            </a:endParaRPr>
          </a:p>
          <a:p>
            <a:pPr marL="12065" marR="5080" indent="112395" algn="ctr">
              <a:lnSpc>
                <a:spcPct val="101000"/>
              </a:lnSpc>
              <a:spcBef>
                <a:spcPts val="55"/>
              </a:spcBef>
              <a:tabLst>
                <a:tab pos="1539240" algn="l"/>
              </a:tabLst>
            </a:pPr>
            <a:r>
              <a:rPr sz="3600" b="1" i="1" spc="-70" dirty="0">
                <a:latin typeface="Times New Roman"/>
                <a:cs typeface="Times New Roman"/>
              </a:rPr>
              <a:t>МБОУ</a:t>
            </a:r>
            <a:r>
              <a:rPr sz="3600" b="1" i="1" spc="-30" dirty="0">
                <a:latin typeface="Times New Roman"/>
                <a:cs typeface="Times New Roman"/>
              </a:rPr>
              <a:t> </a:t>
            </a:r>
            <a:r>
              <a:rPr sz="3600" b="1" i="1" dirty="0">
                <a:latin typeface="Times New Roman"/>
                <a:cs typeface="Times New Roman"/>
              </a:rPr>
              <a:t>«</a:t>
            </a:r>
            <a:r>
              <a:rPr lang="ru-RU" sz="3600" b="1" i="1" dirty="0">
                <a:latin typeface="Times New Roman"/>
                <a:cs typeface="Times New Roman"/>
              </a:rPr>
              <a:t>Светлинская СОШ»</a:t>
            </a:r>
            <a:endParaRPr sz="3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"/>
            <a:ext cx="89154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 algn="ctr">
              <a:lnSpc>
                <a:spcPct val="100000"/>
              </a:lnSpc>
              <a:spcBef>
                <a:spcPts val="100"/>
              </a:spcBef>
            </a:pPr>
            <a:r>
              <a:rPr lang="ru-RU" sz="2400" u="sng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u="sng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u="sng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</a:t>
            </a:r>
            <a:r>
              <a:rPr lang="ru-RU" sz="2400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u="sng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субботники по благоустройству </a:t>
            </a:r>
            <a:endParaRPr sz="2400" u="sng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pslz="http://schemas.microsoft.com/office/powerpoint/2016/slidezoom" Requires="pslz">
          <p:graphicFrame>
            <p:nvGraphicFramePr>
              <p:cNvPr id="5" name="Ссылка на слайд 4">
                <a:extLst>
                  <a:ext uri="{FF2B5EF4-FFF2-40B4-BE49-F238E27FC236}">
                    <a16:creationId xmlns:a16="http://schemas.microsoft.com/office/drawing/2014/main" id="{F4F75DF8-D582-F8F2-198B-6C7F723F50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58678796"/>
                  </p:ext>
                </p:extLst>
              </p:nvPr>
            </p:nvGraphicFramePr>
            <p:xfrm>
              <a:off x="-3698631" y="313057"/>
              <a:ext cx="2286000" cy="1714500"/>
            </p:xfrm>
            <a:graphic>
              <a:graphicData uri="http://schemas.microsoft.com/office/powerpoint/2016/slidezoom">
                <pslz:sldZm>
                  <pslz:sldZmObj sldId="267" cId="0">
                    <pslz:zmPr id="{0FC3DFEA-5589-4985-9A4E-BED001D2DE53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Ссылка на слайд 4">
                <a:hlinkClick r:id="rId3" action="ppaction://hlinksldjump"/>
                <a:extLst>
                  <a:ext uri="{FF2B5EF4-FFF2-40B4-BE49-F238E27FC236}">
                    <a16:creationId xmlns:pslz="http://schemas.microsoft.com/office/powerpoint/2016/slidezoom" xmlns="" xmlns:a16="http://schemas.microsoft.com/office/drawing/2014/main" id="{F4F75DF8-D582-F8F2-198B-6C7F723F50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698631" y="313057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945A7D5-8D32-594B-90EB-93E061898E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1" y="1357495"/>
            <a:ext cx="1927225" cy="23621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A339BDB-9F53-4352-3B67-C08236E0D6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60" y="1582041"/>
            <a:ext cx="3285423" cy="19660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F7EAB34-83FA-035D-7B76-F9D0722F2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27" y="1614307"/>
            <a:ext cx="2590801" cy="45437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98ED3A0-7555-2435-5D3C-BDB0E84CD5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62" y="3886200"/>
            <a:ext cx="4178526" cy="28322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28799" y="304800"/>
            <a:ext cx="598525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u="sng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Акция</a:t>
            </a:r>
            <a:r>
              <a:rPr sz="2400" b="1" u="sng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u="sng" dirty="0">
                <a:solidFill>
                  <a:srgbClr val="FF0000"/>
                </a:solidFill>
                <a:latin typeface="Times New Roman"/>
                <a:cs typeface="Times New Roman"/>
              </a:rPr>
              <a:t>«Для</a:t>
            </a:r>
            <a:r>
              <a:rPr sz="2400" b="1" u="sng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u="sng" spc="-5" dirty="0">
                <a:solidFill>
                  <a:srgbClr val="FF0000"/>
                </a:solidFill>
                <a:latin typeface="Times New Roman"/>
                <a:cs typeface="Times New Roman"/>
              </a:rPr>
              <a:t>вас,</a:t>
            </a:r>
            <a:r>
              <a:rPr sz="2400" b="1" u="sng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u="sng" spc="-5" dirty="0">
                <a:solidFill>
                  <a:srgbClr val="FF0000"/>
                </a:solidFill>
                <a:latin typeface="Times New Roman"/>
                <a:cs typeface="Times New Roman"/>
              </a:rPr>
              <a:t>любимые!»</a:t>
            </a:r>
            <a:endParaRPr sz="2400" u="sng" dirty="0">
              <a:latin typeface="Times New Roman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A711372-180A-BC07-2EFD-A6E018250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143000"/>
            <a:ext cx="2400300" cy="3200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4EAB5FD-17E6-40E1-89E5-197ABA1E2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2410350" cy="3213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3D81781-A092-4328-1927-C0A926F31E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71600"/>
            <a:ext cx="2895600" cy="25908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07DC162-962A-6D99-994A-02C7479B3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59" y="4128200"/>
            <a:ext cx="2688282" cy="2348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E962A53-AD4F-FAC9-F094-2425616E5E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668" y="4596635"/>
            <a:ext cx="2787763" cy="20908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D94CEF0-26A9-302C-86E2-2C48204C0B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6" y="4350657"/>
            <a:ext cx="1733550" cy="2311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2600" y="457199"/>
            <a:ext cx="59499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u="sng" spc="-10" dirty="0" err="1" smtClean="0">
                <a:latin typeface="Cambria"/>
                <a:cs typeface="Cambria"/>
              </a:rPr>
              <a:t>Акция</a:t>
            </a:r>
            <a:r>
              <a:rPr sz="2400" u="sng" spc="15" dirty="0" smtClean="0">
                <a:latin typeface="Cambria"/>
                <a:cs typeface="Cambria"/>
              </a:rPr>
              <a:t> </a:t>
            </a:r>
            <a:r>
              <a:rPr sz="2400" u="sng" dirty="0">
                <a:latin typeface="Cambria"/>
                <a:cs typeface="Cambria"/>
              </a:rPr>
              <a:t>«Свеча</a:t>
            </a:r>
            <a:r>
              <a:rPr sz="2400" u="sng" spc="-55" dirty="0">
                <a:latin typeface="Cambria"/>
                <a:cs typeface="Cambria"/>
              </a:rPr>
              <a:t> </a:t>
            </a:r>
            <a:r>
              <a:rPr sz="2400" u="sng" spc="-10" dirty="0">
                <a:latin typeface="Cambria"/>
                <a:cs typeface="Cambria"/>
              </a:rPr>
              <a:t>Памяти!»</a:t>
            </a:r>
            <a:endParaRPr sz="2400" u="sng" dirty="0">
              <a:latin typeface="Cambria"/>
              <a:cs typeface="Cambri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B21B69-78A7-CA1B-C796-3D0AB80A24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50631"/>
            <a:ext cx="3251200" cy="2438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203323B-A0A9-7F9B-6296-1BD956F0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60515"/>
            <a:ext cx="3251200" cy="24855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7D32FD4-4035-433F-87F2-27AB197D16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9" y="4325710"/>
            <a:ext cx="3835400" cy="22633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6CE9F81-FD1F-09E8-ED70-A6343A175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5" y="1066800"/>
            <a:ext cx="3505200" cy="24855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52800" y="304800"/>
            <a:ext cx="49530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u="sng" dirty="0">
                <a:latin typeface="Cambria"/>
                <a:cs typeface="Cambria"/>
              </a:rPr>
              <a:t>Акция «Обелиск»</a:t>
            </a:r>
            <a:endParaRPr sz="2400" u="sng" dirty="0">
              <a:latin typeface="Cambria"/>
              <a:cs typeface="Cambria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B13FDAF-1159-2239-68A5-DD5FDD61B1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" y="998935"/>
            <a:ext cx="4302190" cy="24300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314038A-F00C-79B3-6B47-5A93A72A6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96" y="3944859"/>
            <a:ext cx="3486149" cy="26146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A1B03E9-4EE2-C3E1-879D-892BBB029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" y="3842465"/>
            <a:ext cx="3759200" cy="2819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94657"/>
            <a:ext cx="3541245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52800" y="304800"/>
            <a:ext cx="49530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u="sng" dirty="0">
                <a:latin typeface="Cambria"/>
                <a:cs typeface="Cambria"/>
              </a:rPr>
              <a:t>Акция «Обелиск»</a:t>
            </a:r>
            <a:endParaRPr sz="2400" u="sng" dirty="0">
              <a:latin typeface="Cambria"/>
              <a:cs typeface="Cambr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1"/>
            <a:ext cx="3541245" cy="2667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066801"/>
            <a:ext cx="3944694" cy="29708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3" y="3886200"/>
            <a:ext cx="3638629" cy="2740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86035"/>
            <a:ext cx="3469107" cy="24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59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761999" y="1"/>
            <a:ext cx="6400800" cy="745717"/>
          </a:xfrm>
          <a:prstGeom prst="rect">
            <a:avLst/>
          </a:prstGeom>
          <a:ln w="9144">
            <a:solidFill>
              <a:srgbClr val="006DC0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marL="530860" algn="r">
              <a:lnSpc>
                <a:spcPct val="100000"/>
              </a:lnSpc>
              <a:spcBef>
                <a:spcPts val="55"/>
              </a:spcBef>
              <a:tabLst>
                <a:tab pos="3424554" algn="l"/>
              </a:tabLst>
            </a:pPr>
            <a:r>
              <a:rPr lang="ru-RU" sz="2400" spc="-5" dirty="0" smtClean="0">
                <a:latin typeface="Cambria"/>
                <a:cs typeface="Cambria"/>
              </a:rPr>
              <a:t/>
            </a:r>
            <a:br>
              <a:rPr lang="ru-RU" sz="2400" spc="-5" dirty="0" smtClean="0">
                <a:latin typeface="Cambria"/>
                <a:cs typeface="Cambria"/>
              </a:rPr>
            </a:br>
            <a:r>
              <a:rPr sz="2400" spc="-5" dirty="0" smtClean="0">
                <a:latin typeface="Cambria"/>
                <a:cs typeface="Cambria"/>
              </a:rPr>
              <a:t>"</a:t>
            </a:r>
            <a:r>
              <a:rPr sz="2400" spc="-5" dirty="0">
                <a:latin typeface="Cambria"/>
                <a:cs typeface="Cambria"/>
              </a:rPr>
              <a:t>Вальс</a:t>
            </a:r>
            <a:r>
              <a:rPr sz="2400" spc="-10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Победы"</a:t>
            </a:r>
            <a:endParaRPr sz="2400" dirty="0">
              <a:latin typeface="Cambria"/>
              <a:cs typeface="Cambria"/>
            </a:endParaRPr>
          </a:p>
        </p:txBody>
      </p:sp>
      <p:pic>
        <p:nvPicPr>
          <p:cNvPr id="2050" name="Picture 2" descr="C:\Users\Admin\Desktop\NjmlxTxEL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54554"/>
            <a:ext cx="3424767" cy="19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X3pbDKgfY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54554"/>
            <a:ext cx="3718892" cy="21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WY8zZhAHcE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54282"/>
            <a:ext cx="48768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3200" y="288790"/>
            <a:ext cx="613156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u="sng" spc="-5" dirty="0" err="1" smtClean="0"/>
              <a:t>Акция</a:t>
            </a:r>
            <a:r>
              <a:rPr sz="2800" u="sng" spc="-30" dirty="0" smtClean="0"/>
              <a:t> </a:t>
            </a:r>
            <a:r>
              <a:rPr sz="2800" u="sng" spc="-5" dirty="0"/>
              <a:t>«Окна</a:t>
            </a:r>
            <a:r>
              <a:rPr sz="2800" u="sng" spc="-15" dirty="0"/>
              <a:t> Победы»</a:t>
            </a:r>
            <a:endParaRPr sz="2800" u="sng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66721"/>
            <a:ext cx="3352800" cy="2971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66721"/>
            <a:ext cx="3984897" cy="2988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025318"/>
            <a:ext cx="2895600" cy="2681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63706"/>
            <a:ext cx="39624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3200" y="288790"/>
            <a:ext cx="613156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u="sng" spc="-5" dirty="0" err="1" smtClean="0"/>
              <a:t>Акция</a:t>
            </a:r>
            <a:r>
              <a:rPr sz="2800" u="sng" spc="-30" dirty="0" smtClean="0"/>
              <a:t> </a:t>
            </a:r>
            <a:r>
              <a:rPr sz="2800" u="sng" spc="-5" dirty="0"/>
              <a:t>«Окна</a:t>
            </a:r>
            <a:r>
              <a:rPr sz="2800" u="sng" spc="-15" dirty="0"/>
              <a:t> Победы»</a:t>
            </a:r>
            <a:endParaRPr sz="2800" u="sng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71600"/>
            <a:ext cx="3257550" cy="4953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3581400" cy="2686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48100"/>
            <a:ext cx="3581400" cy="284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6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6660-2000x1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690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86200" y="760666"/>
            <a:ext cx="5045710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0" marR="681990" indent="1061720" algn="r">
              <a:lnSpc>
                <a:spcPct val="100000"/>
              </a:lnSpc>
              <a:spcBef>
                <a:spcPts val="100"/>
              </a:spcBef>
            </a:pPr>
            <a:r>
              <a:rPr lang="ru-RU" sz="2800" u="sng" spc="-15" dirty="0"/>
              <a:t>Руководитель</a:t>
            </a:r>
            <a:br>
              <a:rPr lang="ru-RU" sz="2800" u="sng" spc="-15" dirty="0"/>
            </a:br>
            <a:r>
              <a:rPr sz="2800" u="sng" spc="-15" dirty="0" err="1"/>
              <a:t>волонтерского</a:t>
            </a:r>
            <a:r>
              <a:rPr sz="2800" u="sng" spc="-60" dirty="0"/>
              <a:t> </a:t>
            </a:r>
            <a:r>
              <a:rPr sz="2800" u="sng" dirty="0" err="1"/>
              <a:t>центра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0070C0"/>
                </a:solidFill>
              </a:rPr>
              <a:t>Исламова </a:t>
            </a:r>
            <a:r>
              <a:rPr lang="ru-RU" sz="2800" dirty="0">
                <a:solidFill>
                  <a:srgbClr val="0070C0"/>
                </a:solidFill>
              </a:rPr>
              <a:t>Эльмира </a:t>
            </a:r>
            <a:r>
              <a:rPr lang="ru-RU" sz="2800" dirty="0" err="1">
                <a:solidFill>
                  <a:srgbClr val="0070C0"/>
                </a:solidFill>
              </a:rPr>
              <a:t>Равильевна</a:t>
            </a:r>
            <a:endParaRPr sz="2800" dirty="0">
              <a:solidFill>
                <a:srgbClr val="0070C0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34200" y="4360962"/>
            <a:ext cx="16002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0070C0"/>
                </a:solidFill>
                <a:latin typeface="Calibri"/>
                <a:cs typeface="Calibri"/>
              </a:rPr>
              <a:t>Сулейманова Юлия </a:t>
            </a:r>
            <a:r>
              <a:rPr lang="ru-RU" sz="2000" b="1" dirty="0" err="1">
                <a:solidFill>
                  <a:srgbClr val="0070C0"/>
                </a:solidFill>
                <a:latin typeface="Calibri"/>
                <a:cs typeface="Calibri"/>
              </a:rPr>
              <a:t>Закарьевна</a:t>
            </a:r>
            <a:r>
              <a:rPr sz="2000" b="1" dirty="0">
                <a:solidFill>
                  <a:srgbClr val="0070C0"/>
                </a:solidFill>
                <a:latin typeface="Calibri"/>
                <a:cs typeface="Calibri"/>
              </a:rPr>
              <a:t>– </a:t>
            </a:r>
            <a:r>
              <a:rPr sz="2000" b="1" spc="-434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Командир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9600" y="4267200"/>
            <a:ext cx="2133600" cy="15645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7625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 err="1">
                <a:solidFill>
                  <a:srgbClr val="0070C0"/>
                </a:solidFill>
                <a:latin typeface="Calibri"/>
                <a:cs typeface="Calibri"/>
              </a:rPr>
              <a:t>Бервено</a:t>
            </a:r>
            <a:r>
              <a:rPr lang="ru-RU" sz="2000" b="1" dirty="0">
                <a:solidFill>
                  <a:srgbClr val="0070C0"/>
                </a:solidFill>
                <a:latin typeface="Calibri"/>
                <a:cs typeface="Calibri"/>
              </a:rPr>
              <a:t> Екатерина</a:t>
            </a:r>
          </a:p>
          <a:p>
            <a:pPr marR="47625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0070C0"/>
                </a:solidFill>
                <a:latin typeface="Calibri"/>
                <a:cs typeface="Calibri"/>
              </a:rPr>
              <a:t>Сергеевна</a:t>
            </a:r>
            <a:r>
              <a:rPr sz="2000" b="1" dirty="0">
                <a:solidFill>
                  <a:srgbClr val="0070C0"/>
                </a:solidFill>
                <a:latin typeface="Calibri"/>
                <a:cs typeface="Calibri"/>
              </a:rPr>
              <a:t>–</a:t>
            </a:r>
            <a:endParaRPr sz="2000" dirty="0">
              <a:solidFill>
                <a:srgbClr val="0070C0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заместитель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командира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A5EB265-E01B-C80D-B867-E5B80ADCC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0838"/>
            <a:ext cx="2104713" cy="36765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BD48873-924B-4ACB-8987-F9473B6C9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09" y="3962400"/>
            <a:ext cx="35814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19200" y="4038600"/>
            <a:ext cx="6553200" cy="16030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5760" marR="5080" indent="-353695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u="sng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Важно заметить</a:t>
            </a:r>
            <a:r>
              <a:rPr lang="ru-RU" sz="2000" b="1" u="sng" spc="5" dirty="0">
                <a:solidFill>
                  <a:srgbClr val="0070C0"/>
                </a:solidFill>
                <a:latin typeface="Times New Roman"/>
                <a:cs typeface="Times New Roman"/>
              </a:rPr>
              <a:t>, что цели и задачи школьных</a:t>
            </a:r>
          </a:p>
          <a:p>
            <a:pPr marL="365760" marR="5080" indent="-353695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u="sng" spc="5" dirty="0">
                <a:solidFill>
                  <a:srgbClr val="0070C0"/>
                </a:solidFill>
                <a:latin typeface="Times New Roman"/>
                <a:cs typeface="Times New Roman"/>
              </a:rPr>
              <a:t>волонтерских центров сопоставимы с задачами</a:t>
            </a:r>
          </a:p>
          <a:p>
            <a:pPr marL="365760" marR="5080" indent="-353695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u="sng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ru-RU" sz="2000" b="1" u="sng" spc="5" dirty="0">
                <a:solidFill>
                  <a:srgbClr val="0070C0"/>
                </a:solidFill>
                <a:latin typeface="Times New Roman"/>
                <a:cs typeface="Times New Roman"/>
              </a:rPr>
              <a:t>«</a:t>
            </a:r>
            <a:r>
              <a:rPr lang="ru-RU" sz="2000" b="1" u="sng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Движения </a:t>
            </a:r>
            <a:r>
              <a:rPr lang="ru-RU" sz="2000" b="1" u="sng" spc="5" dirty="0">
                <a:solidFill>
                  <a:srgbClr val="0070C0"/>
                </a:solidFill>
                <a:latin typeface="Times New Roman"/>
                <a:cs typeface="Times New Roman"/>
              </a:rPr>
              <a:t>первых», одним из направлений</a:t>
            </a:r>
          </a:p>
          <a:p>
            <a:pPr marL="365760" marR="5080" indent="-353695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u="sng" spc="5" dirty="0">
                <a:solidFill>
                  <a:srgbClr val="0070C0"/>
                </a:solidFill>
                <a:latin typeface="Times New Roman"/>
                <a:cs typeface="Times New Roman"/>
              </a:rPr>
              <a:t>деятельности которого является </a:t>
            </a:r>
            <a:r>
              <a:rPr lang="ru-RU" sz="2000" b="1" u="sng" spc="5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волонтерство</a:t>
            </a:r>
            <a:r>
              <a:rPr lang="ru-RU" sz="2000" b="1" u="sng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ru-RU" sz="2000" b="1" u="sng" spc="5" dirty="0">
                <a:solidFill>
                  <a:srgbClr val="0070C0"/>
                </a:solidFill>
                <a:latin typeface="Times New Roman"/>
                <a:cs typeface="Times New Roman"/>
              </a:rPr>
              <a:t>и</a:t>
            </a:r>
          </a:p>
          <a:p>
            <a:pPr marL="365760" marR="5080" indent="-353695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u="sng" spc="5" dirty="0">
                <a:solidFill>
                  <a:srgbClr val="0070C0"/>
                </a:solidFill>
                <a:latin typeface="Times New Roman"/>
                <a:cs typeface="Times New Roman"/>
              </a:rPr>
              <a:t>добровольчество «Благо твори!».</a:t>
            </a:r>
            <a:endParaRPr lang="ru-RU" sz="24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BC90BE1-B529-821F-347A-BCA9EC069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"/>
            <a:ext cx="61722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9" y="152400"/>
            <a:ext cx="8779191" cy="1142999"/>
          </a:xfrm>
        </p:spPr>
        <p:txBody>
          <a:bodyPr/>
          <a:lstStyle/>
          <a:p>
            <a:pPr algn="ctr"/>
            <a:r>
              <a:rPr lang="ru-RU" sz="2400" dirty="0"/>
              <a:t>Обучающиеся  приняли участие в</a:t>
            </a:r>
            <a:br>
              <a:rPr lang="ru-RU" sz="2400" dirty="0"/>
            </a:br>
            <a:r>
              <a:rPr lang="ru-RU" sz="2400" dirty="0"/>
              <a:t> Большом волонтерском плане "Дело месяца</a:t>
            </a:r>
            <a:r>
              <a:rPr lang="ru-RU" sz="2400" dirty="0" smtClean="0"/>
              <a:t>",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уровень "</a:t>
            </a:r>
            <a:r>
              <a:rPr lang="ru-RU" sz="2400" dirty="0" smtClean="0"/>
              <a:t>Волонтеры-лидеры. </a:t>
            </a:r>
            <a:endParaRPr lang="ru-RU" sz="2400" dirty="0"/>
          </a:p>
        </p:txBody>
      </p:sp>
      <p:pic>
        <p:nvPicPr>
          <p:cNvPr id="3074" name="Picture 2" descr="C:\Users\Admin\Desktop\dJmbm4BfBL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8862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JS4X4K6w3U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05325"/>
            <a:ext cx="19050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MO4hfo6DTc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250"/>
            <a:ext cx="3297767" cy="208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JHsJ8u4YGH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383751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ldT7Co8Xfts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505324"/>
            <a:ext cx="26670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182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" y="380999"/>
            <a:ext cx="76962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2890" marR="5080" indent="-1913889" algn="ctr">
              <a:lnSpc>
                <a:spcPct val="100000"/>
              </a:lnSpc>
              <a:spcBef>
                <a:spcPts val="100"/>
              </a:spcBef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Эко-марафон</a:t>
            </a:r>
            <a:b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"Сдай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макулатуру - спаси дерево!"</a:t>
            </a:r>
            <a:endParaRPr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E1D4DF-2638-8A8D-753B-9F51EA6E6B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52136"/>
            <a:ext cx="1733550" cy="2311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99155F9-C9AC-1DA1-F8D8-86F0C3874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14" y="1541585"/>
            <a:ext cx="3516337" cy="46884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CE0F87-39E9-6F58-2E2A-61C62FC6AC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66" y="3918634"/>
            <a:ext cx="3516337" cy="2311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55530CD-327D-2F00-4A63-B6FB870BD3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86" y="1524000"/>
            <a:ext cx="1733550" cy="2311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399" y="457200"/>
            <a:ext cx="754380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9539" algn="ctr">
              <a:lnSpc>
                <a:spcPct val="100000"/>
              </a:lnSpc>
              <a:spcBef>
                <a:spcPts val="100"/>
              </a:spcBef>
            </a:pPr>
            <a:r>
              <a:rPr sz="2400" u="sng" spc="-5" dirty="0" err="1"/>
              <a:t>Принима</a:t>
            </a:r>
            <a:r>
              <a:rPr lang="ru-RU" sz="2400" u="sng" spc="-5" dirty="0"/>
              <a:t>ют</a:t>
            </a:r>
            <a:r>
              <a:rPr sz="2400" u="sng" spc="114" dirty="0"/>
              <a:t> </a:t>
            </a:r>
            <a:r>
              <a:rPr sz="2400" u="sng" dirty="0"/>
              <a:t>участие</a:t>
            </a:r>
            <a:r>
              <a:rPr sz="2400" u="sng" spc="50" dirty="0"/>
              <a:t> </a:t>
            </a:r>
            <a:r>
              <a:rPr sz="2400" u="sng" dirty="0"/>
              <a:t>в</a:t>
            </a:r>
            <a:r>
              <a:rPr sz="2400" u="sng" spc="75" dirty="0"/>
              <a:t> </a:t>
            </a:r>
            <a:r>
              <a:rPr sz="2400" u="sng" spc="-5" dirty="0"/>
              <a:t>организации </a:t>
            </a:r>
            <a:r>
              <a:rPr sz="2400" u="sng" dirty="0"/>
              <a:t> и</a:t>
            </a:r>
            <a:r>
              <a:rPr sz="2400" u="sng" spc="-15" dirty="0"/>
              <a:t> </a:t>
            </a:r>
            <a:r>
              <a:rPr sz="2400" u="sng" spc="-15" dirty="0" err="1"/>
              <a:t>проведении</a:t>
            </a:r>
            <a:r>
              <a:rPr lang="ru-RU" sz="2400" u="sng" spc="-15" dirty="0"/>
              <a:t> мероприятия «Всемирный день Земли</a:t>
            </a:r>
            <a:r>
              <a:rPr sz="2400" u="sng" spc="-30" dirty="0"/>
              <a:t>»</a:t>
            </a:r>
            <a:endParaRPr sz="2400" u="sng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F59AF97-8829-6933-9BBF-65291320F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64174"/>
            <a:ext cx="3962400" cy="2971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C22CBB0-2D0F-23BA-CD3D-5CCDF116A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66" y="4691460"/>
            <a:ext cx="2700267" cy="2025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8480612-2C2E-DF3F-BF1C-320CC7F62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079" y="1542757"/>
            <a:ext cx="340995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304800"/>
            <a:ext cx="86106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5645" marR="5080" indent="7620" algn="ctr">
              <a:lnSpc>
                <a:spcPct val="100000"/>
              </a:lnSpc>
              <a:spcBef>
                <a:spcPts val="10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преддверии приближающегося новогоднего праздника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</a:t>
            </a:r>
            <a:r>
              <a:rPr lang="ru-RU" sz="1800" dirty="0">
                <a:latin typeface="Cambria"/>
                <a:cs typeface="Cambria"/>
              </a:rPr>
              <a:t> </a:t>
            </a:r>
            <a:r>
              <a:rPr lang="ru-RU" sz="1800" u="sng" dirty="0">
                <a:latin typeface="Cambria"/>
                <a:cs typeface="Cambria"/>
              </a:rPr>
              <a:t>"Сундучок храбрости" </a:t>
            </a:r>
            <a:r>
              <a:rPr lang="ru-RU" sz="1800" dirty="0">
                <a:latin typeface="Cambria"/>
                <a:cs typeface="Cambria"/>
              </a:rPr>
              <a:t/>
            </a:r>
            <a:br>
              <a:rPr lang="ru-RU" sz="1800" dirty="0">
                <a:latin typeface="Cambria"/>
                <a:cs typeface="Cambria"/>
              </a:rPr>
            </a:br>
            <a:r>
              <a:rPr lang="ru-RU" sz="1800" dirty="0">
                <a:solidFill>
                  <a:srgbClr val="0070C0"/>
                </a:solidFill>
                <a:latin typeface="Cambria"/>
                <a:cs typeface="Cambria"/>
              </a:rPr>
              <a:t>для детей, находящихся на лечении </a:t>
            </a:r>
            <a:r>
              <a:rPr lang="ru-RU" sz="1800" dirty="0" smtClean="0">
                <a:solidFill>
                  <a:srgbClr val="0070C0"/>
                </a:solidFill>
                <a:latin typeface="Cambria"/>
                <a:cs typeface="Cambria"/>
              </a:rPr>
              <a:t/>
            </a:r>
            <a:br>
              <a:rPr lang="ru-RU" sz="1800" dirty="0" smtClean="0">
                <a:solidFill>
                  <a:srgbClr val="0070C0"/>
                </a:solidFill>
                <a:latin typeface="Cambria"/>
                <a:cs typeface="Cambria"/>
              </a:rPr>
            </a:br>
            <a:r>
              <a:rPr lang="ru-RU" sz="1800" dirty="0" smtClean="0">
                <a:solidFill>
                  <a:srgbClr val="0070C0"/>
                </a:solidFill>
                <a:latin typeface="Cambria"/>
                <a:cs typeface="Cambria"/>
              </a:rPr>
              <a:t>в </a:t>
            </a:r>
            <a:r>
              <a:rPr lang="ru-RU" sz="1800" dirty="0">
                <a:solidFill>
                  <a:srgbClr val="0070C0"/>
                </a:solidFill>
                <a:latin typeface="Cambria"/>
                <a:cs typeface="Cambria"/>
              </a:rPr>
              <a:t>детском онкологическом диспансере. </a:t>
            </a:r>
            <a:endParaRPr sz="1800" dirty="0">
              <a:solidFill>
                <a:srgbClr val="0070C0"/>
              </a:solidFill>
              <a:latin typeface="Cambria"/>
              <a:cs typeface="Cambri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8A24E98-51E4-BCDC-0410-7FE0B1526F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13382"/>
            <a:ext cx="1970016" cy="28208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AA3A3E6-AC63-9B60-C24F-68BDB42B9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83" y="1846745"/>
            <a:ext cx="2046217" cy="2895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66C31D8-E930-013B-7F29-B87521C474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76" y="1840883"/>
            <a:ext cx="3860800" cy="2895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68F8616-2F12-B2AD-EA9C-47F387412E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855694"/>
            <a:ext cx="2634491" cy="20023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664C5B6-D312-8C31-E0DD-1572804502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36" y="4784545"/>
            <a:ext cx="2945964" cy="20023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304801"/>
            <a:ext cx="6477000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085" algn="ctr">
              <a:lnSpc>
                <a:spcPct val="100000"/>
              </a:lnSpc>
              <a:spcBef>
                <a:spcPts val="100"/>
              </a:spcBef>
            </a:pPr>
            <a:r>
              <a:rPr lang="ru-RU" sz="3200" dirty="0">
                <a:latin typeface="Cambria"/>
                <a:cs typeface="Cambria"/>
              </a:rPr>
              <a:t> </a:t>
            </a:r>
            <a:r>
              <a:rPr lang="ru-RU" sz="2000" u="sng" dirty="0">
                <a:latin typeface="Cambria"/>
                <a:cs typeface="Cambria"/>
              </a:rPr>
              <a:t>Благотворительная ярмарка</a:t>
            </a:r>
            <a:br>
              <a:rPr lang="ru-RU" sz="2000" u="sng" dirty="0">
                <a:latin typeface="Cambria"/>
                <a:cs typeface="Cambria"/>
              </a:rPr>
            </a:br>
            <a:r>
              <a:rPr lang="ru-RU" sz="2000" u="sng" dirty="0">
                <a:latin typeface="Cambria"/>
                <a:cs typeface="Cambria"/>
              </a:rPr>
              <a:t> "Своих не бросаем!" </a:t>
            </a:r>
            <a:endParaRPr sz="2000" u="sng" dirty="0">
              <a:latin typeface="Cambria"/>
              <a:cs typeface="Cambri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E9E91D5-CF88-6A23-7C60-431DE5CD2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37680"/>
            <a:ext cx="2286000" cy="30176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C882A6E-42DA-C697-993A-1AD725781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85" y="1337680"/>
            <a:ext cx="3982915" cy="52155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9500E0B-70FA-0027-9169-56D975D27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54" y="4800600"/>
            <a:ext cx="2637692" cy="17525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2735" y="58991"/>
            <a:ext cx="587883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7780">
              <a:lnSpc>
                <a:spcPct val="100000"/>
              </a:lnSpc>
              <a:spcBef>
                <a:spcPts val="100"/>
              </a:spcBef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"Добрые письма"</a:t>
            </a:r>
            <a:endParaRPr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09097AD-8B01-4E30-DF1A-DC425192F7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90" y="672686"/>
            <a:ext cx="2800350" cy="3733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0D7C7F6-5681-2F3D-E31D-0DCD77D75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537871"/>
            <a:ext cx="2800350" cy="38686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A062698-2FF9-D484-804B-88FA9001F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123" y="4709997"/>
            <a:ext cx="2800351" cy="19519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4C161C6-A99D-D859-21A8-A376EFC0F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92" y="907843"/>
            <a:ext cx="2361016" cy="32634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3A7EEEB-C223-F189-7494-FEA1986FAF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709997"/>
            <a:ext cx="2800351" cy="19519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932</TotalTime>
  <Words>116</Words>
  <Application>Microsoft Office PowerPoint</Application>
  <PresentationFormat>Экран (4:3)</PresentationFormat>
  <Paragraphs>27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Calibri</vt:lpstr>
      <vt:lpstr>Cambria</vt:lpstr>
      <vt:lpstr>Times New Roman</vt:lpstr>
      <vt:lpstr>Office Theme</vt:lpstr>
      <vt:lpstr>Презентация PowerPoint</vt:lpstr>
      <vt:lpstr>Руководитель волонтерского центра  Исламова Эльмира Равильевна</vt:lpstr>
      <vt:lpstr>Презентация PowerPoint</vt:lpstr>
      <vt:lpstr>Обучающиеся  приняли участие в  Большом волонтерском плане "Дело месяца",  уровень "Волонтеры-лидеры. </vt:lpstr>
      <vt:lpstr>Всероссийский Эко-марафон "Сдай макулатуру - спаси дерево!"</vt:lpstr>
      <vt:lpstr>Принимают участие в организации  и проведении мероприятия «Всемирный день Земли»</vt:lpstr>
      <vt:lpstr>В преддверии приближающегося новогоднего праздника  организована акция "Сундучок храбрости"  для детей, находящихся на лечении  в детском онкологическом диспансере. </vt:lpstr>
      <vt:lpstr> Благотворительная ярмарка  "Своих не бросаем!" </vt:lpstr>
      <vt:lpstr>Акция "Добрые письма"</vt:lpstr>
      <vt:lpstr> Проводим субботники по благоустройству </vt:lpstr>
      <vt:lpstr>Презентация PowerPoint</vt:lpstr>
      <vt:lpstr>Акция «Свеча Памяти!»</vt:lpstr>
      <vt:lpstr>Акция «Обелиск»</vt:lpstr>
      <vt:lpstr>Акция «Обелиск»</vt:lpstr>
      <vt:lpstr> "Вальс Победы"</vt:lpstr>
      <vt:lpstr>Акция «Окна Победы»</vt:lpstr>
      <vt:lpstr>Акция «Окна Победы»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Химия Биология</dc:creator>
  <cp:lastModifiedBy>User</cp:lastModifiedBy>
  <cp:revision>123</cp:revision>
  <dcterms:created xsi:type="dcterms:W3CDTF">2023-10-17T04:55:37Z</dcterms:created>
  <dcterms:modified xsi:type="dcterms:W3CDTF">2025-06-25T05:59:31Z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2023-05-10T00:00:00Z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2023-10-17T00:00:00Z</vt:filetime>
  </property>
</Properties>
</file>