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389" r:id="rId3"/>
    <p:sldId id="391" r:id="rId4"/>
    <p:sldId id="394" r:id="rId5"/>
    <p:sldId id="395" r:id="rId6"/>
    <p:sldId id="397" r:id="rId7"/>
    <p:sldId id="278" r:id="rId8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uhtinovans" initials="b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04E"/>
    <a:srgbClr val="FF9966"/>
    <a:srgbClr val="9ED561"/>
    <a:srgbClr val="EC2069"/>
    <a:srgbClr val="D7F5E1"/>
    <a:srgbClr val="F9E807"/>
    <a:srgbClr val="FDFDDB"/>
    <a:srgbClr val="A6FAC8"/>
    <a:srgbClr val="DBFAFD"/>
    <a:srgbClr val="F1D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92857" autoAdjust="0"/>
  </p:normalViewPr>
  <p:slideViewPr>
    <p:cSldViewPr>
      <p:cViewPr varScale="1">
        <p:scale>
          <a:sx n="69" d="100"/>
          <a:sy n="69" d="100"/>
        </p:scale>
        <p:origin x="15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92179624624547E-2"/>
          <c:y val="9.4682515986574234E-2"/>
          <c:w val="0.89082168836231002"/>
          <c:h val="0.546223003023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53-45B3-AE39-C67583D60CF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0.00</c:formatCode>
                <c:ptCount val="2"/>
                <c:pt idx="0">
                  <c:v>4153</c:v>
                </c:pt>
                <c:pt idx="1">
                  <c:v>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953-45B3-AE39-C67583D60C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9"/>
        <c:overlap val="-27"/>
        <c:axId val="22777216"/>
        <c:axId val="22787200"/>
      </c:barChart>
      <c:catAx>
        <c:axId val="2277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787200"/>
        <c:crosses val="autoZero"/>
        <c:auto val="1"/>
        <c:lblAlgn val="ctr"/>
        <c:lblOffset val="100"/>
        <c:noMultiLvlLbl val="0"/>
      </c:catAx>
      <c:valAx>
        <c:axId val="22787200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22777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3-19T13:55:18.046" idx="2">
    <p:pos x="2250" y="1345"/>
    <p:text>Следует указать конкретные, измеримые в числовых значениях, результаты, которые планируется достичь за период реализации проекта.
Используемые показатели должны соответствовать следующим требованиям:
● адекватность (показатель характеризует реальную ситуацию в результате достижения цели или решения задачи);
● достижимость (значения этого показателя реалистично получить в рамках реализации проекта);
● достоверность (способ сбора и обработки исходной информации можно будет подтвердить документально);
● измеримость (у показателя должны быть числовые значения);
● объективность (не допускается использование показателей, которые могут улучшаться при ухудшении реального положения дел);
● однозначность (смысл показателя не должен вызывать разночтений, поэтому следует избегать сложных формулировок).</p:text>
  </p:cm>
  <p:cm authorId="0" dt="2020-03-19T13:55:48.527" idx="3">
    <p:pos x="2124" y="2542"/>
    <p:text>Следует указать результаты, не измеримые в числовых значениях, которые планируется достичь за период реализации проекта (положительные изменения в социуме, решение конкретных социальных проблем, повышение качества жизни целевой группы и т. п.).</p:tex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0.05873</cdr:x>
      <cdr:y>0</cdr:y>
    </cdr:from>
    <cdr:to>
      <cdr:x>0.12245</cdr:x>
      <cdr:y>0.61959</cdr:y>
    </cdr:to>
    <cdr:grpSp>
      <cdr:nvGrpSpPr>
        <cdr:cNvPr id="2" name="Group 1822">
          <a:extLst xmlns:a="http://schemas.openxmlformats.org/drawingml/2006/main">
            <a:ext uri="{FF2B5EF4-FFF2-40B4-BE49-F238E27FC236}">
              <a16:creationId xmlns:a16="http://schemas.microsoft.com/office/drawing/2014/main" id="{F6943215-209B-4812-9120-7D9326966159}"/>
            </a:ext>
          </a:extLst>
        </cdr:cNvPr>
        <cdr:cNvGrpSpPr/>
      </cdr:nvGrpSpPr>
      <cdr:grpSpPr>
        <a:xfrm xmlns:a="http://schemas.openxmlformats.org/drawingml/2006/main">
          <a:off x="207222" y="0"/>
          <a:ext cx="224829" cy="1837711"/>
          <a:chOff x="54256" y="-4392610"/>
          <a:chExt cx="333376" cy="7909611"/>
        </a:xfrm>
      </cdr:grpSpPr>
      <cdr:sp macro="" textlink="">
        <cdr:nvSpPr>
          <cdr:cNvPr id="3" name="Line 1835">
            <a:extLst xmlns:a="http://schemas.openxmlformats.org/drawingml/2006/main">
              <a:ext uri="{FF2B5EF4-FFF2-40B4-BE49-F238E27FC236}">
                <a16:creationId xmlns:a16="http://schemas.microsoft.com/office/drawing/2014/main" id="{D291CBC5-9F8A-4DD6-8897-838A92E1D31F}"/>
              </a:ext>
            </a:extLst>
          </cdr:cNvPr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20945" y="-4281058"/>
            <a:ext cx="0" cy="76937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 cap="flat">
            <a:solidFill>
              <a:schemeClr val="tx1">
                <a:alpha val="25000"/>
              </a:schemeClr>
            </a:solidFill>
            <a:prstDash val="dash"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 vert="horz" wrap="square" lIns="91440" tIns="45720" rIns="91440" bIns="45720" numCol="1" anchor="t" anchorCtr="0" compatLnSpc="1">
            <a:prstTxWarp prst="textNoShape">
              <a:avLst/>
            </a:prstTxWarp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en-US" dirty="0"/>
          </a:p>
        </cdr:txBody>
      </cdr:sp>
      <cdr:sp macro="" textlink="">
        <cdr:nvSpPr>
          <cdr:cNvPr id="4" name="Freeform 1836">
            <a:extLst xmlns:a="http://schemas.openxmlformats.org/drawingml/2006/main">
              <a:ext uri="{FF2B5EF4-FFF2-40B4-BE49-F238E27FC236}">
                <a16:creationId xmlns:a16="http://schemas.microsoft.com/office/drawing/2014/main" id="{2099D48F-F93D-4169-AD42-4B97098F2175}"/>
              </a:ext>
            </a:extLst>
          </cdr:cNvPr>
          <cdr:cNvSpPr>
            <a:spLocks xmlns:a="http://schemas.openxmlformats.org/drawingml/2006/main"/>
          </cdr:cNvSpPr>
        </cdr:nvSpPr>
        <cdr:spPr bwMode="auto">
          <a:xfrm xmlns:a="http://schemas.openxmlformats.org/drawingml/2006/main">
            <a:off x="189195" y="-4385415"/>
            <a:ext cx="63500" cy="125950"/>
          </a:xfrm>
          <a:custGeom xmlns:a="http://schemas.openxmlformats.org/drawingml/2006/main">
            <a:avLst/>
            <a:gdLst>
              <a:gd name="T0" fmla="*/ 0 w 40"/>
              <a:gd name="T1" fmla="*/ 35 h 35"/>
              <a:gd name="T2" fmla="*/ 20 w 40"/>
              <a:gd name="T3" fmla="*/ 0 h 35"/>
              <a:gd name="T4" fmla="*/ 40 w 40"/>
              <a:gd name="T5" fmla="*/ 35 h 35"/>
              <a:gd name="T6" fmla="*/ 0 w 40"/>
              <a:gd name="T7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" h="35">
                <a:moveTo>
                  <a:pt x="0" y="35"/>
                </a:moveTo>
                <a:lnTo>
                  <a:pt x="20" y="0"/>
                </a:lnTo>
                <a:lnTo>
                  <a:pt x="40" y="35"/>
                </a:lnTo>
                <a:lnTo>
                  <a:pt x="0" y="35"/>
                </a:lnTo>
                <a:close/>
              </a:path>
            </a:pathLst>
          </a:custGeom>
          <a:solidFill xmlns:a="http://schemas.openxmlformats.org/drawingml/2006/main">
            <a:schemeClr val="tx1">
              <a:alpha val="25000"/>
            </a:schemeClr>
          </a:solidFill>
          <a:ln xmlns:a="http://schemas.openxmlformats.org/drawingml/2006/main">
            <a:noFill/>
          </a:ln>
        </cdr:spPr>
        <cdr:txBody>
          <a:bodyPr xmlns:a="http://schemas.openxmlformats.org/drawingml/2006/main" vert="horz" wrap="square" lIns="91440" tIns="45720" rIns="91440" bIns="45720" numCol="1" anchor="t" anchorCtr="0" compatLnSpc="1">
            <a:prstTxWarp prst="textNoShape">
              <a:avLst/>
            </a:prstTxWarp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en-US" dirty="0"/>
          </a:p>
        </cdr:txBody>
      </cdr:sp>
      <cdr:sp macro="" textlink="">
        <cdr:nvSpPr>
          <cdr:cNvPr id="5" name="Freeform 1837">
            <a:extLst xmlns:a="http://schemas.openxmlformats.org/drawingml/2006/main">
              <a:ext uri="{FF2B5EF4-FFF2-40B4-BE49-F238E27FC236}">
                <a16:creationId xmlns:a16="http://schemas.microsoft.com/office/drawing/2014/main" id="{28C97F5C-1FAC-4661-9A63-67F1FA9E5FEA}"/>
              </a:ext>
            </a:extLst>
          </cdr:cNvPr>
          <cdr:cNvSpPr>
            <a:spLocks xmlns:a="http://schemas.openxmlformats.org/drawingml/2006/main"/>
          </cdr:cNvSpPr>
        </cdr:nvSpPr>
        <cdr:spPr bwMode="auto">
          <a:xfrm xmlns:a="http://schemas.openxmlformats.org/drawingml/2006/main">
            <a:off x="189195" y="3391050"/>
            <a:ext cx="63500" cy="125950"/>
          </a:xfrm>
          <a:custGeom xmlns:a="http://schemas.openxmlformats.org/drawingml/2006/main">
            <a:avLst/>
            <a:gdLst>
              <a:gd name="T0" fmla="*/ 0 w 40"/>
              <a:gd name="T1" fmla="*/ 0 h 35"/>
              <a:gd name="T2" fmla="*/ 20 w 40"/>
              <a:gd name="T3" fmla="*/ 35 h 35"/>
              <a:gd name="T4" fmla="*/ 40 w 40"/>
              <a:gd name="T5" fmla="*/ 0 h 35"/>
              <a:gd name="T6" fmla="*/ 0 w 40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" h="35">
                <a:moveTo>
                  <a:pt x="0" y="0"/>
                </a:moveTo>
                <a:lnTo>
                  <a:pt x="20" y="35"/>
                </a:lnTo>
                <a:lnTo>
                  <a:pt x="40" y="0"/>
                </a:lnTo>
                <a:lnTo>
                  <a:pt x="0" y="0"/>
                </a:lnTo>
                <a:close/>
              </a:path>
            </a:pathLst>
          </a:custGeom>
          <a:solidFill xmlns:a="http://schemas.openxmlformats.org/drawingml/2006/main">
            <a:schemeClr val="tx1">
              <a:alpha val="25000"/>
            </a:schemeClr>
          </a:solidFill>
          <a:ln xmlns:a="http://schemas.openxmlformats.org/drawingml/2006/main">
            <a:noFill/>
          </a:ln>
        </cdr:spPr>
        <cdr:txBody>
          <a:bodyPr xmlns:a="http://schemas.openxmlformats.org/drawingml/2006/main" vert="horz" wrap="square" lIns="91440" tIns="45720" rIns="91440" bIns="45720" numCol="1" anchor="t" anchorCtr="0" compatLnSpc="1">
            <a:prstTxWarp prst="textNoShape">
              <a:avLst/>
            </a:prstTxWarp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en-US" dirty="0"/>
          </a:p>
        </cdr:txBody>
      </cdr:sp>
      <cdr:sp macro="" textlink="">
        <cdr:nvSpPr>
          <cdr:cNvPr id="6" name="Line 1838">
            <a:extLst xmlns:a="http://schemas.openxmlformats.org/drawingml/2006/main">
              <a:ext uri="{FF2B5EF4-FFF2-40B4-BE49-F238E27FC236}">
                <a16:creationId xmlns:a16="http://schemas.microsoft.com/office/drawing/2014/main" id="{D6BD531E-5E6A-4625-A564-10B9C819D047}"/>
              </a:ext>
            </a:extLst>
          </cdr:cNvPr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4257" y="3509804"/>
            <a:ext cx="333375" cy="7197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 cap="flat">
            <a:solidFill>
              <a:schemeClr val="tx1">
                <a:alpha val="25000"/>
              </a:schemeClr>
            </a:solidFill>
            <a:prstDash val="solid"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 vert="horz" wrap="square" lIns="91440" tIns="45720" rIns="91440" bIns="45720" numCol="1" anchor="t" anchorCtr="0" compatLnSpc="1">
            <a:prstTxWarp prst="textNoShape">
              <a:avLst/>
            </a:prstTxWarp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en-US" dirty="0"/>
          </a:p>
        </cdr:txBody>
      </cdr:sp>
      <cdr:sp macro="" textlink="">
        <cdr:nvSpPr>
          <cdr:cNvPr id="7" name="Line 1839">
            <a:extLst xmlns:a="http://schemas.openxmlformats.org/drawingml/2006/main">
              <a:ext uri="{FF2B5EF4-FFF2-40B4-BE49-F238E27FC236}">
                <a16:creationId xmlns:a16="http://schemas.microsoft.com/office/drawing/2014/main" id="{4F2C7E8F-8AEB-44C9-A1F2-08E355AA2C36}"/>
              </a:ext>
            </a:extLst>
          </cdr:cNvPr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4256" y="-4392610"/>
            <a:ext cx="327025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 cap="flat">
            <a:solidFill>
              <a:schemeClr val="tx1">
                <a:alpha val="25000"/>
              </a:schemeClr>
            </a:solidFill>
            <a:prstDash val="solid"/>
            <a:miter lim="800000"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 vert="horz" wrap="square" lIns="91440" tIns="45720" rIns="91440" bIns="45720" numCol="1" anchor="t" anchorCtr="0" compatLnSpc="1">
            <a:prstTxWarp prst="textNoShape">
              <a:avLst/>
            </a:prstTxWarp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en-US" dirty="0"/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B1B84-496B-437A-BD90-1FE6F64797CC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37130-1277-4F34-8797-7667E9902EC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0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2FB34-D671-43BC-A9A7-633B239CDAD0}" type="datetimeFigureOut">
              <a:rPr lang="ru-RU" smtClean="0"/>
              <a:pPr/>
              <a:t>22.05.2020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BE200-B2F4-48E7-ADDA-D4E48B244D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">
            <a:extLst>
              <a:ext uri="{FF2B5EF4-FFF2-40B4-BE49-F238E27FC236}">
                <a16:creationId xmlns:a16="http://schemas.microsoft.com/office/drawing/2014/main" id="{5460266D-205D-4FEB-9D9B-1549CD2E8B5E}"/>
              </a:ext>
            </a:extLst>
          </p:cNvPr>
          <p:cNvSpPr>
            <a:spLocks/>
          </p:cNvSpPr>
          <p:nvPr/>
        </p:nvSpPr>
        <p:spPr bwMode="auto">
          <a:xfrm>
            <a:off x="3175" y="1588"/>
            <a:ext cx="5936977" cy="6858000"/>
          </a:xfrm>
          <a:custGeom>
            <a:avLst/>
            <a:gdLst>
              <a:gd name="T0" fmla="*/ 0 w 3636"/>
              <a:gd name="T1" fmla="*/ 4320 h 4320"/>
              <a:gd name="T2" fmla="*/ 1997 w 3636"/>
              <a:gd name="T3" fmla="*/ 4320 h 4320"/>
              <a:gd name="T4" fmla="*/ 3636 w 3636"/>
              <a:gd name="T5" fmla="*/ 930 h 4320"/>
              <a:gd name="T6" fmla="*/ 3535 w 3636"/>
              <a:gd name="T7" fmla="*/ 0 h 4320"/>
              <a:gd name="T8" fmla="*/ 0 w 3636"/>
              <a:gd name="T9" fmla="*/ 0 h 4320"/>
              <a:gd name="T10" fmla="*/ 0 w 3636"/>
              <a:gd name="T11" fmla="*/ 432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636" h="4320">
                <a:moveTo>
                  <a:pt x="0" y="4320"/>
                </a:moveTo>
                <a:cubicBezTo>
                  <a:pt x="1997" y="4320"/>
                  <a:pt x="1997" y="4320"/>
                  <a:pt x="1997" y="4320"/>
                </a:cubicBezTo>
                <a:cubicBezTo>
                  <a:pt x="2995" y="3527"/>
                  <a:pt x="3636" y="2303"/>
                  <a:pt x="3636" y="930"/>
                </a:cubicBezTo>
                <a:cubicBezTo>
                  <a:pt x="3636" y="610"/>
                  <a:pt x="3601" y="299"/>
                  <a:pt x="3535" y="0"/>
                </a:cubicBezTo>
                <a:cubicBezTo>
                  <a:pt x="0" y="0"/>
                  <a:pt x="0" y="0"/>
                  <a:pt x="0" y="0"/>
                </a:cubicBezTo>
                <a:lnTo>
                  <a:pt x="0" y="4320"/>
                </a:lnTo>
                <a:close/>
              </a:path>
            </a:pathLst>
          </a:custGeom>
          <a:solidFill>
            <a:srgbClr val="FCE06E">
              <a:alpha val="14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40913" y="1938472"/>
            <a:ext cx="53623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4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Презентация проекта </a:t>
            </a:r>
          </a:p>
          <a:p>
            <a:pPr algn="ctr"/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на участие в конкурсе </a:t>
            </a:r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  <a:ea typeface="Open Sans" pitchFamily="34" charset="0"/>
              <a:cs typeface="Open Sans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«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Доброволец России – 2020»</a:t>
            </a:r>
          </a:p>
          <a:p>
            <a:endParaRPr lang="ru-RU" sz="2600" b="1" dirty="0">
              <a:solidFill>
                <a:schemeClr val="tx1">
                  <a:lumMod val="75000"/>
                  <a:lumOff val="25000"/>
                </a:schemeClr>
              </a:solidFill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28" name="Freeform 86">
            <a:extLst>
              <a:ext uri="{FF2B5EF4-FFF2-40B4-BE49-F238E27FC236}">
                <a16:creationId xmlns:a16="http://schemas.microsoft.com/office/drawing/2014/main" id="{21DE737F-F028-4FB9-8F57-08EAAC886832}"/>
              </a:ext>
            </a:extLst>
          </p:cNvPr>
          <p:cNvSpPr>
            <a:spLocks/>
          </p:cNvSpPr>
          <p:nvPr/>
        </p:nvSpPr>
        <p:spPr bwMode="auto">
          <a:xfrm>
            <a:off x="655639" y="2296336"/>
            <a:ext cx="2544750" cy="2564359"/>
          </a:xfrm>
          <a:custGeom>
            <a:avLst/>
            <a:gdLst>
              <a:gd name="T0" fmla="*/ 844 w 1687"/>
              <a:gd name="T1" fmla="*/ 0 h 1700"/>
              <a:gd name="T2" fmla="*/ 1687 w 1687"/>
              <a:gd name="T3" fmla="*/ 850 h 1700"/>
              <a:gd name="T4" fmla="*/ 844 w 1687"/>
              <a:gd name="T5" fmla="*/ 1700 h 1700"/>
              <a:gd name="T6" fmla="*/ 0 w 1687"/>
              <a:gd name="T7" fmla="*/ 850 h 1700"/>
              <a:gd name="T8" fmla="*/ 844 w 1687"/>
              <a:gd name="T9" fmla="*/ 0 h 1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7" h="1700">
                <a:moveTo>
                  <a:pt x="844" y="0"/>
                </a:moveTo>
                <a:lnTo>
                  <a:pt x="1687" y="850"/>
                </a:lnTo>
                <a:lnTo>
                  <a:pt x="844" y="1700"/>
                </a:lnTo>
                <a:lnTo>
                  <a:pt x="0" y="850"/>
                </a:lnTo>
                <a:lnTo>
                  <a:pt x="844" y="0"/>
                </a:lnTo>
                <a:close/>
              </a:path>
            </a:pathLst>
          </a:custGeom>
          <a:noFill/>
          <a:ln w="31750" cap="flat">
            <a:solidFill>
              <a:srgbClr val="92D05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87">
            <a:extLst>
              <a:ext uri="{FF2B5EF4-FFF2-40B4-BE49-F238E27FC236}">
                <a16:creationId xmlns:a16="http://schemas.microsoft.com/office/drawing/2014/main" id="{BF0629C7-259E-4AE3-89AC-947A44669E30}"/>
              </a:ext>
            </a:extLst>
          </p:cNvPr>
          <p:cNvSpPr>
            <a:spLocks/>
          </p:cNvSpPr>
          <p:nvPr/>
        </p:nvSpPr>
        <p:spPr bwMode="auto">
          <a:xfrm>
            <a:off x="66135" y="2653685"/>
            <a:ext cx="977473" cy="1810136"/>
          </a:xfrm>
          <a:custGeom>
            <a:avLst/>
            <a:gdLst>
              <a:gd name="T0" fmla="*/ 648 w 648"/>
              <a:gd name="T1" fmla="*/ 53 h 1200"/>
              <a:gd name="T2" fmla="*/ 595 w 648"/>
              <a:gd name="T3" fmla="*/ 0 h 1200"/>
              <a:gd name="T4" fmla="*/ 0 w 648"/>
              <a:gd name="T5" fmla="*/ 600 h 1200"/>
              <a:gd name="T6" fmla="*/ 595 w 648"/>
              <a:gd name="T7" fmla="*/ 1200 h 1200"/>
              <a:gd name="T8" fmla="*/ 648 w 648"/>
              <a:gd name="T9" fmla="*/ 1147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8" h="1200">
                <a:moveTo>
                  <a:pt x="648" y="53"/>
                </a:moveTo>
                <a:lnTo>
                  <a:pt x="595" y="0"/>
                </a:lnTo>
                <a:lnTo>
                  <a:pt x="0" y="600"/>
                </a:lnTo>
                <a:lnTo>
                  <a:pt x="595" y="1200"/>
                </a:lnTo>
                <a:lnTo>
                  <a:pt x="648" y="1147"/>
                </a:lnTo>
              </a:path>
            </a:pathLst>
          </a:custGeom>
          <a:noFill/>
          <a:ln w="19050" cap="flat">
            <a:solidFill>
              <a:schemeClr val="tx1">
                <a:alpha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Freeform 88">
            <a:extLst>
              <a:ext uri="{FF2B5EF4-FFF2-40B4-BE49-F238E27FC236}">
                <a16:creationId xmlns:a16="http://schemas.microsoft.com/office/drawing/2014/main" id="{ABAD17D4-6C76-4251-9DFC-4C3AB6AC40B2}"/>
              </a:ext>
            </a:extLst>
          </p:cNvPr>
          <p:cNvSpPr>
            <a:spLocks/>
          </p:cNvSpPr>
          <p:nvPr/>
        </p:nvSpPr>
        <p:spPr bwMode="auto">
          <a:xfrm>
            <a:off x="340112" y="2296336"/>
            <a:ext cx="1351568" cy="2564359"/>
          </a:xfrm>
          <a:custGeom>
            <a:avLst/>
            <a:gdLst>
              <a:gd name="T0" fmla="*/ 896 w 896"/>
              <a:gd name="T1" fmla="*/ 53 h 1700"/>
              <a:gd name="T2" fmla="*/ 843 w 896"/>
              <a:gd name="T3" fmla="*/ 0 h 1700"/>
              <a:gd name="T4" fmla="*/ 0 w 896"/>
              <a:gd name="T5" fmla="*/ 850 h 1700"/>
              <a:gd name="T6" fmla="*/ 843 w 896"/>
              <a:gd name="T7" fmla="*/ 1700 h 1700"/>
              <a:gd name="T8" fmla="*/ 896 w 896"/>
              <a:gd name="T9" fmla="*/ 1647 h 1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700">
                <a:moveTo>
                  <a:pt x="896" y="53"/>
                </a:moveTo>
                <a:lnTo>
                  <a:pt x="843" y="0"/>
                </a:lnTo>
                <a:lnTo>
                  <a:pt x="0" y="850"/>
                </a:lnTo>
                <a:lnTo>
                  <a:pt x="843" y="1700"/>
                </a:lnTo>
                <a:lnTo>
                  <a:pt x="896" y="1647"/>
                </a:lnTo>
              </a:path>
            </a:pathLst>
          </a:custGeom>
          <a:noFill/>
          <a:ln w="19050" cap="flat">
            <a:solidFill>
              <a:srgbClr val="E2AC00">
                <a:alpha val="75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89">
            <a:extLst>
              <a:ext uri="{FF2B5EF4-FFF2-40B4-BE49-F238E27FC236}">
                <a16:creationId xmlns:a16="http://schemas.microsoft.com/office/drawing/2014/main" id="{07EE263A-9C89-4B71-B735-6FA98AC1F1AB}"/>
              </a:ext>
            </a:extLst>
          </p:cNvPr>
          <p:cNvSpPr>
            <a:spLocks/>
          </p:cNvSpPr>
          <p:nvPr/>
        </p:nvSpPr>
        <p:spPr bwMode="auto">
          <a:xfrm>
            <a:off x="2843808" y="2653685"/>
            <a:ext cx="977473" cy="1810136"/>
          </a:xfrm>
          <a:custGeom>
            <a:avLst/>
            <a:gdLst>
              <a:gd name="T0" fmla="*/ 0 w 648"/>
              <a:gd name="T1" fmla="*/ 1147 h 1200"/>
              <a:gd name="T2" fmla="*/ 52 w 648"/>
              <a:gd name="T3" fmla="*/ 1200 h 1200"/>
              <a:gd name="T4" fmla="*/ 648 w 648"/>
              <a:gd name="T5" fmla="*/ 600 h 1200"/>
              <a:gd name="T6" fmla="*/ 52 w 648"/>
              <a:gd name="T7" fmla="*/ 0 h 1200"/>
              <a:gd name="T8" fmla="*/ 0 w 648"/>
              <a:gd name="T9" fmla="*/ 53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8" h="1200">
                <a:moveTo>
                  <a:pt x="0" y="1147"/>
                </a:moveTo>
                <a:lnTo>
                  <a:pt x="52" y="1200"/>
                </a:lnTo>
                <a:lnTo>
                  <a:pt x="648" y="600"/>
                </a:lnTo>
                <a:lnTo>
                  <a:pt x="52" y="0"/>
                </a:lnTo>
                <a:lnTo>
                  <a:pt x="0" y="53"/>
                </a:lnTo>
              </a:path>
            </a:pathLst>
          </a:custGeom>
          <a:noFill/>
          <a:ln w="19050" cap="flat">
            <a:solidFill>
              <a:schemeClr val="tx1">
                <a:alpha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Freeform 90">
            <a:extLst>
              <a:ext uri="{FF2B5EF4-FFF2-40B4-BE49-F238E27FC236}">
                <a16:creationId xmlns:a16="http://schemas.microsoft.com/office/drawing/2014/main" id="{357D31CE-827D-4CC5-B545-CAB70A9CA863}"/>
              </a:ext>
            </a:extLst>
          </p:cNvPr>
          <p:cNvSpPr>
            <a:spLocks/>
          </p:cNvSpPr>
          <p:nvPr/>
        </p:nvSpPr>
        <p:spPr bwMode="auto">
          <a:xfrm>
            <a:off x="2140312" y="2296336"/>
            <a:ext cx="1351568" cy="2564359"/>
          </a:xfrm>
          <a:custGeom>
            <a:avLst/>
            <a:gdLst>
              <a:gd name="T0" fmla="*/ 0 w 896"/>
              <a:gd name="T1" fmla="*/ 1647 h 1700"/>
              <a:gd name="T2" fmla="*/ 52 w 896"/>
              <a:gd name="T3" fmla="*/ 1700 h 1700"/>
              <a:gd name="T4" fmla="*/ 896 w 896"/>
              <a:gd name="T5" fmla="*/ 850 h 1700"/>
              <a:gd name="T6" fmla="*/ 52 w 896"/>
              <a:gd name="T7" fmla="*/ 0 h 1700"/>
              <a:gd name="T8" fmla="*/ 0 w 896"/>
              <a:gd name="T9" fmla="*/ 53 h 1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700">
                <a:moveTo>
                  <a:pt x="0" y="1647"/>
                </a:moveTo>
                <a:lnTo>
                  <a:pt x="52" y="1700"/>
                </a:lnTo>
                <a:lnTo>
                  <a:pt x="896" y="850"/>
                </a:lnTo>
                <a:lnTo>
                  <a:pt x="52" y="0"/>
                </a:lnTo>
                <a:lnTo>
                  <a:pt x="0" y="53"/>
                </a:lnTo>
              </a:path>
            </a:pathLst>
          </a:custGeom>
          <a:noFill/>
          <a:ln w="19050" cap="flat">
            <a:solidFill>
              <a:srgbClr val="00B0F0">
                <a:alpha val="75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3673857" y="1808746"/>
            <a:ext cx="431416" cy="497787"/>
            <a:chOff x="3486076" y="634978"/>
            <a:chExt cx="431416" cy="497787"/>
          </a:xfrm>
        </p:grpSpPr>
        <p:sp>
          <p:nvSpPr>
            <p:cNvPr id="34" name="Line 91">
              <a:extLst>
                <a:ext uri="{FF2B5EF4-FFF2-40B4-BE49-F238E27FC236}">
                  <a16:creationId xmlns:a16="http://schemas.microsoft.com/office/drawing/2014/main" id="{69D1E3E0-2FFC-4428-805B-39A5E9AE8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076" y="764704"/>
              <a:ext cx="431416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Line 92">
              <a:extLst>
                <a:ext uri="{FF2B5EF4-FFF2-40B4-BE49-F238E27FC236}">
                  <a16:creationId xmlns:a16="http://schemas.microsoft.com/office/drawing/2014/main" id="{5DDE027D-9553-47E2-A36A-98919179C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277" y="634978"/>
              <a:ext cx="0" cy="497787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3" name="Freeform 100">
            <a:extLst>
              <a:ext uri="{FF2B5EF4-FFF2-40B4-BE49-F238E27FC236}">
                <a16:creationId xmlns:a16="http://schemas.microsoft.com/office/drawing/2014/main" id="{7ACFB331-9460-46AB-90C6-CFC4237C14FA}"/>
              </a:ext>
            </a:extLst>
          </p:cNvPr>
          <p:cNvSpPr>
            <a:spLocks noEditPoints="1"/>
          </p:cNvSpPr>
          <p:nvPr/>
        </p:nvSpPr>
        <p:spPr bwMode="auto">
          <a:xfrm>
            <a:off x="1679576" y="3264509"/>
            <a:ext cx="600362" cy="530973"/>
          </a:xfrm>
          <a:custGeom>
            <a:avLst/>
            <a:gdLst>
              <a:gd name="T0" fmla="*/ 104 w 401"/>
              <a:gd name="T1" fmla="*/ 4 h 352"/>
              <a:gd name="T2" fmla="*/ 18 w 401"/>
              <a:gd name="T3" fmla="*/ 45 h 352"/>
              <a:gd name="T4" fmla="*/ 4 w 401"/>
              <a:gd name="T5" fmla="*/ 59 h 352"/>
              <a:gd name="T6" fmla="*/ 41 w 401"/>
              <a:gd name="T7" fmla="*/ 92 h 352"/>
              <a:gd name="T8" fmla="*/ 119 w 401"/>
              <a:gd name="T9" fmla="*/ 18 h 352"/>
              <a:gd name="T10" fmla="*/ 61 w 401"/>
              <a:gd name="T11" fmla="*/ 131 h 352"/>
              <a:gd name="T12" fmla="*/ 61 w 401"/>
              <a:gd name="T13" fmla="*/ 222 h 352"/>
              <a:gd name="T14" fmla="*/ 61 w 401"/>
              <a:gd name="T15" fmla="*/ 131 h 352"/>
              <a:gd name="T16" fmla="*/ 61 w 401"/>
              <a:gd name="T17" fmla="*/ 201 h 352"/>
              <a:gd name="T18" fmla="*/ 61 w 401"/>
              <a:gd name="T19" fmla="*/ 151 h 352"/>
              <a:gd name="T20" fmla="*/ 61 w 401"/>
              <a:gd name="T21" fmla="*/ 201 h 352"/>
              <a:gd name="T22" fmla="*/ 16 w 401"/>
              <a:gd name="T23" fmla="*/ 306 h 352"/>
              <a:gd name="T24" fmla="*/ 106 w 401"/>
              <a:gd name="T25" fmla="*/ 306 h 352"/>
              <a:gd name="T26" fmla="*/ 61 w 401"/>
              <a:gd name="T27" fmla="*/ 331 h 352"/>
              <a:gd name="T28" fmla="*/ 36 w 401"/>
              <a:gd name="T29" fmla="*/ 306 h 352"/>
              <a:gd name="T30" fmla="*/ 86 w 401"/>
              <a:gd name="T31" fmla="*/ 306 h 352"/>
              <a:gd name="T32" fmla="*/ 390 w 401"/>
              <a:gd name="T33" fmla="*/ 147 h 352"/>
              <a:gd name="T34" fmla="*/ 146 w 401"/>
              <a:gd name="T35" fmla="*/ 157 h 352"/>
              <a:gd name="T36" fmla="*/ 390 w 401"/>
              <a:gd name="T37" fmla="*/ 167 h 352"/>
              <a:gd name="T38" fmla="*/ 390 w 401"/>
              <a:gd name="T39" fmla="*/ 147 h 352"/>
              <a:gd name="T40" fmla="*/ 157 w 401"/>
              <a:gd name="T41" fmla="*/ 186 h 352"/>
              <a:gd name="T42" fmla="*/ 157 w 401"/>
              <a:gd name="T43" fmla="*/ 206 h 352"/>
              <a:gd name="T44" fmla="*/ 401 w 401"/>
              <a:gd name="T45" fmla="*/ 196 h 352"/>
              <a:gd name="T46" fmla="*/ 157 w 401"/>
              <a:gd name="T47" fmla="*/ 297 h 352"/>
              <a:gd name="T48" fmla="*/ 401 w 401"/>
              <a:gd name="T49" fmla="*/ 287 h 352"/>
              <a:gd name="T50" fmla="*/ 157 w 401"/>
              <a:gd name="T51" fmla="*/ 277 h 352"/>
              <a:gd name="T52" fmla="*/ 157 w 401"/>
              <a:gd name="T53" fmla="*/ 297 h 352"/>
              <a:gd name="T54" fmla="*/ 401 w 401"/>
              <a:gd name="T55" fmla="*/ 326 h 352"/>
              <a:gd name="T56" fmla="*/ 157 w 401"/>
              <a:gd name="T57" fmla="*/ 316 h 352"/>
              <a:gd name="T58" fmla="*/ 157 w 401"/>
              <a:gd name="T59" fmla="*/ 336 h 352"/>
              <a:gd name="T60" fmla="*/ 147 w 401"/>
              <a:gd name="T61" fmla="*/ 27 h 352"/>
              <a:gd name="T62" fmla="*/ 391 w 401"/>
              <a:gd name="T63" fmla="*/ 37 h 352"/>
              <a:gd name="T64" fmla="*/ 391 w 401"/>
              <a:gd name="T65" fmla="*/ 17 h 352"/>
              <a:gd name="T66" fmla="*/ 147 w 401"/>
              <a:gd name="T67" fmla="*/ 27 h 352"/>
              <a:gd name="T68" fmla="*/ 157 w 401"/>
              <a:gd name="T69" fmla="*/ 56 h 352"/>
              <a:gd name="T70" fmla="*/ 157 w 401"/>
              <a:gd name="T71" fmla="*/ 76 h 352"/>
              <a:gd name="T72" fmla="*/ 401 w 401"/>
              <a:gd name="T73" fmla="*/ 66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1" h="352">
                <a:moveTo>
                  <a:pt x="118" y="4"/>
                </a:moveTo>
                <a:cubicBezTo>
                  <a:pt x="115" y="0"/>
                  <a:pt x="108" y="0"/>
                  <a:pt x="104" y="4"/>
                </a:cubicBezTo>
                <a:cubicBezTo>
                  <a:pt x="40" y="67"/>
                  <a:pt x="40" y="67"/>
                  <a:pt x="40" y="67"/>
                </a:cubicBezTo>
                <a:cubicBezTo>
                  <a:pt x="18" y="45"/>
                  <a:pt x="18" y="45"/>
                  <a:pt x="18" y="45"/>
                </a:cubicBezTo>
                <a:cubicBezTo>
                  <a:pt x="14" y="41"/>
                  <a:pt x="8" y="41"/>
                  <a:pt x="4" y="45"/>
                </a:cubicBezTo>
                <a:cubicBezTo>
                  <a:pt x="0" y="49"/>
                  <a:pt x="0" y="55"/>
                  <a:pt x="4" y="59"/>
                </a:cubicBezTo>
                <a:cubicBezTo>
                  <a:pt x="33" y="89"/>
                  <a:pt x="33" y="89"/>
                  <a:pt x="33" y="89"/>
                </a:cubicBezTo>
                <a:cubicBezTo>
                  <a:pt x="35" y="91"/>
                  <a:pt x="38" y="92"/>
                  <a:pt x="41" y="92"/>
                </a:cubicBezTo>
                <a:cubicBezTo>
                  <a:pt x="43" y="92"/>
                  <a:pt x="46" y="91"/>
                  <a:pt x="48" y="89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22" y="14"/>
                  <a:pt x="122" y="8"/>
                  <a:pt x="118" y="4"/>
                </a:cubicBezTo>
                <a:moveTo>
                  <a:pt x="61" y="131"/>
                </a:moveTo>
                <a:cubicBezTo>
                  <a:pt x="36" y="131"/>
                  <a:pt x="16" y="151"/>
                  <a:pt x="16" y="176"/>
                </a:cubicBezTo>
                <a:cubicBezTo>
                  <a:pt x="16" y="201"/>
                  <a:pt x="36" y="222"/>
                  <a:pt x="61" y="222"/>
                </a:cubicBezTo>
                <a:cubicBezTo>
                  <a:pt x="86" y="222"/>
                  <a:pt x="106" y="201"/>
                  <a:pt x="106" y="176"/>
                </a:cubicBezTo>
                <a:cubicBezTo>
                  <a:pt x="106" y="151"/>
                  <a:pt x="86" y="131"/>
                  <a:pt x="61" y="131"/>
                </a:cubicBezTo>
                <a:moveTo>
                  <a:pt x="61" y="201"/>
                </a:moveTo>
                <a:cubicBezTo>
                  <a:pt x="61" y="201"/>
                  <a:pt x="61" y="201"/>
                  <a:pt x="61" y="201"/>
                </a:cubicBezTo>
                <a:cubicBezTo>
                  <a:pt x="47" y="201"/>
                  <a:pt x="36" y="190"/>
                  <a:pt x="36" y="176"/>
                </a:cubicBezTo>
                <a:cubicBezTo>
                  <a:pt x="36" y="162"/>
                  <a:pt x="47" y="151"/>
                  <a:pt x="61" y="151"/>
                </a:cubicBezTo>
                <a:cubicBezTo>
                  <a:pt x="75" y="151"/>
                  <a:pt x="86" y="162"/>
                  <a:pt x="86" y="176"/>
                </a:cubicBezTo>
                <a:cubicBezTo>
                  <a:pt x="86" y="190"/>
                  <a:pt x="75" y="201"/>
                  <a:pt x="61" y="201"/>
                </a:cubicBezTo>
                <a:moveTo>
                  <a:pt x="61" y="261"/>
                </a:moveTo>
                <a:cubicBezTo>
                  <a:pt x="36" y="261"/>
                  <a:pt x="16" y="281"/>
                  <a:pt x="16" y="306"/>
                </a:cubicBezTo>
                <a:cubicBezTo>
                  <a:pt x="16" y="331"/>
                  <a:pt x="36" y="352"/>
                  <a:pt x="61" y="352"/>
                </a:cubicBezTo>
                <a:cubicBezTo>
                  <a:pt x="86" y="352"/>
                  <a:pt x="106" y="331"/>
                  <a:pt x="106" y="306"/>
                </a:cubicBezTo>
                <a:cubicBezTo>
                  <a:pt x="106" y="281"/>
                  <a:pt x="86" y="261"/>
                  <a:pt x="61" y="261"/>
                </a:cubicBezTo>
                <a:moveTo>
                  <a:pt x="61" y="331"/>
                </a:moveTo>
                <a:cubicBezTo>
                  <a:pt x="61" y="331"/>
                  <a:pt x="61" y="331"/>
                  <a:pt x="61" y="331"/>
                </a:cubicBezTo>
                <a:cubicBezTo>
                  <a:pt x="47" y="331"/>
                  <a:pt x="36" y="320"/>
                  <a:pt x="36" y="306"/>
                </a:cubicBezTo>
                <a:cubicBezTo>
                  <a:pt x="36" y="292"/>
                  <a:pt x="47" y="281"/>
                  <a:pt x="61" y="281"/>
                </a:cubicBezTo>
                <a:cubicBezTo>
                  <a:pt x="75" y="281"/>
                  <a:pt x="86" y="292"/>
                  <a:pt x="86" y="306"/>
                </a:cubicBezTo>
                <a:cubicBezTo>
                  <a:pt x="86" y="320"/>
                  <a:pt x="75" y="331"/>
                  <a:pt x="61" y="331"/>
                </a:cubicBezTo>
                <a:moveTo>
                  <a:pt x="390" y="147"/>
                </a:moveTo>
                <a:cubicBezTo>
                  <a:pt x="157" y="147"/>
                  <a:pt x="157" y="147"/>
                  <a:pt x="157" y="147"/>
                </a:cubicBezTo>
                <a:cubicBezTo>
                  <a:pt x="151" y="147"/>
                  <a:pt x="146" y="151"/>
                  <a:pt x="146" y="157"/>
                </a:cubicBezTo>
                <a:cubicBezTo>
                  <a:pt x="146" y="163"/>
                  <a:pt x="151" y="167"/>
                  <a:pt x="157" y="167"/>
                </a:cubicBezTo>
                <a:cubicBezTo>
                  <a:pt x="390" y="167"/>
                  <a:pt x="390" y="167"/>
                  <a:pt x="390" y="167"/>
                </a:cubicBezTo>
                <a:cubicBezTo>
                  <a:pt x="396" y="167"/>
                  <a:pt x="401" y="163"/>
                  <a:pt x="401" y="157"/>
                </a:cubicBezTo>
                <a:cubicBezTo>
                  <a:pt x="401" y="151"/>
                  <a:pt x="396" y="147"/>
                  <a:pt x="390" y="147"/>
                </a:cubicBezTo>
                <a:moveTo>
                  <a:pt x="390" y="186"/>
                </a:moveTo>
                <a:cubicBezTo>
                  <a:pt x="157" y="186"/>
                  <a:pt x="157" y="186"/>
                  <a:pt x="157" y="186"/>
                </a:cubicBezTo>
                <a:cubicBezTo>
                  <a:pt x="151" y="186"/>
                  <a:pt x="146" y="190"/>
                  <a:pt x="146" y="196"/>
                </a:cubicBezTo>
                <a:cubicBezTo>
                  <a:pt x="146" y="201"/>
                  <a:pt x="151" y="206"/>
                  <a:pt x="157" y="206"/>
                </a:cubicBezTo>
                <a:cubicBezTo>
                  <a:pt x="390" y="206"/>
                  <a:pt x="390" y="206"/>
                  <a:pt x="390" y="206"/>
                </a:cubicBezTo>
                <a:cubicBezTo>
                  <a:pt x="396" y="206"/>
                  <a:pt x="401" y="201"/>
                  <a:pt x="401" y="196"/>
                </a:cubicBezTo>
                <a:cubicBezTo>
                  <a:pt x="401" y="190"/>
                  <a:pt x="396" y="186"/>
                  <a:pt x="390" y="186"/>
                </a:cubicBezTo>
                <a:moveTo>
                  <a:pt x="157" y="297"/>
                </a:moveTo>
                <a:cubicBezTo>
                  <a:pt x="390" y="297"/>
                  <a:pt x="390" y="297"/>
                  <a:pt x="390" y="297"/>
                </a:cubicBezTo>
                <a:cubicBezTo>
                  <a:pt x="396" y="297"/>
                  <a:pt x="401" y="293"/>
                  <a:pt x="401" y="287"/>
                </a:cubicBezTo>
                <a:cubicBezTo>
                  <a:pt x="401" y="281"/>
                  <a:pt x="396" y="277"/>
                  <a:pt x="390" y="277"/>
                </a:cubicBezTo>
                <a:cubicBezTo>
                  <a:pt x="157" y="277"/>
                  <a:pt x="157" y="277"/>
                  <a:pt x="157" y="277"/>
                </a:cubicBezTo>
                <a:cubicBezTo>
                  <a:pt x="151" y="277"/>
                  <a:pt x="146" y="281"/>
                  <a:pt x="146" y="287"/>
                </a:cubicBezTo>
                <a:cubicBezTo>
                  <a:pt x="146" y="293"/>
                  <a:pt x="151" y="297"/>
                  <a:pt x="157" y="297"/>
                </a:cubicBezTo>
                <a:moveTo>
                  <a:pt x="390" y="336"/>
                </a:moveTo>
                <a:cubicBezTo>
                  <a:pt x="396" y="336"/>
                  <a:pt x="401" y="331"/>
                  <a:pt x="401" y="326"/>
                </a:cubicBezTo>
                <a:cubicBezTo>
                  <a:pt x="401" y="320"/>
                  <a:pt x="396" y="316"/>
                  <a:pt x="390" y="316"/>
                </a:cubicBezTo>
                <a:cubicBezTo>
                  <a:pt x="157" y="316"/>
                  <a:pt x="157" y="316"/>
                  <a:pt x="157" y="316"/>
                </a:cubicBezTo>
                <a:cubicBezTo>
                  <a:pt x="151" y="316"/>
                  <a:pt x="146" y="320"/>
                  <a:pt x="146" y="326"/>
                </a:cubicBezTo>
                <a:cubicBezTo>
                  <a:pt x="146" y="331"/>
                  <a:pt x="151" y="336"/>
                  <a:pt x="157" y="336"/>
                </a:cubicBezTo>
                <a:lnTo>
                  <a:pt x="390" y="336"/>
                </a:lnTo>
                <a:close/>
                <a:moveTo>
                  <a:pt x="147" y="27"/>
                </a:moveTo>
                <a:cubicBezTo>
                  <a:pt x="147" y="33"/>
                  <a:pt x="151" y="37"/>
                  <a:pt x="157" y="37"/>
                </a:cubicBezTo>
                <a:cubicBezTo>
                  <a:pt x="391" y="37"/>
                  <a:pt x="391" y="37"/>
                  <a:pt x="391" y="37"/>
                </a:cubicBezTo>
                <a:cubicBezTo>
                  <a:pt x="396" y="37"/>
                  <a:pt x="401" y="33"/>
                  <a:pt x="401" y="27"/>
                </a:cubicBezTo>
                <a:cubicBezTo>
                  <a:pt x="401" y="21"/>
                  <a:pt x="396" y="17"/>
                  <a:pt x="391" y="17"/>
                </a:cubicBezTo>
                <a:cubicBezTo>
                  <a:pt x="157" y="17"/>
                  <a:pt x="157" y="17"/>
                  <a:pt x="157" y="17"/>
                </a:cubicBezTo>
                <a:cubicBezTo>
                  <a:pt x="151" y="17"/>
                  <a:pt x="147" y="21"/>
                  <a:pt x="147" y="27"/>
                </a:cubicBezTo>
                <a:moveTo>
                  <a:pt x="390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1" y="56"/>
                  <a:pt x="146" y="60"/>
                  <a:pt x="146" y="66"/>
                </a:cubicBezTo>
                <a:cubicBezTo>
                  <a:pt x="146" y="71"/>
                  <a:pt x="151" y="76"/>
                  <a:pt x="157" y="76"/>
                </a:cubicBezTo>
                <a:cubicBezTo>
                  <a:pt x="390" y="76"/>
                  <a:pt x="390" y="76"/>
                  <a:pt x="390" y="76"/>
                </a:cubicBezTo>
                <a:cubicBezTo>
                  <a:pt x="396" y="76"/>
                  <a:pt x="401" y="71"/>
                  <a:pt x="401" y="66"/>
                </a:cubicBezTo>
                <a:cubicBezTo>
                  <a:pt x="401" y="60"/>
                  <a:pt x="396" y="56"/>
                  <a:pt x="390" y="5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15" name="Группа 14"/>
          <p:cNvGrpSpPr/>
          <p:nvPr/>
        </p:nvGrpSpPr>
        <p:grpSpPr>
          <a:xfrm rot="10800000">
            <a:off x="8157694" y="3948609"/>
            <a:ext cx="431416" cy="497787"/>
            <a:chOff x="3486076" y="634978"/>
            <a:chExt cx="431416" cy="497787"/>
          </a:xfrm>
        </p:grpSpPr>
        <p:sp>
          <p:nvSpPr>
            <p:cNvPr id="16" name="Line 91">
              <a:extLst>
                <a:ext uri="{FF2B5EF4-FFF2-40B4-BE49-F238E27FC236}">
                  <a16:creationId xmlns:a16="http://schemas.microsoft.com/office/drawing/2014/main" id="{69D1E3E0-2FFC-4428-805B-39A5E9AE8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076" y="764704"/>
              <a:ext cx="431416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92">
              <a:extLst>
                <a:ext uri="{FF2B5EF4-FFF2-40B4-BE49-F238E27FC236}">
                  <a16:creationId xmlns:a16="http://schemas.microsoft.com/office/drawing/2014/main" id="{5DDE027D-9553-47E2-A36A-98919179C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277" y="634978"/>
              <a:ext cx="0" cy="497787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3214703" y="4494769"/>
            <a:ext cx="60147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Проект </a:t>
            </a: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«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От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творчества к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себе»</a:t>
            </a:r>
            <a:endParaRPr lang="ru-RU" sz="2800" i="1" dirty="0"/>
          </a:p>
          <a:p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 Прохорова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Open Sans" pitchFamily="34" charset="0"/>
                <a:cs typeface="Open Sans" pitchFamily="34" charset="0"/>
              </a:rPr>
              <a:t>Анастасия Андреевна</a:t>
            </a:r>
            <a:endParaRPr lang="ru-RU" i="1" dirty="0"/>
          </a:p>
          <a:p>
            <a:endParaRPr lang="ru-RU" sz="2600" b="1" dirty="0">
              <a:solidFill>
                <a:schemeClr val="tx1">
                  <a:lumMod val="75000"/>
                  <a:lumOff val="25000"/>
                </a:schemeClr>
              </a:solidFill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0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206287" y="107921"/>
            <a:ext cx="8712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</a:rPr>
              <a:t>ПРЕЗЕНТАЦИЯ ПРОЕКТА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6287" y="692696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ОТ ТВОРЧЕСТВА К СЕБЕ</a:t>
            </a:r>
            <a:endParaRPr lang="ru-RU" sz="1600" dirty="0" smtClean="0">
              <a:solidFill>
                <a:prstClr val="black"/>
              </a:solidFill>
            </a:endParaRPr>
          </a:p>
        </p:txBody>
      </p:sp>
      <p:sp>
        <p:nvSpPr>
          <p:cNvPr id="25" name="TextBox 24">
            <a:extLst/>
          </p:cNvPr>
          <p:cNvSpPr txBox="1"/>
          <p:nvPr/>
        </p:nvSpPr>
        <p:spPr>
          <a:xfrm>
            <a:off x="741919" y="2028616"/>
            <a:ext cx="163948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ЦЕЛЬ ПРОЕКТА</a:t>
            </a:r>
            <a:endParaRPr lang="id-ID" dirty="0">
              <a:latin typeface="+mn-lt"/>
              <a:cs typeface="+mn-cs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41919" y="3047319"/>
            <a:ext cx="1123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ЗАДАЧА 1</a:t>
            </a:r>
            <a:endParaRPr lang="id-ID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41919" y="3316454"/>
            <a:ext cx="4849687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Обеспечить посещение детьми с ОВЗ и инвалидностью творческих выставок, мастер - классов, театральных спектаклей.</a:t>
            </a:r>
            <a:endParaRPr lang="id-ID" sz="1400" dirty="0">
              <a:latin typeface="+mn-lt"/>
              <a:ea typeface="Verdana" panose="020B0604030504040204" pitchFamily="34" charset="0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41919" y="4090306"/>
            <a:ext cx="1123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ЗАДАЧА 2</a:t>
            </a:r>
            <a:endParaRPr lang="id-ID" dirty="0"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41919" y="4328399"/>
            <a:ext cx="4113212" cy="8506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ru-RU" sz="1400" dirty="0">
                <a:ea typeface="Verdana" panose="020B0604030504040204" pitchFamily="34" charset="0"/>
              </a:rPr>
              <a:t>Повышение уровня толерантности у здорового населения к детям с ОВЗ.</a:t>
            </a:r>
            <a:endParaRPr lang="id-ID" sz="1400" dirty="0">
              <a:ea typeface="Verdana" panose="020B0604030504040204" pitchFamily="34" charset="0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1400" dirty="0">
              <a:latin typeface="+mn-lt"/>
              <a:ea typeface="Verdana" panose="020B0604030504040204" pitchFamily="34" charset="0"/>
              <a:cs typeface="+mn-cs"/>
            </a:endParaRPr>
          </a:p>
        </p:txBody>
      </p:sp>
      <p:sp>
        <p:nvSpPr>
          <p:cNvPr id="32" name="Oval 31">
            <a:extLst/>
          </p:cNvPr>
          <p:cNvSpPr/>
          <p:nvPr/>
        </p:nvSpPr>
        <p:spPr>
          <a:xfrm>
            <a:off x="318056" y="2024969"/>
            <a:ext cx="373063" cy="373062"/>
          </a:xfrm>
          <a:prstGeom prst="ellipse">
            <a:avLst/>
          </a:prstGeom>
          <a:solidFill>
            <a:srgbClr val="92D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3" name="Group 1036">
            <a:extLst/>
          </p:cNvPr>
          <p:cNvGrpSpPr>
            <a:grpSpLocks noChangeAspect="1"/>
          </p:cNvGrpSpPr>
          <p:nvPr/>
        </p:nvGrpSpPr>
        <p:grpSpPr bwMode="auto">
          <a:xfrm>
            <a:off x="431705" y="2101635"/>
            <a:ext cx="192816" cy="191642"/>
            <a:chOff x="9876" y="-1946"/>
            <a:chExt cx="822" cy="817"/>
          </a:xfrm>
          <a:solidFill>
            <a:schemeClr val="bg1"/>
          </a:solidFill>
        </p:grpSpPr>
        <p:sp>
          <p:nvSpPr>
            <p:cNvPr id="34" name="Freeform 1038">
              <a:extLst/>
            </p:cNvPr>
            <p:cNvSpPr>
              <a:spLocks/>
            </p:cNvSpPr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5" name="Freeform 1039">
              <a:extLst/>
            </p:cNvPr>
            <p:cNvSpPr>
              <a:spLocks/>
            </p:cNvSpPr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6" name="Freeform 1040">
              <a:extLst/>
            </p:cNvPr>
            <p:cNvSpPr>
              <a:spLocks/>
            </p:cNvSpPr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7" name="Freeform 1041">
              <a:extLst/>
            </p:cNvPr>
            <p:cNvSpPr>
              <a:spLocks/>
            </p:cNvSpPr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8" name="Freeform 1042">
              <a:extLst/>
            </p:cNvPr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9" name="Freeform 1043">
              <a:extLst/>
            </p:cNvPr>
            <p:cNvSpPr>
              <a:spLocks/>
            </p:cNvSpPr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40" name="Oval 31">
            <a:extLst/>
          </p:cNvPr>
          <p:cNvSpPr/>
          <p:nvPr/>
        </p:nvSpPr>
        <p:spPr>
          <a:xfrm>
            <a:off x="311706" y="3055256"/>
            <a:ext cx="373063" cy="373063"/>
          </a:xfrm>
          <a:prstGeom prst="ellipse">
            <a:avLst/>
          </a:prstGeom>
          <a:solidFill>
            <a:srgbClr val="92D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Oval 31">
            <a:extLst/>
          </p:cNvPr>
          <p:cNvSpPr/>
          <p:nvPr/>
        </p:nvSpPr>
        <p:spPr>
          <a:xfrm>
            <a:off x="305356" y="4085544"/>
            <a:ext cx="373063" cy="373062"/>
          </a:xfrm>
          <a:prstGeom prst="ellipse">
            <a:avLst/>
          </a:prstGeom>
          <a:solidFill>
            <a:srgbClr val="92D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81" y="3150506"/>
            <a:ext cx="188913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19" y="4179206"/>
            <a:ext cx="188912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3959932" y="1071786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92899" y="1087588"/>
            <a:ext cx="8686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Номинация «Вдохновленные искусством»</a:t>
            </a:r>
            <a:endParaRPr lang="ru-RU" sz="1600" i="1" dirty="0" smtClean="0">
              <a:solidFill>
                <a:prstClr val="black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05356" y="4941168"/>
            <a:ext cx="820891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274644" y="5085184"/>
            <a:ext cx="86044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</a:rPr>
              <a:t>Краткая аннотация </a:t>
            </a:r>
          </a:p>
          <a:p>
            <a:pPr algn="ctr"/>
            <a:r>
              <a:rPr lang="ru-RU" sz="1600" dirty="0"/>
              <a:t>Проект направлен на раскрытие творческого потенциала детей и лиц с ограниченными возможностями здоровья и инвалидностью. В рамках проекта дети и лица с инвалидностью и ОВЗ привлекаются к участию в различных культурно-массовых мероприятиях, мастер - классах, выставках, спектаклях, и </a:t>
            </a:r>
            <a:r>
              <a:rPr lang="ru-RU" sz="1600" dirty="0" err="1"/>
              <a:t>т.д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91119" y="2327446"/>
            <a:ext cx="474618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Приобщение семей, в которых воспитывается ребёнок-инвалид к культурной жизни города и области.</a:t>
            </a:r>
            <a:endParaRPr lang="id-ID" sz="1400" dirty="0">
              <a:latin typeface="+mn-lt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2050" name="Picture 2" descr="https://sun9-4.userapi.com/c855128/v855128246/125951/H64yaroBv7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827" y="1638548"/>
            <a:ext cx="3639428" cy="2729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98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206287" y="107921"/>
            <a:ext cx="8712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</a:rPr>
              <a:t>ПРЕЗЕНТАЦИЯ ПРОЕКТА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6287" y="692696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ОТ ТВОРЧЕСТВА К СЕБЕ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44" name="Title 3">
            <a:extLst/>
          </p:cNvPr>
          <p:cNvSpPr txBox="1">
            <a:spLocks/>
          </p:cNvSpPr>
          <p:nvPr/>
        </p:nvSpPr>
        <p:spPr>
          <a:xfrm>
            <a:off x="307140" y="1106589"/>
            <a:ext cx="87432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92D050"/>
                </a:solidFill>
                <a:latin typeface="+mn-lt"/>
              </a:rPr>
              <a:t>Описание проблемы, решению/снижению остроты которой посвящен проект </a:t>
            </a:r>
            <a:endParaRPr lang="en-US" sz="2000" dirty="0">
              <a:solidFill>
                <a:srgbClr val="92D050"/>
              </a:solidFill>
              <a:latin typeface="+mn-lt"/>
              <a:cs typeface="Gotham Pro" panose="02000503040000020004" pitchFamily="2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9932" y="1071786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7686" y="1628800"/>
            <a:ext cx="36099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400" dirty="0"/>
              <a:t>Масштабность проблем инвалидов и необходимость их приоритетного решения обусловлена устойчивой тенденцией к увеличению доли инвалидов в структуре населения. Согласно данным пенсионного фонда, по состоянию на 2018 год в Липецкой области </a:t>
            </a:r>
            <a:r>
              <a:rPr lang="ru-RU" sz="1400" dirty="0" smtClean="0"/>
              <a:t>проживало </a:t>
            </a:r>
            <a:r>
              <a:rPr lang="ru-RU" sz="1400" dirty="0"/>
              <a:t>более </a:t>
            </a:r>
            <a:r>
              <a:rPr lang="ru-RU" sz="1400" dirty="0" smtClean="0"/>
              <a:t>4100 </a:t>
            </a:r>
            <a:r>
              <a:rPr lang="ru-RU" sz="1400" dirty="0"/>
              <a:t>детей с инвалидностью. </a:t>
            </a:r>
            <a:r>
              <a:rPr lang="ru-RU" sz="1400" dirty="0" smtClean="0"/>
              <a:t>Сейчас эта цифра увеличилась: на 2019 год это 4200 детей. И</a:t>
            </a:r>
            <a:r>
              <a:rPr lang="ru-RU" sz="1400" dirty="0"/>
              <a:t>, зачастую, всё свое время они проводят в стенах собственного дома. Наш проект направлен на привлечение детей с инвалидностью и </a:t>
            </a:r>
            <a:r>
              <a:rPr lang="ru-RU" sz="1400" dirty="0" smtClean="0"/>
              <a:t>ОВЗ, </a:t>
            </a:r>
            <a:r>
              <a:rPr lang="ru-RU" sz="1400" dirty="0"/>
              <a:t>а так же их семей к культурной жизни города и области, раскрытие творческого потенциала детей. 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19375040"/>
              </p:ext>
            </p:extLst>
          </p:nvPr>
        </p:nvGraphicFramePr>
        <p:xfrm>
          <a:off x="4788024" y="2839252"/>
          <a:ext cx="3528391" cy="2966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788024" y="2345806"/>
            <a:ext cx="38620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Количество детей с инвалидностью в Липецкой области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9756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074732"/>
              </p:ext>
            </p:extLst>
          </p:nvPr>
        </p:nvGraphicFramePr>
        <p:xfrm>
          <a:off x="444927" y="1458437"/>
          <a:ext cx="8208911" cy="3779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6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1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№ П</a:t>
                      </a:r>
                      <a:r>
                        <a:rPr lang="en-US" sz="1400" dirty="0" smtClean="0">
                          <a:latin typeface="+mn-lt"/>
                        </a:rPr>
                        <a:t>/</a:t>
                      </a:r>
                      <a:r>
                        <a:rPr lang="ru-RU" sz="1400" dirty="0" smtClean="0">
                          <a:latin typeface="+mn-lt"/>
                        </a:rPr>
                        <a:t>П</a:t>
                      </a:r>
                      <a:endParaRPr lang="ru-RU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Показатели</a:t>
                      </a:r>
                      <a:endParaRPr lang="ru-RU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Значение показателя</a:t>
                      </a:r>
                      <a:endParaRPr lang="ru-RU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1.</a:t>
                      </a:r>
                      <a:endParaRPr lang="ru-RU" sz="1400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</a:rPr>
                        <a:t>Количественные результаты:</a:t>
                      </a:r>
                      <a:endParaRPr lang="ru-RU" sz="1400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-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- </a:t>
                      </a:r>
                      <a:r>
                        <a:rPr lang="ru-RU" sz="1400" u="none" strike="noStrike" cap="none" dirty="0" smtClean="0">
                          <a:effectLst/>
                          <a:latin typeface="+mn-lt"/>
                          <a:sym typeface="Arial"/>
                        </a:rPr>
                        <a:t>количество человек, принявших участие в мероприятиях проекта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1000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ru-RU" sz="1400" dirty="0" smtClean="0">
                          <a:latin typeface="+mn-lt"/>
                        </a:rPr>
                        <a:t>- </a:t>
                      </a:r>
                      <a:r>
                        <a:rPr lang="ru-RU" sz="1400" u="none" strike="noStrike" cap="none" dirty="0" smtClean="0">
                          <a:effectLst/>
                          <a:latin typeface="+mn-lt"/>
                          <a:sym typeface="Arial"/>
                        </a:rPr>
                        <a:t>количество человек, которым оказаны услуги в социальной сфере</a:t>
                      </a:r>
                      <a:r>
                        <a:rPr lang="ru-RU" sz="1400" u="none" strike="noStrike" cap="none" baseline="0" dirty="0" smtClean="0">
                          <a:effectLst/>
                          <a:latin typeface="+mn-lt"/>
                          <a:sym typeface="Arial"/>
                        </a:rPr>
                        <a:t> </a:t>
                      </a:r>
                      <a:endParaRPr lang="ru-RU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1000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- количество волонтеров, задействованных в мероприятиях</a:t>
                      </a:r>
                      <a:r>
                        <a:rPr lang="ru-RU" sz="1400" baseline="0" dirty="0" smtClean="0">
                          <a:latin typeface="+mn-lt"/>
                        </a:rPr>
                        <a:t> проекта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- количество публикаций о проекте в СМИ, социальных сетях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- </a:t>
                      </a:r>
                      <a:r>
                        <a:rPr lang="ru-RU" sz="1400" u="none" strike="noStrike" cap="none" dirty="0" smtClean="0">
                          <a:effectLst/>
                          <a:latin typeface="+mn-lt"/>
                          <a:sym typeface="Arial"/>
                        </a:rPr>
                        <a:t>Количество молодых семей, принявших участие в мероприятиях</a:t>
                      </a:r>
                      <a:r>
                        <a:rPr lang="ru-RU" sz="1400" u="none" strike="noStrike" cap="none" baseline="0" dirty="0" smtClean="0">
                          <a:effectLst/>
                          <a:latin typeface="+mn-lt"/>
                          <a:sym typeface="Arial"/>
                        </a:rPr>
                        <a:t> проекта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20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2.</a:t>
                      </a:r>
                      <a:endParaRPr lang="ru-RU" sz="1400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</a:rPr>
                        <a:t>Качественные</a:t>
                      </a:r>
                      <a:r>
                        <a:rPr lang="ru-RU" sz="1400" b="1" baseline="0" dirty="0" smtClean="0">
                          <a:latin typeface="+mn-lt"/>
                        </a:rPr>
                        <a:t> результаты:</a:t>
                      </a:r>
                      <a:endParaRPr lang="ru-RU" sz="1400" b="1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000" b="0" dirty="0" smtClean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5D5">
                        <a:alpha val="4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Формирование у молодежи представлений</a:t>
                      </a:r>
                      <a:r>
                        <a:rPr lang="ru-RU" sz="1400" b="0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о семейных ценностях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000" b="0" dirty="0" smtClean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B6B6">
                        <a:alpha val="4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9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Улучшение</a:t>
                      </a:r>
                      <a:r>
                        <a:rPr lang="ru-RU" sz="1400" b="0" baseline="0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 эмоционального фона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41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Культурное просвещение, раскрытие творческого потенциала</a:t>
                      </a: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2">
                            <a:lumMod val="2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07975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06287" y="107921"/>
            <a:ext cx="8712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</a:rPr>
              <a:t>ПРЕЗЕНТАЦИЯ ПРОЕКТА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6287" y="665654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ОТ ТВОРЧЕСТВА К СЕБЕ</a:t>
            </a:r>
            <a:endParaRPr lang="ru-RU" sz="1600" dirty="0">
              <a:solidFill>
                <a:prstClr val="black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959932" y="1071786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19673" y="1121696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B0F0"/>
                </a:solidFill>
              </a:rPr>
              <a:t>КЛЮЧЕВЫЕ ПОКАЗАТЕЛИ ЭФФЕКТИВНОСТИ ПРОЕКТА</a:t>
            </a:r>
            <a:endParaRPr lang="ru-RU" sz="1600" dirty="0" smtClean="0">
              <a:solidFill>
                <a:srgbClr val="00B0F0"/>
              </a:solidFill>
            </a:endParaRPr>
          </a:p>
        </p:txBody>
      </p:sp>
      <p:cxnSp>
        <p:nvCxnSpPr>
          <p:cNvPr id="20" name="Straight Connector 86"/>
          <p:cNvCxnSpPr/>
          <p:nvPr/>
        </p:nvCxnSpPr>
        <p:spPr>
          <a:xfrm>
            <a:off x="3396950" y="5407855"/>
            <a:ext cx="2464944" cy="0"/>
          </a:xfrm>
          <a:prstGeom prst="line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4324226" y="5782442"/>
            <a:ext cx="477086" cy="7200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Straight Connector 86"/>
          <p:cNvCxnSpPr/>
          <p:nvPr/>
        </p:nvCxnSpPr>
        <p:spPr>
          <a:xfrm>
            <a:off x="3396950" y="5407855"/>
            <a:ext cx="2464944" cy="0"/>
          </a:xfrm>
          <a:prstGeom prst="line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4346844" y="5759649"/>
            <a:ext cx="477086" cy="7200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90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206287" y="107921"/>
            <a:ext cx="8712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</a:rPr>
              <a:t>ПРЕЗЕНТАЦИЯ ПРОЕКТА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6287" y="692696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ОТ ТВОРЧЕСТВА К СЕБЕ</a:t>
            </a:r>
            <a:endParaRPr lang="ru-RU" sz="1600" dirty="0">
              <a:solidFill>
                <a:prstClr val="black"/>
              </a:solidFill>
            </a:endParaRPr>
          </a:p>
        </p:txBody>
      </p:sp>
      <p:grpSp>
        <p:nvGrpSpPr>
          <p:cNvPr id="33" name="Group 1036">
            <a:extLst/>
          </p:cNvPr>
          <p:cNvGrpSpPr>
            <a:grpSpLocks noChangeAspect="1"/>
          </p:cNvGrpSpPr>
          <p:nvPr/>
        </p:nvGrpSpPr>
        <p:grpSpPr bwMode="auto">
          <a:xfrm>
            <a:off x="431705" y="2115450"/>
            <a:ext cx="192816" cy="191642"/>
            <a:chOff x="9876" y="-1946"/>
            <a:chExt cx="822" cy="817"/>
          </a:xfrm>
          <a:solidFill>
            <a:schemeClr val="bg1"/>
          </a:solidFill>
        </p:grpSpPr>
        <p:sp>
          <p:nvSpPr>
            <p:cNvPr id="34" name="Freeform 1038">
              <a:extLst/>
            </p:cNvPr>
            <p:cNvSpPr>
              <a:spLocks/>
            </p:cNvSpPr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5" name="Freeform 1039">
              <a:extLst/>
            </p:cNvPr>
            <p:cNvSpPr>
              <a:spLocks/>
            </p:cNvSpPr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6" name="Freeform 1040">
              <a:extLst/>
            </p:cNvPr>
            <p:cNvSpPr>
              <a:spLocks/>
            </p:cNvSpPr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7" name="Freeform 1041">
              <a:extLst/>
            </p:cNvPr>
            <p:cNvSpPr>
              <a:spLocks/>
            </p:cNvSpPr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8" name="Freeform 1042">
              <a:extLst/>
            </p:cNvPr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9" name="Freeform 1043">
              <a:extLst/>
            </p:cNvPr>
            <p:cNvSpPr>
              <a:spLocks/>
            </p:cNvSpPr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</p:grpSp>
      <p:cxnSp>
        <p:nvCxnSpPr>
          <p:cNvPr id="27" name="Прямая соединительная линия 26"/>
          <p:cNvCxnSpPr/>
          <p:nvPr/>
        </p:nvCxnSpPr>
        <p:spPr>
          <a:xfrm>
            <a:off x="3959932" y="1071786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93162" y="6021288"/>
            <a:ext cx="820891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274644" y="6093296"/>
            <a:ext cx="86044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Командой проекта успешно </a:t>
            </a:r>
            <a:r>
              <a:rPr lang="ru-RU" dirty="0" smtClean="0"/>
              <a:t>организуются походы в театры, цирки, на выставки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92899" y="1182221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92D050"/>
                </a:solidFill>
              </a:rPr>
              <a:t>ОПЫТ УСПЕШНОЙ РЕАЛИЗАЦИИ</a:t>
            </a:r>
            <a:endParaRPr lang="ru-RU" sz="1600" dirty="0" smtClean="0">
              <a:solidFill>
                <a:srgbClr val="92D05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57038" y="3924788"/>
            <a:ext cx="2602476" cy="1959467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ФОТО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261198" y="3917805"/>
            <a:ext cx="2602476" cy="1959467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ФОТО</a:t>
            </a: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6125816" y="2481755"/>
            <a:ext cx="1565257" cy="1178520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ФОТО</a:t>
            </a:r>
            <a:endParaRPr lang="ru-RU" dirty="0"/>
          </a:p>
        </p:txBody>
      </p:sp>
      <p:pic>
        <p:nvPicPr>
          <p:cNvPr id="1026" name="Picture 2" descr="https://sun9-13.userapi.com/c856020/v856020667/155333/i6sKAafbRE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76" y="1774969"/>
            <a:ext cx="2661113" cy="1996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63.userapi.com/c854328/v854328778/6c79f/P1eYvHwW13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597" y="1768352"/>
            <a:ext cx="2650076" cy="198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un9-10.userapi.com/c850128/v850128404/162be4/UvVEL2-bqT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409" y="1750531"/>
            <a:ext cx="2631257" cy="1973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un9-55.userapi.com/c851132/v851132966/14b444/yXf_HeQgVX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17" y="3916102"/>
            <a:ext cx="2641576" cy="198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un9-68.userapi.com/c844418/v844418290/57be9/TbZ2Dc4ZZp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344" y="3916102"/>
            <a:ext cx="2644329" cy="198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un9-45.userapi.com/c836632/v836632015/431a0/jisUXG6CJp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823" y="3924788"/>
            <a:ext cx="2632749" cy="197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56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206287" y="107921"/>
            <a:ext cx="871296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</a:rPr>
              <a:t>ПРЕЗЕНТАЦИЯ ПРОЕКТА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6287" y="692696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ОТ ТВОРЧЕСТВА К СЕБЕ</a:t>
            </a:r>
            <a:endParaRPr lang="ru-RU" sz="1600" dirty="0">
              <a:solidFill>
                <a:prstClr val="black"/>
              </a:solidFill>
            </a:endParaRPr>
          </a:p>
        </p:txBody>
      </p:sp>
      <p:grpSp>
        <p:nvGrpSpPr>
          <p:cNvPr id="33" name="Group 1036">
            <a:extLst/>
          </p:cNvPr>
          <p:cNvGrpSpPr>
            <a:grpSpLocks noChangeAspect="1"/>
          </p:cNvGrpSpPr>
          <p:nvPr/>
        </p:nvGrpSpPr>
        <p:grpSpPr bwMode="auto">
          <a:xfrm>
            <a:off x="431705" y="2115450"/>
            <a:ext cx="192816" cy="191642"/>
            <a:chOff x="9876" y="-1946"/>
            <a:chExt cx="822" cy="817"/>
          </a:xfrm>
          <a:solidFill>
            <a:schemeClr val="bg1"/>
          </a:solidFill>
        </p:grpSpPr>
        <p:sp>
          <p:nvSpPr>
            <p:cNvPr id="34" name="Freeform 1038">
              <a:extLst/>
            </p:cNvPr>
            <p:cNvSpPr>
              <a:spLocks/>
            </p:cNvSpPr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5" name="Freeform 1039">
              <a:extLst/>
            </p:cNvPr>
            <p:cNvSpPr>
              <a:spLocks/>
            </p:cNvSpPr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6" name="Freeform 1040">
              <a:extLst/>
            </p:cNvPr>
            <p:cNvSpPr>
              <a:spLocks/>
            </p:cNvSpPr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7" name="Freeform 1041">
              <a:extLst/>
            </p:cNvPr>
            <p:cNvSpPr>
              <a:spLocks/>
            </p:cNvSpPr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8" name="Freeform 1042">
              <a:extLst/>
            </p:cNvPr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39" name="Freeform 1043">
              <a:extLst/>
            </p:cNvPr>
            <p:cNvSpPr>
              <a:spLocks/>
            </p:cNvSpPr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endParaRPr>
            </a:p>
          </p:txBody>
        </p:sp>
      </p:grpSp>
      <p:cxnSp>
        <p:nvCxnSpPr>
          <p:cNvPr id="27" name="Прямая соединительная линия 26"/>
          <p:cNvCxnSpPr/>
          <p:nvPr/>
        </p:nvCxnSpPr>
        <p:spPr>
          <a:xfrm>
            <a:off x="3959932" y="1071786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64545" y="6237312"/>
            <a:ext cx="820891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92899" y="1182221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92D050"/>
                </a:solidFill>
              </a:rPr>
              <a:t>ИНФОРМАЦИОННОЕ СОПРОВОЖДЕНИЕ ПРОЕКТА</a:t>
            </a:r>
            <a:endParaRPr lang="ru-RU" sz="1600" dirty="0" smtClean="0">
              <a:solidFill>
                <a:srgbClr val="92D05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7598" y="3501008"/>
            <a:ext cx="86861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92D050"/>
                </a:solidFill>
              </a:rPr>
              <a:t>ДАЛЬНЕЙШАЯ РЕАЛИЗАЦИЯ ПРОЕКТА</a:t>
            </a:r>
            <a:endParaRPr lang="ru-RU" sz="1600" dirty="0" smtClean="0">
              <a:solidFill>
                <a:srgbClr val="92D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8966" y="1647985"/>
            <a:ext cx="7020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Фотоотчеты </a:t>
            </a:r>
            <a:r>
              <a:rPr lang="ru-RU" sz="1400" dirty="0"/>
              <a:t>с</a:t>
            </a:r>
            <a:r>
              <a:rPr lang="ru-RU" sz="1400" dirty="0" smtClean="0"/>
              <a:t> мероприятий, проведенных в рамках проекта будут публиковаться в </a:t>
            </a:r>
            <a:r>
              <a:rPr lang="ru-RU" sz="1400" dirty="0"/>
              <a:t>СМИ</a:t>
            </a:r>
            <a:r>
              <a:rPr lang="ru-RU" sz="1400" dirty="0" smtClean="0"/>
              <a:t>, группах </a:t>
            </a:r>
            <a:r>
              <a:rPr lang="ru-RU" sz="1400" dirty="0" err="1"/>
              <a:t>Вконтакте</a:t>
            </a:r>
            <a:r>
              <a:rPr lang="ru-RU" sz="1400" dirty="0"/>
              <a:t> и </a:t>
            </a:r>
            <a:r>
              <a:rPr lang="ru-RU" sz="1400" dirty="0" err="1"/>
              <a:t>Интаграме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988965" y="3990533"/>
            <a:ext cx="7020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Передача опыта по реализации проекта будет проходить за счет собственных сил, ресурсов и потенциала, а также привлеченных средств и партнерства с другими организациями. Предыдущий опыт реализации проектов показывает активную заинтересованность населения и желание принимать участие и оказывать помощь.</a:t>
            </a:r>
          </a:p>
        </p:txBody>
      </p:sp>
    </p:spTree>
    <p:extLst>
      <p:ext uri="{BB962C8B-B14F-4D97-AF65-F5344CB8AC3E}">
        <p14:creationId xmlns:p14="http://schemas.microsoft.com/office/powerpoint/2010/main" val="104048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">
            <a:extLst>
              <a:ext uri="{FF2B5EF4-FFF2-40B4-BE49-F238E27FC236}">
                <a16:creationId xmlns:a16="http://schemas.microsoft.com/office/drawing/2014/main" id="{5460266D-205D-4FEB-9D9B-1549CD2E8B5E}"/>
              </a:ext>
            </a:extLst>
          </p:cNvPr>
          <p:cNvSpPr>
            <a:spLocks/>
          </p:cNvSpPr>
          <p:nvPr/>
        </p:nvSpPr>
        <p:spPr bwMode="auto">
          <a:xfrm>
            <a:off x="3175" y="1588"/>
            <a:ext cx="5936977" cy="6858000"/>
          </a:xfrm>
          <a:custGeom>
            <a:avLst/>
            <a:gdLst>
              <a:gd name="T0" fmla="*/ 0 w 3636"/>
              <a:gd name="T1" fmla="*/ 4320 h 4320"/>
              <a:gd name="T2" fmla="*/ 1997 w 3636"/>
              <a:gd name="T3" fmla="*/ 4320 h 4320"/>
              <a:gd name="T4" fmla="*/ 3636 w 3636"/>
              <a:gd name="T5" fmla="*/ 930 h 4320"/>
              <a:gd name="T6" fmla="*/ 3535 w 3636"/>
              <a:gd name="T7" fmla="*/ 0 h 4320"/>
              <a:gd name="T8" fmla="*/ 0 w 3636"/>
              <a:gd name="T9" fmla="*/ 0 h 4320"/>
              <a:gd name="T10" fmla="*/ 0 w 3636"/>
              <a:gd name="T11" fmla="*/ 432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636" h="4320">
                <a:moveTo>
                  <a:pt x="0" y="4320"/>
                </a:moveTo>
                <a:cubicBezTo>
                  <a:pt x="1997" y="4320"/>
                  <a:pt x="1997" y="4320"/>
                  <a:pt x="1997" y="4320"/>
                </a:cubicBezTo>
                <a:cubicBezTo>
                  <a:pt x="2995" y="3527"/>
                  <a:pt x="3636" y="2303"/>
                  <a:pt x="3636" y="930"/>
                </a:cubicBezTo>
                <a:cubicBezTo>
                  <a:pt x="3636" y="610"/>
                  <a:pt x="3601" y="299"/>
                  <a:pt x="3535" y="0"/>
                </a:cubicBezTo>
                <a:cubicBezTo>
                  <a:pt x="0" y="0"/>
                  <a:pt x="0" y="0"/>
                  <a:pt x="0" y="0"/>
                </a:cubicBezTo>
                <a:lnTo>
                  <a:pt x="0" y="4320"/>
                </a:lnTo>
                <a:close/>
              </a:path>
            </a:pathLst>
          </a:custGeom>
          <a:solidFill>
            <a:srgbClr val="FCE06E">
              <a:alpha val="14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2641078"/>
            <a:ext cx="5750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Благодарим за внимание!</a:t>
            </a:r>
            <a:endParaRPr lang="ru-RU" sz="48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1547664" y="2060848"/>
            <a:ext cx="431416" cy="497787"/>
            <a:chOff x="3486076" y="634978"/>
            <a:chExt cx="431416" cy="497787"/>
          </a:xfrm>
        </p:grpSpPr>
        <p:sp>
          <p:nvSpPr>
            <p:cNvPr id="34" name="Line 91">
              <a:extLst>
                <a:ext uri="{FF2B5EF4-FFF2-40B4-BE49-F238E27FC236}">
                  <a16:creationId xmlns:a16="http://schemas.microsoft.com/office/drawing/2014/main" id="{69D1E3E0-2FFC-4428-805B-39A5E9AE8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076" y="764704"/>
              <a:ext cx="431416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Line 92">
              <a:extLst>
                <a:ext uri="{FF2B5EF4-FFF2-40B4-BE49-F238E27FC236}">
                  <a16:creationId xmlns:a16="http://schemas.microsoft.com/office/drawing/2014/main" id="{5DDE027D-9553-47E2-A36A-98919179C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277" y="634978"/>
              <a:ext cx="0" cy="497787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" name="Группа 5"/>
          <p:cNvGrpSpPr/>
          <p:nvPr/>
        </p:nvGrpSpPr>
        <p:grpSpPr>
          <a:xfrm>
            <a:off x="1547664" y="4194145"/>
            <a:ext cx="279063" cy="808527"/>
            <a:chOff x="107504" y="3181624"/>
            <a:chExt cx="279063" cy="808527"/>
          </a:xfrm>
        </p:grpSpPr>
        <p:sp>
          <p:nvSpPr>
            <p:cNvPr id="44" name="Line 95">
              <a:extLst>
                <a:ext uri="{FF2B5EF4-FFF2-40B4-BE49-F238E27FC236}">
                  <a16:creationId xmlns:a16="http://schemas.microsoft.com/office/drawing/2014/main" id="{2E68C4C4-7ACC-46A7-A966-EF2151C38F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504" y="3181624"/>
              <a:ext cx="279063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Line 96">
              <a:extLst>
                <a:ext uri="{FF2B5EF4-FFF2-40B4-BE49-F238E27FC236}">
                  <a16:creationId xmlns:a16="http://schemas.microsoft.com/office/drawing/2014/main" id="{6E300E6D-4406-4A59-A3EF-E583B3B07E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504" y="3990151"/>
              <a:ext cx="279063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Line 97">
              <a:extLst>
                <a:ext uri="{FF2B5EF4-FFF2-40B4-BE49-F238E27FC236}">
                  <a16:creationId xmlns:a16="http://schemas.microsoft.com/office/drawing/2014/main" id="{8E40249B-9490-47EE-B284-921949BA30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01" y="3223860"/>
              <a:ext cx="0" cy="722546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98">
              <a:extLst>
                <a:ext uri="{FF2B5EF4-FFF2-40B4-BE49-F238E27FC236}">
                  <a16:creationId xmlns:a16="http://schemas.microsoft.com/office/drawing/2014/main" id="{84D61272-23D9-4FF9-B9C5-95616FC8C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740" y="3181624"/>
              <a:ext cx="58830" cy="51287"/>
            </a:xfrm>
            <a:custGeom>
              <a:avLst/>
              <a:gdLst>
                <a:gd name="T0" fmla="*/ 0 w 39"/>
                <a:gd name="T1" fmla="*/ 34 h 34"/>
                <a:gd name="T2" fmla="*/ 19 w 39"/>
                <a:gd name="T3" fmla="*/ 0 h 34"/>
                <a:gd name="T4" fmla="*/ 39 w 39"/>
                <a:gd name="T5" fmla="*/ 34 h 34"/>
                <a:gd name="T6" fmla="*/ 0 w 39"/>
                <a:gd name="T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34">
                  <a:moveTo>
                    <a:pt x="0" y="34"/>
                  </a:moveTo>
                  <a:lnTo>
                    <a:pt x="19" y="0"/>
                  </a:lnTo>
                  <a:lnTo>
                    <a:pt x="39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tx1">
                <a:alpha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99">
              <a:extLst>
                <a:ext uri="{FF2B5EF4-FFF2-40B4-BE49-F238E27FC236}">
                  <a16:creationId xmlns:a16="http://schemas.microsoft.com/office/drawing/2014/main" id="{E81C8DDB-338F-4D51-9554-895005229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740" y="3938864"/>
              <a:ext cx="58830" cy="51287"/>
            </a:xfrm>
            <a:custGeom>
              <a:avLst/>
              <a:gdLst>
                <a:gd name="T0" fmla="*/ 0 w 39"/>
                <a:gd name="T1" fmla="*/ 0 h 34"/>
                <a:gd name="T2" fmla="*/ 19 w 39"/>
                <a:gd name="T3" fmla="*/ 34 h 34"/>
                <a:gd name="T4" fmla="*/ 39 w 39"/>
                <a:gd name="T5" fmla="*/ 0 h 34"/>
                <a:gd name="T6" fmla="*/ 0 w 39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34">
                  <a:moveTo>
                    <a:pt x="0" y="0"/>
                  </a:moveTo>
                  <a:lnTo>
                    <a:pt x="19" y="34"/>
                  </a:lnTo>
                  <a:lnTo>
                    <a:pt x="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4" name="Группа 7"/>
          <p:cNvGrpSpPr/>
          <p:nvPr/>
        </p:nvGrpSpPr>
        <p:grpSpPr>
          <a:xfrm>
            <a:off x="6382678" y="2420888"/>
            <a:ext cx="431416" cy="2575555"/>
            <a:chOff x="6402385" y="1798032"/>
            <a:chExt cx="431416" cy="2856998"/>
          </a:xfrm>
        </p:grpSpPr>
        <p:sp>
          <p:nvSpPr>
            <p:cNvPr id="49" name="Line 93">
              <a:extLst>
                <a:ext uri="{FF2B5EF4-FFF2-40B4-BE49-F238E27FC236}">
                  <a16:creationId xmlns:a16="http://schemas.microsoft.com/office/drawing/2014/main" id="{3991E151-CA88-45A3-8A5E-C6BDBB3D34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79939" y="1798032"/>
              <a:ext cx="0" cy="2856998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Line 94">
              <a:extLst>
                <a:ext uri="{FF2B5EF4-FFF2-40B4-BE49-F238E27FC236}">
                  <a16:creationId xmlns:a16="http://schemas.microsoft.com/office/drawing/2014/main" id="{52DA07F2-CDB2-419C-B948-53B8FD6655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2385" y="4537371"/>
              <a:ext cx="431416" cy="0"/>
            </a:xfrm>
            <a:prstGeom prst="line">
              <a:avLst/>
            </a:prstGeom>
            <a:noFill/>
            <a:ln w="19050" cap="flat">
              <a:solidFill>
                <a:schemeClr val="tx1">
                  <a:alpha val="2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6430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13538</TotalTime>
  <Words>439</Words>
  <Application>Microsoft Office PowerPoint</Application>
  <PresentationFormat>Экран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Gotham Pro</vt:lpstr>
      <vt:lpstr>Montserrat</vt:lpstr>
      <vt:lpstr>Open Sans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Чернышов</dc:creator>
  <cp:lastModifiedBy>Professional</cp:lastModifiedBy>
  <cp:revision>974</cp:revision>
  <cp:lastPrinted>2019-02-06T11:21:58Z</cp:lastPrinted>
  <dcterms:created xsi:type="dcterms:W3CDTF">2017-10-23T10:43:34Z</dcterms:created>
  <dcterms:modified xsi:type="dcterms:W3CDTF">2020-05-22T03:13:04Z</dcterms:modified>
</cp:coreProperties>
</file>