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7" r:id="rId2"/>
    <p:sldId id="332" r:id="rId3"/>
    <p:sldId id="348" r:id="rId4"/>
    <p:sldId id="349" r:id="rId5"/>
    <p:sldId id="350" r:id="rId6"/>
    <p:sldId id="351" r:id="rId7"/>
    <p:sldId id="352" r:id="rId8"/>
    <p:sldId id="347" r:id="rId9"/>
  </p:sldIdLst>
  <p:sldSz cx="12192000" cy="6858000"/>
  <p:notesSz cx="6881813" cy="9296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61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04" autoAdjust="0"/>
    <p:restoredTop sz="82166" autoAdjust="0"/>
  </p:normalViewPr>
  <p:slideViewPr>
    <p:cSldViewPr snapToGrid="0">
      <p:cViewPr varScale="1">
        <p:scale>
          <a:sx n="55" d="100"/>
          <a:sy n="55" d="100"/>
        </p:scale>
        <p:origin x="174" y="7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3640" y="5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63208A4-2210-4E5B-98A6-5FCF47C62B5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B9ED8D6-44C7-41E1-A429-EA8FD2B7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43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ED8D6-44C7-41E1-A429-EA8FD2B7CF8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251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спланировать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ED8D6-44C7-41E1-A429-EA8FD2B7CF8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82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спланировать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ED8D6-44C7-41E1-A429-EA8FD2B7CF8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369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спланировать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ED8D6-44C7-41E1-A429-EA8FD2B7CF8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235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спланировать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ED8D6-44C7-41E1-A429-EA8FD2B7CF8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529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спланировать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ED8D6-44C7-41E1-A429-EA8FD2B7CF8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30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спланировать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ED8D6-44C7-41E1-A429-EA8FD2B7CF8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045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065B1-CA40-48E1-A713-70D3EE53968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85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9BA84-6467-4120-BE48-0F0628BF7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1CC5A8-0A31-45E9-9CCB-2DD8229DF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B93FBC-2B89-4860-8CC2-4A2D616B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C32ECA-2D51-461D-89FB-09679E545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492ADD-3370-4A1F-BF16-867EFB64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03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CCED2-0869-4137-9DED-1732210E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A3F155-7268-440D-8A3E-D11527EB0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2B55A6-D9BD-43B5-A4CD-38AC8CD3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91362-2749-43FC-A634-6129228FB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D77E76-82CF-4FA7-849B-0231EB3F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78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E8F482-BC76-4BC6-B0F8-64EBC47EA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2049CA-0EBE-47EA-9C2E-C9DE61251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02FF47-E1ED-46BA-BA58-21AE25DD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39B3F6-B5E0-4F77-827B-06E34893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9EC153-42F8-4974-8B52-375A5BD1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480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6" b="1" i="0">
                <a:solidFill>
                  <a:srgbClr val="5B2EA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04" b="1" i="0">
                <a:solidFill>
                  <a:srgbClr val="54398E"/>
                </a:solidFill>
                <a:latin typeface="Arial"/>
                <a:cs typeface="Arial"/>
              </a:defRPr>
            </a:lvl1pPr>
          </a:lstStyle>
          <a:p>
            <a:pPr marL="22915">
              <a:spcBef>
                <a:spcPts val="3"/>
              </a:spcBef>
            </a:pPr>
            <a:fld id="{81D60167-4931-47E6-BA6A-407CBD079E47}" type="slidenum">
              <a:rPr lang="ru-RU" spc="-63" smtClean="0"/>
              <a:pPr marL="22915">
                <a:spcBef>
                  <a:spcPts val="3"/>
                </a:spcBef>
              </a:pPr>
              <a:t>‹#›</a:t>
            </a:fld>
            <a:endParaRPr lang="ru-RU" spc="-63" dirty="0"/>
          </a:p>
        </p:txBody>
      </p:sp>
    </p:spTree>
    <p:extLst>
      <p:ext uri="{BB962C8B-B14F-4D97-AF65-F5344CB8AC3E}">
        <p14:creationId xmlns:p14="http://schemas.microsoft.com/office/powerpoint/2010/main" val="1460948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682F7-D250-4B08-B48D-6345D129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644FDB-FC60-4E07-820A-C5B40C34F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75F28C-2891-4A3C-921D-FDDF0A1D1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544E36-F123-4103-8E14-8A8570D8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BAC8F-5077-4BDD-AD4A-619CA012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6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141FD-ECF3-432D-9302-D044E1DC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C9B1E8-E79C-4C5B-8D5D-AD37A9B8C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E1F5A-DE86-4AE1-BB52-CAD7BD35C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D1EC19-5569-40BB-9D9B-52C81782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238F57-AC8B-4A04-A8A9-FAB2CC30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0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A333E-04FD-4BCD-95EB-A4B15A2A2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36106-1E74-494E-A755-C263E63AA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6720FF-07BE-4CAC-B9ED-9851D71E7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557338-BD21-4603-891E-F62872925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7E3DA3-72BA-43C7-BC31-FB1D8EA7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C07105-33F7-489C-B76A-43B1BF0E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7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723C9-8595-4CE6-80CB-33C75F399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1770BF-6ACB-4EBF-87E5-A115F60B1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6EDC5D-FE0E-4D3B-973B-62A95154C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F9D395-F2D9-4453-9536-4867515F5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935A66-3582-4261-A46B-5C15D1603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5C0D22-E95A-4929-A61D-B5637BF0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8D2849-7199-4629-8D6B-B194622C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96FB474-AB53-47F1-9B6E-6A7A4C65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84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750E3-378F-4CA5-812B-D86E42167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74BC93-1DB1-429A-850B-6E51E935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0F5176-3D88-4F97-B2C4-E5B4D3AF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BC395F-3B38-4AAA-98F6-4AE01CD7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8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1C09C1-68CC-4425-8390-6C538D8CD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6F5B6D-5D16-49BB-9F96-38108445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6A9A18-E53B-43FC-B174-744B90C8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9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664C4-EA17-4D76-B049-F3C14FF1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CC6CF4-2B7C-47F8-94E7-5370573CC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38625B-766D-4828-AFED-DA7A2725B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C676E3-F984-4859-B95D-5AC2C3BA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561B6C-EC0A-4A58-8AA5-97C1AD610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FE7297-8575-4F4B-B4FD-09FE18B86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89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8B755-F836-4537-8529-2CDA8F6C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79C30C-00A6-4F22-9342-44A55BD30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EE9BE5-2BED-401A-A28C-033CC8894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DB4562-0C27-4DF3-8CD4-178CF073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739BF-C5E4-4DF5-B8BE-F8ECD85D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93F98D-564E-45BB-A8C2-1A31CC6E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58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080F2-F129-4255-9C22-A2E0B3FB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C7254-80E1-4596-B7F5-8B4567378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F38C13-C50D-42C1-B361-6DFAB66A9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75419-A957-4BED-B05E-DEACD6A8665D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4E0AEE-5427-4CA7-9858-E92D8613E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D7C1B-0F9C-4C18-85BF-54A05CA4C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A9332-FBD1-421E-AE93-37909E0C0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85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9F82C5-F2B6-93F2-F0C9-EEEF4D4B753D}"/>
              </a:ext>
            </a:extLst>
          </p:cNvPr>
          <p:cNvSpPr txBox="1"/>
          <p:nvPr/>
        </p:nvSpPr>
        <p:spPr>
          <a:xfrm>
            <a:off x="150329" y="1011152"/>
            <a:ext cx="9834919" cy="1347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Pragmatica Extended" panose="020B0805040502020204" pitchFamily="34" charset="-52"/>
              </a:rPr>
              <a:t>О добровольческой (волонтерской) деятельности</a:t>
            </a:r>
          </a:p>
          <a:p>
            <a:r>
              <a:rPr lang="ru-RU" sz="1919" dirty="0">
                <a:solidFill>
                  <a:schemeClr val="bg1"/>
                </a:solidFill>
                <a:latin typeface="Pragmatica Extended" panose="020B0805040502020204" pitchFamily="34" charset="-52"/>
              </a:rPr>
              <a:t>регионального отделения Общероссийского общественно-государственного движения детей и молодежи «Движение Первых» Мурманской области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1CEF97-E9D0-CA05-F84B-59C475A52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290" y="0"/>
            <a:ext cx="803913" cy="110429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026956D-DACC-42AF-4AF0-9211398F7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00" y="2517913"/>
            <a:ext cx="5262324" cy="401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94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965800-9AE6-490F-8C19-DEC9E46DAD43}"/>
              </a:ext>
            </a:extLst>
          </p:cNvPr>
          <p:cNvSpPr/>
          <p:nvPr/>
        </p:nvSpPr>
        <p:spPr>
          <a:xfrm>
            <a:off x="0" y="5882357"/>
            <a:ext cx="5626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E20613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Турнир </a:t>
            </a:r>
          </a:p>
          <a:p>
            <a:pPr algn="ctr"/>
            <a:r>
              <a:rPr lang="ru-RU" sz="2000" b="1" dirty="0">
                <a:solidFill>
                  <a:srgbClr val="E20613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«</a:t>
            </a:r>
            <a:r>
              <a:rPr lang="en-US" sz="2000" b="1" dirty="0" err="1">
                <a:solidFill>
                  <a:srgbClr val="E20613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BrainShaker</a:t>
            </a:r>
            <a:r>
              <a:rPr lang="en-US" sz="2000" b="1" dirty="0">
                <a:solidFill>
                  <a:srgbClr val="E20613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. </a:t>
            </a:r>
            <a:r>
              <a:rPr lang="ru-RU" sz="2000" b="1" dirty="0">
                <a:solidFill>
                  <a:srgbClr val="E20613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Юниоры»</a:t>
            </a:r>
          </a:p>
        </p:txBody>
      </p:sp>
      <p:sp>
        <p:nvSpPr>
          <p:cNvPr id="3" name="Прямоугольник: один усеченный угол 2">
            <a:extLst>
              <a:ext uri="{FF2B5EF4-FFF2-40B4-BE49-F238E27FC236}">
                <a16:creationId xmlns:a16="http://schemas.microsoft.com/office/drawing/2014/main" id="{63CAB16B-A219-6A6B-2AE7-11EDFF6B0AEE}"/>
              </a:ext>
            </a:extLst>
          </p:cNvPr>
          <p:cNvSpPr/>
          <p:nvPr/>
        </p:nvSpPr>
        <p:spPr>
          <a:xfrm flipV="1">
            <a:off x="0" y="-1"/>
            <a:ext cx="8918713" cy="1264497"/>
          </a:xfrm>
          <a:prstGeom prst="snip1Rect">
            <a:avLst>
              <a:gd name="adj" fmla="val 50000"/>
            </a:avLst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4784B64-E402-47E3-B727-A7AE920ECAD3}"/>
              </a:ext>
            </a:extLst>
          </p:cNvPr>
          <p:cNvSpPr txBox="1">
            <a:spLocks/>
          </p:cNvSpPr>
          <p:nvPr/>
        </p:nvSpPr>
        <p:spPr>
          <a:xfrm>
            <a:off x="-932422" y="161046"/>
            <a:ext cx="10255978" cy="12644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chemeClr val="bg1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Волонтеры на мероприятиях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ИЦАЭ Мурманск</a:t>
            </a:r>
          </a:p>
          <a:p>
            <a:pPr algn="ctr"/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8C813F-0DF5-FDCA-D3E8-3D1D5572C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786" y="-79091"/>
            <a:ext cx="1101213" cy="15126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7685BF-3765-5557-9B5A-9BF5584DBD99}"/>
              </a:ext>
            </a:extLst>
          </p:cNvPr>
          <p:cNvSpPr txBox="1"/>
          <p:nvPr/>
        </p:nvSpPr>
        <p:spPr>
          <a:xfrm>
            <a:off x="5836211" y="5882357"/>
            <a:ext cx="65590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E20613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Региональный этап турнира </a:t>
            </a:r>
          </a:p>
          <a:p>
            <a:pPr algn="ctr"/>
            <a:r>
              <a:rPr lang="ru-RU" sz="2000" b="1" dirty="0">
                <a:solidFill>
                  <a:srgbClr val="E20613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«Что? Где? Когда?»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4C3FEF-27D4-B89A-BC7D-9B6D83695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36" y="1724748"/>
            <a:ext cx="5438975" cy="4079231"/>
          </a:xfrm>
          <a:prstGeom prst="rect">
            <a:avLst/>
          </a:prstGeom>
          <a:ln w="50800">
            <a:solidFill>
              <a:srgbClr val="E20613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12DAE4F-6217-FE9C-5F0D-B16323649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789" y="1724747"/>
            <a:ext cx="5438975" cy="4079231"/>
          </a:xfrm>
          <a:prstGeom prst="rect">
            <a:avLst/>
          </a:prstGeom>
          <a:ln w="50800">
            <a:solidFill>
              <a:srgbClr val="E20613"/>
            </a:solidFill>
          </a:ln>
        </p:spPr>
      </p:pic>
    </p:spTree>
    <p:extLst>
      <p:ext uri="{BB962C8B-B14F-4D97-AF65-F5344CB8AC3E}">
        <p14:creationId xmlns:p14="http://schemas.microsoft.com/office/powerpoint/2010/main" val="187661580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один усеченный угол 2">
            <a:extLst>
              <a:ext uri="{FF2B5EF4-FFF2-40B4-BE49-F238E27FC236}">
                <a16:creationId xmlns:a16="http://schemas.microsoft.com/office/drawing/2014/main" id="{63CAB16B-A219-6A6B-2AE7-11EDFF6B0AEE}"/>
              </a:ext>
            </a:extLst>
          </p:cNvPr>
          <p:cNvSpPr/>
          <p:nvPr/>
        </p:nvSpPr>
        <p:spPr>
          <a:xfrm flipV="1">
            <a:off x="0" y="-1"/>
            <a:ext cx="8918713" cy="1264497"/>
          </a:xfrm>
          <a:prstGeom prst="snip1Rect">
            <a:avLst>
              <a:gd name="adj" fmla="val 50000"/>
            </a:avLst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4784B64-E402-47E3-B727-A7AE920ECAD3}"/>
              </a:ext>
            </a:extLst>
          </p:cNvPr>
          <p:cNvSpPr txBox="1">
            <a:spLocks/>
          </p:cNvSpPr>
          <p:nvPr/>
        </p:nvSpPr>
        <p:spPr>
          <a:xfrm>
            <a:off x="-914837" y="354742"/>
            <a:ext cx="10255978" cy="12644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chemeClr val="bg1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Квест «Лето Первых»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8C813F-0DF5-FDCA-D3E8-3D1D5572C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786" y="-79091"/>
            <a:ext cx="1101213" cy="15126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017DE4-A3A4-EBB0-5933-7E029F871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04" y="1775295"/>
            <a:ext cx="6056319" cy="4542239"/>
          </a:xfrm>
          <a:prstGeom prst="rect">
            <a:avLst/>
          </a:prstGeom>
          <a:ln w="50800">
            <a:solidFill>
              <a:srgbClr val="E20613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D72A45-3A3F-5288-45C7-1A22374ED58A}"/>
              </a:ext>
            </a:extLst>
          </p:cNvPr>
          <p:cNvSpPr txBox="1"/>
          <p:nvPr/>
        </p:nvSpPr>
        <p:spPr>
          <a:xfrm>
            <a:off x="6718102" y="3347249"/>
            <a:ext cx="5246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ragmatica" panose="020B0503040502020204" pitchFamily="34" charset="0"/>
              </a:rPr>
              <a:t>Волонтеры самостоятельно разработали квест по направлениям Движения Первых и провели его на набережной в городе Кола для участников Фестиваля детства и юности.</a:t>
            </a:r>
          </a:p>
        </p:txBody>
      </p:sp>
    </p:spTree>
    <p:extLst>
      <p:ext uri="{BB962C8B-B14F-4D97-AF65-F5344CB8AC3E}">
        <p14:creationId xmlns:p14="http://schemas.microsoft.com/office/powerpoint/2010/main" val="274629614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один усеченный угол 2">
            <a:extLst>
              <a:ext uri="{FF2B5EF4-FFF2-40B4-BE49-F238E27FC236}">
                <a16:creationId xmlns:a16="http://schemas.microsoft.com/office/drawing/2014/main" id="{63CAB16B-A219-6A6B-2AE7-11EDFF6B0AEE}"/>
              </a:ext>
            </a:extLst>
          </p:cNvPr>
          <p:cNvSpPr/>
          <p:nvPr/>
        </p:nvSpPr>
        <p:spPr>
          <a:xfrm flipV="1">
            <a:off x="0" y="-1"/>
            <a:ext cx="8918713" cy="1264497"/>
          </a:xfrm>
          <a:prstGeom prst="snip1Rect">
            <a:avLst>
              <a:gd name="adj" fmla="val 50000"/>
            </a:avLst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4784B64-E402-47E3-B727-A7AE920ECAD3}"/>
              </a:ext>
            </a:extLst>
          </p:cNvPr>
          <p:cNvSpPr txBox="1">
            <a:spLocks/>
          </p:cNvSpPr>
          <p:nvPr/>
        </p:nvSpPr>
        <p:spPr>
          <a:xfrm>
            <a:off x="-914838" y="0"/>
            <a:ext cx="10255978" cy="12644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Фестиваль детства и юности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«Фестиваль Первых»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Мурманской области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8C813F-0DF5-FDCA-D3E8-3D1D5572C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786" y="-79091"/>
            <a:ext cx="1101213" cy="151267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F6A004F-FBA6-90F6-5225-77DCAE886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31" y="1433583"/>
            <a:ext cx="9214338" cy="5183065"/>
          </a:xfrm>
          <a:prstGeom prst="rect">
            <a:avLst/>
          </a:prstGeom>
          <a:ln w="50800">
            <a:solidFill>
              <a:srgbClr val="E206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77405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один усеченный угол 2">
            <a:extLst>
              <a:ext uri="{FF2B5EF4-FFF2-40B4-BE49-F238E27FC236}">
                <a16:creationId xmlns:a16="http://schemas.microsoft.com/office/drawing/2014/main" id="{63CAB16B-A219-6A6B-2AE7-11EDFF6B0AEE}"/>
              </a:ext>
            </a:extLst>
          </p:cNvPr>
          <p:cNvSpPr/>
          <p:nvPr/>
        </p:nvSpPr>
        <p:spPr>
          <a:xfrm flipV="1">
            <a:off x="0" y="-1"/>
            <a:ext cx="8918713" cy="1264497"/>
          </a:xfrm>
          <a:prstGeom prst="snip1Rect">
            <a:avLst>
              <a:gd name="adj" fmla="val 50000"/>
            </a:avLst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4784B64-E402-47E3-B727-A7AE920ECAD3}"/>
              </a:ext>
            </a:extLst>
          </p:cNvPr>
          <p:cNvSpPr txBox="1">
            <a:spLocks/>
          </p:cNvSpPr>
          <p:nvPr/>
        </p:nvSpPr>
        <p:spPr>
          <a:xfrm>
            <a:off x="-914838" y="142749"/>
            <a:ext cx="10255978" cy="12644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Дворовые игры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от активистов Движения Первых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8C813F-0DF5-FDCA-D3E8-3D1D5572C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786" y="-79091"/>
            <a:ext cx="1101213" cy="15126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3405BB-F9C9-8A14-4B4A-79B16FD0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1" y="2507148"/>
            <a:ext cx="5512689" cy="3675693"/>
          </a:xfrm>
          <a:prstGeom prst="rect">
            <a:avLst/>
          </a:prstGeom>
          <a:ln w="50800">
            <a:solidFill>
              <a:srgbClr val="E206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9542261-42E1-6DC6-C7F9-4D928D475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14" y="2243632"/>
            <a:ext cx="5603631" cy="4202723"/>
          </a:xfrm>
          <a:prstGeom prst="rect">
            <a:avLst/>
          </a:prstGeom>
          <a:ln w="50800">
            <a:solidFill>
              <a:srgbClr val="E206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742983-00EB-0230-A1D5-001838F86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3" y="1488280"/>
            <a:ext cx="4753706" cy="6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9805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один усеченный угол 2">
            <a:extLst>
              <a:ext uri="{FF2B5EF4-FFF2-40B4-BE49-F238E27FC236}">
                <a16:creationId xmlns:a16="http://schemas.microsoft.com/office/drawing/2014/main" id="{63CAB16B-A219-6A6B-2AE7-11EDFF6B0AEE}"/>
              </a:ext>
            </a:extLst>
          </p:cNvPr>
          <p:cNvSpPr/>
          <p:nvPr/>
        </p:nvSpPr>
        <p:spPr>
          <a:xfrm flipV="1">
            <a:off x="0" y="-1"/>
            <a:ext cx="8918713" cy="1264497"/>
          </a:xfrm>
          <a:prstGeom prst="snip1Rect">
            <a:avLst>
              <a:gd name="adj" fmla="val 50000"/>
            </a:avLst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4784B64-E402-47E3-B727-A7AE920ECAD3}"/>
              </a:ext>
            </a:extLst>
          </p:cNvPr>
          <p:cNvSpPr txBox="1">
            <a:spLocks/>
          </p:cNvSpPr>
          <p:nvPr/>
        </p:nvSpPr>
        <p:spPr>
          <a:xfrm>
            <a:off x="-165617" y="175592"/>
            <a:ext cx="9249946" cy="10009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Фестиваль здорового образа жизни «Семейные выходные»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8C813F-0DF5-FDCA-D3E8-3D1D5572C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786" y="-79091"/>
            <a:ext cx="1101213" cy="151267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7A9FD2F-6430-461F-21CF-9988E3158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7" y="2354909"/>
            <a:ext cx="5186478" cy="3458185"/>
          </a:xfrm>
          <a:prstGeom prst="rect">
            <a:avLst/>
          </a:prstGeom>
          <a:ln w="50800">
            <a:solidFill>
              <a:srgbClr val="E206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C8DD79F-E380-40E9-EB59-84A389128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74" y="2354908"/>
            <a:ext cx="5186477" cy="3458185"/>
          </a:xfrm>
          <a:prstGeom prst="rect">
            <a:avLst/>
          </a:prstGeom>
          <a:ln w="50800">
            <a:solidFill>
              <a:srgbClr val="E206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65676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один усеченный угол 2">
            <a:extLst>
              <a:ext uri="{FF2B5EF4-FFF2-40B4-BE49-F238E27FC236}">
                <a16:creationId xmlns:a16="http://schemas.microsoft.com/office/drawing/2014/main" id="{63CAB16B-A219-6A6B-2AE7-11EDFF6B0AEE}"/>
              </a:ext>
            </a:extLst>
          </p:cNvPr>
          <p:cNvSpPr/>
          <p:nvPr/>
        </p:nvSpPr>
        <p:spPr>
          <a:xfrm flipV="1">
            <a:off x="0" y="-1"/>
            <a:ext cx="8918713" cy="1264497"/>
          </a:xfrm>
          <a:prstGeom prst="snip1Rect">
            <a:avLst>
              <a:gd name="adj" fmla="val 50000"/>
            </a:avLst>
          </a:prstGeom>
          <a:solidFill>
            <a:srgbClr val="E2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4784B64-E402-47E3-B727-A7AE920ECAD3}"/>
              </a:ext>
            </a:extLst>
          </p:cNvPr>
          <p:cNvSpPr txBox="1">
            <a:spLocks/>
          </p:cNvSpPr>
          <p:nvPr/>
        </p:nvSpPr>
        <p:spPr>
          <a:xfrm>
            <a:off x="0" y="392774"/>
            <a:ext cx="9249946" cy="10009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День государственного флага России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8C813F-0DF5-FDCA-D3E8-3D1D5572C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786" y="-79091"/>
            <a:ext cx="1101213" cy="1512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6BB213-97BA-D49E-52D6-96E808D5E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22" y="1657271"/>
            <a:ext cx="6591356" cy="4943517"/>
          </a:xfrm>
          <a:prstGeom prst="rect">
            <a:avLst/>
          </a:prstGeom>
          <a:ln w="50800">
            <a:solidFill>
              <a:srgbClr val="E20613"/>
            </a:solidFill>
          </a:ln>
        </p:spPr>
      </p:pic>
    </p:spTree>
    <p:extLst>
      <p:ext uri="{BB962C8B-B14F-4D97-AF65-F5344CB8AC3E}">
        <p14:creationId xmlns:p14="http://schemas.microsoft.com/office/powerpoint/2010/main" val="408330945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8">
            <a:extLst>
              <a:ext uri="{FF2B5EF4-FFF2-40B4-BE49-F238E27FC236}">
                <a16:creationId xmlns:a16="http://schemas.microsoft.com/office/drawing/2014/main" id="{1D7C8F89-12C1-28D7-4F7F-2E52452657AA}"/>
              </a:ext>
            </a:extLst>
          </p:cNvPr>
          <p:cNvSpPr txBox="1">
            <a:spLocks/>
          </p:cNvSpPr>
          <p:nvPr/>
        </p:nvSpPr>
        <p:spPr>
          <a:xfrm>
            <a:off x="-352697" y="5253172"/>
            <a:ext cx="6028625" cy="390739"/>
          </a:xfrm>
          <a:prstGeom prst="rect">
            <a:avLst/>
          </a:prstGeom>
        </p:spPr>
        <p:txBody>
          <a:bodyPr vert="horz" wrap="square" lIns="0" tIns="50918" rIns="0" bIns="0" rtlCol="0">
            <a:spAutoFit/>
          </a:bodyPr>
          <a:lstStyle>
            <a:defPPr>
              <a:defRPr lang="ru-RU"/>
            </a:defPPr>
            <a:lvl1pPr marL="945515" marR="1169035" indent="679450" algn="ctr">
              <a:spcAft>
                <a:spcPts val="1200"/>
              </a:spcAft>
              <a:defRPr sz="8800" kern="0" spc="5">
                <a:solidFill>
                  <a:schemeClr val="bg1"/>
                </a:solidFill>
                <a:latin typeface="Pragmatica Extended" panose="020B0805040502020204" pitchFamily="34" charset="-52"/>
                <a:ea typeface="+mj-ea"/>
                <a:cs typeface="+mj-cs"/>
              </a:defRPr>
            </a:lvl1pPr>
          </a:lstStyle>
          <a:p>
            <a:r>
              <a:rPr lang="en-US" sz="2205" dirty="0"/>
              <a:t>Telegram-</a:t>
            </a:r>
            <a:r>
              <a:rPr lang="ru-RU" sz="2205" dirty="0"/>
              <a:t>канал</a:t>
            </a:r>
          </a:p>
        </p:txBody>
      </p:sp>
      <p:pic>
        <p:nvPicPr>
          <p:cNvPr id="15" name="Рисунок 14" descr="Отправить со сплошной заливкой">
            <a:extLst>
              <a:ext uri="{FF2B5EF4-FFF2-40B4-BE49-F238E27FC236}">
                <a16:creationId xmlns:a16="http://schemas.microsoft.com/office/drawing/2014/main" id="{7A905B20-2450-15BD-F19F-E6B09AE62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9078" y="4578001"/>
            <a:ext cx="2062010" cy="2062010"/>
          </a:xfrm>
          <a:prstGeom prst="rect">
            <a:avLst/>
          </a:prstGeom>
        </p:spPr>
      </p:pic>
      <p:sp>
        <p:nvSpPr>
          <p:cNvPr id="16" name="object 8">
            <a:extLst>
              <a:ext uri="{FF2B5EF4-FFF2-40B4-BE49-F238E27FC236}">
                <a16:creationId xmlns:a16="http://schemas.microsoft.com/office/drawing/2014/main" id="{6C6E7272-835B-4BD6-746C-C51AD643A694}"/>
              </a:ext>
            </a:extLst>
          </p:cNvPr>
          <p:cNvSpPr txBox="1">
            <a:spLocks/>
          </p:cNvSpPr>
          <p:nvPr/>
        </p:nvSpPr>
        <p:spPr>
          <a:xfrm>
            <a:off x="6912034" y="5253172"/>
            <a:ext cx="4277101" cy="390739"/>
          </a:xfrm>
          <a:prstGeom prst="rect">
            <a:avLst/>
          </a:prstGeom>
        </p:spPr>
        <p:txBody>
          <a:bodyPr vert="horz" wrap="square" lIns="0" tIns="50918" rIns="0" bIns="0" rtlCol="0">
            <a:spAutoFit/>
          </a:bodyPr>
          <a:lstStyle>
            <a:defPPr>
              <a:defRPr lang="ru-RU"/>
            </a:defPPr>
            <a:lvl1pPr marL="945515" marR="1169035" indent="679450" algn="ctr">
              <a:spcAft>
                <a:spcPts val="1200"/>
              </a:spcAft>
              <a:defRPr sz="8800" kern="0" spc="5">
                <a:solidFill>
                  <a:schemeClr val="bg1"/>
                </a:solidFill>
                <a:latin typeface="Pragmatica Extended" panose="020B0805040502020204" pitchFamily="34" charset="-52"/>
                <a:ea typeface="+mj-ea"/>
                <a:cs typeface="+mj-cs"/>
              </a:defRPr>
            </a:lvl1pPr>
          </a:lstStyle>
          <a:p>
            <a:r>
              <a:rPr lang="en-US" sz="2205" dirty="0"/>
              <a:t>VK</a:t>
            </a:r>
            <a:endParaRPr lang="ru-RU" sz="2205" dirty="0"/>
          </a:p>
        </p:txBody>
      </p:sp>
      <p:sp>
        <p:nvSpPr>
          <p:cNvPr id="2" name="Прямоугольник: один усеченный угол 1">
            <a:extLst>
              <a:ext uri="{FF2B5EF4-FFF2-40B4-BE49-F238E27FC236}">
                <a16:creationId xmlns:a16="http://schemas.microsoft.com/office/drawing/2014/main" id="{C969898D-DA16-D778-A66E-EC07826040BC}"/>
              </a:ext>
            </a:extLst>
          </p:cNvPr>
          <p:cNvSpPr/>
          <p:nvPr/>
        </p:nvSpPr>
        <p:spPr>
          <a:xfrm flipV="1">
            <a:off x="0" y="-1"/>
            <a:ext cx="8918713" cy="1264497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EE9A137-7265-FCD0-71D8-6A9467578640}"/>
              </a:ext>
            </a:extLst>
          </p:cNvPr>
          <p:cNvSpPr txBox="1">
            <a:spLocks/>
          </p:cNvSpPr>
          <p:nvPr/>
        </p:nvSpPr>
        <p:spPr>
          <a:xfrm>
            <a:off x="-1337265" y="340331"/>
            <a:ext cx="10255978" cy="12644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E20613"/>
                </a:solidFill>
                <a:latin typeface="Pragmatica Extended" panose="020B0805040502020204" pitchFamily="34" charset="-52"/>
                <a:cs typeface="Arial" panose="020B0604020202020204" pitchFamily="34" charset="0"/>
              </a:rPr>
              <a:t>Будь в Движении!</a:t>
            </a:r>
          </a:p>
          <a:p>
            <a:pPr algn="ctr"/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6CB17E-2783-234A-CF06-0379BDBDC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1" y="0"/>
            <a:ext cx="1066800" cy="14654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093A7C-53E1-C166-F00B-E3543BFFC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45" y="1465402"/>
            <a:ext cx="4190476" cy="41904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970B35-E9BF-4CEF-5A4B-532124345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2" y="1500571"/>
            <a:ext cx="4190476" cy="4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83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118</Words>
  <Application>Microsoft Office PowerPoint</Application>
  <PresentationFormat>Широкоэкранный</PresentationFormat>
  <Paragraphs>34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Pragmatica</vt:lpstr>
      <vt:lpstr>Pragmatica Extended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БЛАГОТВОРИТЕЛЬНОСТЬ  и  ВОЛОНТЕРСТВО</dc:title>
  <dc:creator>Alena</dc:creator>
  <cp:lastModifiedBy>Татьяна Бодня</cp:lastModifiedBy>
  <cp:revision>32</cp:revision>
  <cp:lastPrinted>2020-03-11T14:36:19Z</cp:lastPrinted>
  <dcterms:created xsi:type="dcterms:W3CDTF">2020-03-11T14:21:38Z</dcterms:created>
  <dcterms:modified xsi:type="dcterms:W3CDTF">2023-08-23T11:56:16Z</dcterms:modified>
</cp:coreProperties>
</file>