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9" r:id="rId4"/>
    <p:sldId id="260" r:id="rId5"/>
    <p:sldId id="263" r:id="rId6"/>
    <p:sldId id="257" r:id="rId7"/>
    <p:sldId id="265" r:id="rId8"/>
    <p:sldId id="268" r:id="rId9"/>
    <p:sldId id="274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711" autoAdjust="0"/>
  </p:normalViewPr>
  <p:slideViewPr>
    <p:cSldViewPr snapToGrid="0">
      <p:cViewPr varScale="1">
        <p:scale>
          <a:sx n="106" d="100"/>
          <a:sy n="106" d="100"/>
        </p:scale>
        <p:origin x="4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-psp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713" y="18415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Дальневосточное профессиональное сообщество психологов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0913" y="4284259"/>
            <a:ext cx="8915399" cy="7979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Психологическая помощь взрослым и детям в любой сложной жизненной ситуации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0" y="5082180"/>
            <a:ext cx="576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Алямкина</a:t>
            </a:r>
            <a:r>
              <a:rPr lang="ru-RU" dirty="0" smtClean="0">
                <a:solidFill>
                  <a:schemeClr val="bg1"/>
                </a:solidFill>
              </a:rPr>
              <a:t> Елена Алексеевна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Телефон: +7 (914) 171-41-50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Сайт: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www.dv-psp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E-mail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ano@dv-psp.ru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25" y="755650"/>
            <a:ext cx="5662075" cy="755650"/>
          </a:xfrm>
        </p:spPr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640" y="1511300"/>
            <a:ext cx="10347959" cy="4655820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/>
              <a:t>Количественные результаты:</a:t>
            </a:r>
            <a:r>
              <a:rPr lang="ru-RU" sz="4000" dirty="0"/>
              <a:t> </a:t>
            </a:r>
            <a:endParaRPr lang="ru-RU" sz="4000" b="1" dirty="0"/>
          </a:p>
          <a:p>
            <a:endParaRPr lang="ru-RU" sz="4000" b="1" dirty="0"/>
          </a:p>
          <a:p>
            <a:r>
              <a:rPr lang="ru-RU" sz="4000" dirty="0"/>
              <a:t>3</a:t>
            </a:r>
            <a:r>
              <a:rPr lang="ru-RU" sz="4500" dirty="0"/>
              <a:t>. П</a:t>
            </a:r>
            <a:r>
              <a:rPr lang="ru-RU" sz="4500" dirty="0" smtClean="0"/>
              <a:t>роведены</a:t>
            </a:r>
            <a:r>
              <a:rPr lang="ru-RU" sz="4500" dirty="0"/>
              <a:t>: </a:t>
            </a:r>
            <a:endParaRPr lang="ru-RU" sz="4500" b="1" dirty="0"/>
          </a:p>
          <a:p>
            <a:r>
              <a:rPr lang="ru-RU" sz="4500" dirty="0"/>
              <a:t>- </a:t>
            </a:r>
            <a:r>
              <a:rPr lang="ru-RU" sz="4500" dirty="0" smtClean="0"/>
              <a:t>120 часов лекционно-практических занятий </a:t>
            </a:r>
            <a:r>
              <a:rPr lang="ru-RU" sz="4500" dirty="0"/>
              <a:t>для </a:t>
            </a:r>
            <a:r>
              <a:rPr lang="ru-RU" sz="4500" dirty="0" smtClean="0"/>
              <a:t>супругов, находящихся в разводе и воспитывающих несовершеннолетних детей (6 групп по 15 человек)</a:t>
            </a:r>
            <a:endParaRPr lang="ru-RU" sz="4500" b="1" dirty="0"/>
          </a:p>
          <a:p>
            <a:r>
              <a:rPr lang="ru-RU" sz="4500" dirty="0"/>
              <a:t>- 2 опроса родителей (входящий и итоговый); </a:t>
            </a:r>
            <a:endParaRPr lang="ru-RU" sz="4500" b="1" dirty="0"/>
          </a:p>
          <a:p>
            <a:r>
              <a:rPr lang="ru-RU" sz="4500" dirty="0"/>
              <a:t>- просмотр и обсуждение </a:t>
            </a:r>
            <a:r>
              <a:rPr lang="ru-RU" sz="4500" dirty="0" smtClean="0"/>
              <a:t>супругами </a:t>
            </a:r>
            <a:r>
              <a:rPr lang="ru-RU" sz="4500" dirty="0"/>
              <a:t>из разведенных семей 4-ех художественных фильмов; </a:t>
            </a:r>
            <a:endParaRPr lang="ru-RU" sz="4500" dirty="0" smtClean="0"/>
          </a:p>
          <a:p>
            <a:r>
              <a:rPr lang="ru-RU" sz="4500" dirty="0" smtClean="0"/>
              <a:t>-</a:t>
            </a:r>
            <a:r>
              <a:rPr lang="ru-RU" sz="4500" dirty="0"/>
              <a:t>48 индивидуальных консультаций для родителей и детей; </a:t>
            </a:r>
            <a:endParaRPr lang="ru-RU" sz="4500" b="1" dirty="0"/>
          </a:p>
          <a:p>
            <a:r>
              <a:rPr lang="ru-RU" sz="4500" dirty="0"/>
              <a:t>- </a:t>
            </a:r>
            <a:r>
              <a:rPr lang="ru-RU" sz="4500" dirty="0" smtClean="0"/>
              <a:t>160 часов </a:t>
            </a:r>
            <a:r>
              <a:rPr lang="ru-RU" sz="4500" dirty="0"/>
              <a:t>групповых психологических занятий для детей (8 групп по 10 занятий на 1 группу); </a:t>
            </a:r>
            <a:endParaRPr lang="ru-RU" sz="4500" b="1" dirty="0"/>
          </a:p>
          <a:p>
            <a:r>
              <a:rPr lang="ru-RU" sz="4500" dirty="0" smtClean="0"/>
              <a:t>-60 часов  </a:t>
            </a:r>
            <a:r>
              <a:rPr lang="ru-RU" sz="4500" dirty="0"/>
              <a:t>групповых психологических занятий для </a:t>
            </a:r>
            <a:r>
              <a:rPr lang="ru-RU" sz="4500" dirty="0" smtClean="0"/>
              <a:t>супругов, находящихся в разводе, воспитывающих несовершеннолетних детей  </a:t>
            </a:r>
            <a:r>
              <a:rPr lang="ru-RU" sz="4500" dirty="0"/>
              <a:t>(3 группы по 10 занятий на 1 группу); </a:t>
            </a:r>
            <a:endParaRPr lang="ru-RU" sz="4500" b="1" dirty="0"/>
          </a:p>
          <a:p>
            <a:r>
              <a:rPr lang="ru-RU" sz="4500" dirty="0"/>
              <a:t>- диагностика эмоционального состояния детей (48 человек)- входящая и итоговая; </a:t>
            </a:r>
            <a:endParaRPr lang="ru-RU" sz="4500" b="1" dirty="0"/>
          </a:p>
          <a:p>
            <a:r>
              <a:rPr lang="ru-RU" sz="4500" dirty="0"/>
              <a:t>4. Опубликовано 4 статьи в СМИ о ходе проекта. </a:t>
            </a:r>
            <a:endParaRPr lang="ru-RU" sz="4500" b="1" dirty="0"/>
          </a:p>
          <a:p>
            <a:pPr marL="0" indent="0">
              <a:buNone/>
            </a:pPr>
            <a:endParaRPr lang="ru-RU" sz="4500" b="1" dirty="0"/>
          </a:p>
          <a:p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6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47" y="1346200"/>
            <a:ext cx="3722353" cy="5238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41700" y="412888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060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201" y="1371600"/>
            <a:ext cx="10094912" cy="8911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ли жизнь после развода родителей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2697163"/>
            <a:ext cx="4927601" cy="328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Молния 8"/>
          <p:cNvSpPr/>
          <p:nvPr/>
        </p:nvSpPr>
        <p:spPr>
          <a:xfrm>
            <a:off x="5748830" y="2697163"/>
            <a:ext cx="1045669" cy="314139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равовые нормы: как быть, если дети остались без родителей ил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19" y="3180080"/>
            <a:ext cx="3810001" cy="26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25" y="1493155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Общая характеристика </a:t>
            </a:r>
            <a:br>
              <a:rPr lang="ru-RU" dirty="0" smtClean="0"/>
            </a:br>
            <a:r>
              <a:rPr lang="ru-RU" dirty="0" smtClean="0"/>
              <a:t>проблемной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2774045"/>
            <a:ext cx="10375900" cy="3777622"/>
          </a:xfrm>
        </p:spPr>
        <p:txBody>
          <a:bodyPr>
            <a:normAutofit/>
          </a:bodyPr>
          <a:lstStyle/>
          <a:p>
            <a:r>
              <a:rPr lang="ru-RU" b="1" dirty="0"/>
              <a:t>Ежегодно увеличивается количество разводов в России</a:t>
            </a:r>
            <a:r>
              <a:rPr lang="ru-RU" dirty="0"/>
              <a:t>. По статистическим данным количество расторжений брака на каждую тысячу регистраций браков составляет практически 50%. </a:t>
            </a:r>
            <a:endParaRPr lang="ru-RU" dirty="0" smtClean="0"/>
          </a:p>
          <a:p>
            <a:r>
              <a:rPr lang="ru-RU" b="1" dirty="0" smtClean="0"/>
              <a:t>Развод </a:t>
            </a:r>
            <a:r>
              <a:rPr lang="ru-RU" b="1" dirty="0"/>
              <a:t>родителей - это глубокая психическая травма для детей</a:t>
            </a:r>
            <a:r>
              <a:rPr lang="ru-RU" dirty="0"/>
              <a:t>. Дети часто не принимают развод родителей, особенно если существуют ограничения и запрет на общение с другим родителем. </a:t>
            </a:r>
            <a:endParaRPr lang="ru-RU" dirty="0" smtClean="0"/>
          </a:p>
          <a:p>
            <a:r>
              <a:rPr lang="ru-RU" dirty="0"/>
              <a:t>К сожалению, </a:t>
            </a:r>
            <a:r>
              <a:rPr lang="ru-RU" b="1" dirty="0"/>
              <a:t>большинство родителей не могут оказать поддержку своим детям </a:t>
            </a:r>
            <a:r>
              <a:rPr lang="ru-RU" dirty="0"/>
              <a:t>потому сами переживают эту ситуацию как стрессовую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Специалисты </a:t>
            </a:r>
            <a:r>
              <a:rPr lang="ru-RU" b="1" dirty="0"/>
              <a:t>образовательных учреждений не имеют специальной подготовки </a:t>
            </a:r>
            <a:r>
              <a:rPr lang="ru-RU" dirty="0"/>
              <a:t>по психологическому сопровождению разведенных семей.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3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200" y="1284510"/>
            <a:ext cx="10394950" cy="711200"/>
          </a:xfrm>
        </p:spPr>
        <p:txBody>
          <a:bodyPr>
            <a:noAutofit/>
          </a:bodyPr>
          <a:lstStyle/>
          <a:p>
            <a:r>
              <a:rPr lang="ru-RU" sz="2000" dirty="0"/>
              <a:t>Помочь детям из разведенных семей принять и пережить развод родителей посредством </a:t>
            </a:r>
            <a:r>
              <a:rPr lang="ru-RU" sz="2000" dirty="0" smtClean="0"/>
              <a:t>реализации </a:t>
            </a:r>
            <a:r>
              <a:rPr lang="ru-RU" sz="2000" dirty="0"/>
              <a:t>комплексной программы психологического сопровождения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4036" y="1989848"/>
            <a:ext cx="605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Задачи проекта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64469" y="3067066"/>
            <a:ext cx="101584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Информировать жителей г. Комсомольска-на-Амуре о проекте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Организовать </a:t>
            </a:r>
            <a:r>
              <a:rPr lang="ru-RU" sz="2000" dirty="0"/>
              <a:t>и провести комплекс мероприятий по психологической поддержке детей из разведенных </a:t>
            </a:r>
            <a:r>
              <a:rPr lang="ru-RU" sz="2000" dirty="0" smtClean="0"/>
              <a:t>семей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Разработать </a:t>
            </a:r>
            <a:r>
              <a:rPr lang="ru-RU" sz="2000" dirty="0"/>
              <a:t>и реализовать программу психологического просвещения и психологической поддержки разведенных супругов, имеющих несовершеннолетних </a:t>
            </a:r>
            <a:r>
              <a:rPr lang="ru-RU" sz="2000" dirty="0" smtClean="0"/>
              <a:t>детей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Разработать </a:t>
            </a:r>
            <a:r>
              <a:rPr lang="ru-RU" sz="2000" dirty="0"/>
              <a:t>и реализовать программу по обучению специалистов социально-психологических и психолого-педагогических служб образовательных учреждений города по психологическому сопровождению </a:t>
            </a:r>
            <a:r>
              <a:rPr lang="ru-RU" sz="2000" dirty="0" smtClean="0"/>
              <a:t>детей из разведенных семей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8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325" y="1524000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Целевая аудитория проекта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612" y="2955480"/>
            <a:ext cx="8915400" cy="26630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1. Дети из разведенных семей, </a:t>
            </a:r>
            <a:r>
              <a:rPr lang="ru-RU" sz="2400" dirty="0" smtClean="0"/>
              <a:t>в возрасте от 7 до 12 лет, проживающие в г. Комсомольске-на-Амуре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Разведенные супруги, имеющие несовершеннолетних детей, проживающие в г. Комсомольске-на-Амуре</a:t>
            </a:r>
            <a:endParaRPr lang="ru-RU" sz="2400" dirty="0"/>
          </a:p>
          <a:p>
            <a:r>
              <a:rPr lang="ru-RU" sz="2400" dirty="0" smtClean="0"/>
              <a:t>Специалисты социально-психологических служб образовательных учреждений г. Комсомольска-на-Амуре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9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25" y="755650"/>
            <a:ext cx="5865275" cy="755650"/>
          </a:xfrm>
        </p:spPr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143000" y="1757680"/>
            <a:ext cx="7619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02840"/>
              </p:ext>
            </p:extLst>
          </p:nvPr>
        </p:nvGraphicFramePr>
        <p:xfrm>
          <a:off x="1181099" y="2202180"/>
          <a:ext cx="105918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48"/>
                <a:gridCol w="3750638"/>
                <a:gridCol w="596101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п\п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Результаты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Лекционно-практические занятия для разведенных супругов, имеющих несовершеннолетних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Примут участие не менее 90 человек из числа разведенных супругов,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не менее 12 человек из числа специалистов социально-психологической службы образовательных учреждений</a:t>
                      </a:r>
                      <a:endParaRPr lang="ru-RU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консультации психологов для разведенных супругов, имеющих несовершеннолетних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не менее 48 консультаций для супругов, находящихся в разводе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Групповые психологические занятия для разведенных супругов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не менее 30 групповых психологических занятий (60 часов)  для супругов, находящихся в разводе, участие в которых примет не менее 36 человек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3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42494"/>
              </p:ext>
            </p:extLst>
          </p:nvPr>
        </p:nvGraphicFramePr>
        <p:xfrm>
          <a:off x="1009649" y="1534159"/>
          <a:ext cx="10591800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48"/>
                <a:gridCol w="4391939"/>
                <a:gridCol w="5319713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п\п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Ожидаемые результаты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Групповые психологические занятия для детей и подростков из разведенных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Будут созданы не менее 8 групп для детей из разведенных семей, проведено не менее 80 групповых психологических занятий (160 часов) , в которых примут участие не менее 48 человек.</a:t>
                      </a:r>
                      <a:endParaRPr lang="ru-RU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</a:rPr>
                        <a:t>Тренинги для специалистов </a:t>
                      </a:r>
                      <a:r>
                        <a:rPr lang="ru-RU" sz="1600" dirty="0" smtClean="0">
                          <a:solidFill>
                            <a:srgbClr val="333333"/>
                          </a:solidFill>
                          <a:effectLst/>
                        </a:rPr>
                        <a:t>социально-психологических служб</a:t>
                      </a:r>
                      <a:r>
                        <a:rPr lang="ru-RU" sz="1600" baseline="0" dirty="0" smtClean="0">
                          <a:solidFill>
                            <a:srgbClr val="333333"/>
                          </a:solidFill>
                          <a:effectLst/>
                        </a:rPr>
                        <a:t> образовательных учреждений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Будут проведены не менее 2-ух тренингов,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которых примут не менее 12 специалистов социально-психологической службы образовательного учреждения. 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 родителей из разведенных семей (входящий)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Позволит выявить наиболее острые проблемы в отношениях детей,</a:t>
                      </a:r>
                      <a:r>
                        <a:rPr lang="ru-RU" sz="1600" baseline="0" dirty="0" smtClean="0"/>
                        <a:t> переживающих развод родителей и трудности родителей при взаимодействии с детьми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 родителей (итоговый)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Позволит выявить изменения,</a:t>
                      </a:r>
                      <a:r>
                        <a:rPr lang="ru-RU" sz="1600" baseline="0" dirty="0" smtClean="0"/>
                        <a:t> происшедшие во взаимоотношениях между родителями и детьми,  уровень эмоционального благополучия детей и  родителей.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 flipH="1">
            <a:off x="963930" y="1511300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2825" y="755650"/>
            <a:ext cx="5865275" cy="755650"/>
          </a:xfrm>
        </p:spPr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7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25" y="755650"/>
            <a:ext cx="5662075" cy="755650"/>
          </a:xfrm>
        </p:spPr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424" y="1511300"/>
            <a:ext cx="9637175" cy="465582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/>
              <a:t>Качественные результаты</a:t>
            </a:r>
            <a:r>
              <a:rPr lang="ru-RU" sz="2000" dirty="0"/>
              <a:t>: </a:t>
            </a:r>
            <a:endParaRPr lang="ru-RU" sz="2000" b="1" dirty="0"/>
          </a:p>
          <a:p>
            <a:r>
              <a:rPr lang="ru-RU" sz="2000" dirty="0"/>
              <a:t>1. Произойдет улучшение эмоционального состояния детей, перенесших развод родителей (по результатам диагностики). </a:t>
            </a:r>
            <a:endParaRPr lang="ru-RU" sz="2000" b="1" dirty="0"/>
          </a:p>
          <a:p>
            <a:r>
              <a:rPr lang="ru-RU" sz="2000" dirty="0"/>
              <a:t>2. Изменится отношение детей и подростков к разводу родителей от отрицания и неприятия до понимания, что такая ситуация возможна в жизни взрослых, после которой жизнь продолжается ( по результатам диагностики). </a:t>
            </a:r>
            <a:endParaRPr lang="ru-RU" sz="2000" b="1" dirty="0"/>
          </a:p>
          <a:p>
            <a:r>
              <a:rPr lang="ru-RU" sz="2000" dirty="0"/>
              <a:t>3. Появится терпимость у родителей в принятии необходимости общения детей с обоими родителями </a:t>
            </a:r>
            <a:endParaRPr lang="ru-RU" sz="2000" b="1" dirty="0"/>
          </a:p>
          <a:p>
            <a:r>
              <a:rPr lang="ru-RU" sz="2000" dirty="0"/>
              <a:t>4. Достижение родителями из разведенных семей устных или письменных договоренностей о взаимодействии по воспитанию детей (по результатам опросов). </a:t>
            </a:r>
            <a:endParaRPr lang="ru-RU" sz="2000" b="1" dirty="0"/>
          </a:p>
          <a:p>
            <a:r>
              <a:rPr lang="ru-RU" sz="2000" dirty="0"/>
              <a:t>5. Улучшится эмоциональное состояние родителей из разведенных семей (результаты на основе сравнения результатов входящего и итогового опросов). </a:t>
            </a:r>
            <a:endParaRPr lang="ru-RU" sz="2000" b="1" dirty="0"/>
          </a:p>
          <a:p>
            <a:r>
              <a:rPr lang="ru-RU" sz="2000" dirty="0"/>
              <a:t>6. Улучшение взаимоотношений детей с родителями, с которыми они живут после развода (по результатам опросов родителей и диагностики детей). </a:t>
            </a:r>
            <a:endParaRPr lang="ru-RU" sz="2000" b="1" dirty="0"/>
          </a:p>
          <a:p>
            <a:r>
              <a:rPr lang="ru-RU" sz="2000" dirty="0"/>
              <a:t>7. </a:t>
            </a:r>
            <a:r>
              <a:rPr lang="ru-RU" sz="2000" dirty="0" smtClean="0"/>
              <a:t>Улучшатся отношения </a:t>
            </a:r>
            <a:r>
              <a:rPr lang="ru-RU" sz="2000" dirty="0"/>
              <a:t>ребенка к родителю, не проживающему вместе с ребенком (по результатам опросов родителей и диагностики детей).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2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25" y="755650"/>
            <a:ext cx="5662075" cy="755650"/>
          </a:xfrm>
        </p:spPr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640" y="1511300"/>
            <a:ext cx="10347959" cy="4655820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dirty="0"/>
              <a:t>Количественные результаты:</a:t>
            </a:r>
            <a:r>
              <a:rPr lang="ru-RU" sz="4000" dirty="0"/>
              <a:t> </a:t>
            </a:r>
            <a:endParaRPr lang="ru-RU" sz="4000" b="1" dirty="0"/>
          </a:p>
          <a:p>
            <a:r>
              <a:rPr lang="ru-RU" sz="4000" dirty="0"/>
              <a:t>1. </a:t>
            </a:r>
            <a:r>
              <a:rPr lang="ru-RU" sz="3800" dirty="0"/>
              <a:t>Количество участников проекта – 150 человек, из них: </a:t>
            </a:r>
            <a:endParaRPr lang="ru-RU" sz="3800" b="1" dirty="0"/>
          </a:p>
          <a:p>
            <a:r>
              <a:rPr lang="ru-RU" sz="3800" dirty="0"/>
              <a:t>- 90 человек- </a:t>
            </a:r>
            <a:r>
              <a:rPr lang="ru-RU" sz="3800" dirty="0" smtClean="0"/>
              <a:t>супруги, находящиеся в разводе, воспитывающие несовершеннолетних детей </a:t>
            </a:r>
            <a:endParaRPr lang="ru-RU" sz="3800" b="1" dirty="0"/>
          </a:p>
          <a:p>
            <a:r>
              <a:rPr lang="ru-RU" sz="3800" dirty="0"/>
              <a:t> - 48 детей (в возрасте от 7 до 12 лет)  из </a:t>
            </a:r>
            <a:r>
              <a:rPr lang="ru-RU" sz="3800" dirty="0" smtClean="0"/>
              <a:t>семей, переживших развод родителей</a:t>
            </a:r>
            <a:endParaRPr lang="ru-RU" sz="3800" b="1" dirty="0"/>
          </a:p>
          <a:p>
            <a:r>
              <a:rPr lang="ru-RU" sz="3800" dirty="0"/>
              <a:t>- 12 психологов и социальных педагогов из образовательных учреждений города</a:t>
            </a:r>
            <a:endParaRPr lang="ru-RU" sz="3800" b="1" dirty="0"/>
          </a:p>
          <a:p>
            <a:r>
              <a:rPr lang="ru-RU" sz="3800" dirty="0"/>
              <a:t>2. Примут участие в мероприятиях проекта: </a:t>
            </a:r>
            <a:endParaRPr lang="ru-RU" sz="3800" b="1" dirty="0"/>
          </a:p>
          <a:p>
            <a:r>
              <a:rPr lang="ru-RU" sz="3800" dirty="0"/>
              <a:t>- в лекционно-практических занятиях: 102 чел. (90 родителей и 12 специалистов социально-психологической службы)</a:t>
            </a:r>
            <a:endParaRPr lang="ru-RU" sz="3800" b="1" dirty="0"/>
          </a:p>
          <a:p>
            <a:r>
              <a:rPr lang="ru-RU" sz="3800" dirty="0"/>
              <a:t> - в обсуждении художественных фильмов -36 человек </a:t>
            </a:r>
            <a:endParaRPr lang="ru-RU" sz="3800" b="1" dirty="0"/>
          </a:p>
          <a:p>
            <a:r>
              <a:rPr lang="ru-RU" sz="3800" dirty="0"/>
              <a:t>- в групповых психологических занятиях для детей- 48 человек </a:t>
            </a:r>
            <a:endParaRPr lang="ru-RU" sz="3800" b="1" dirty="0"/>
          </a:p>
          <a:p>
            <a:r>
              <a:rPr lang="ru-RU" sz="3800" dirty="0"/>
              <a:t>- в групповых психологических занятиях для взрослых - 36 человека (из числа родителей, участвующих в проекте)</a:t>
            </a:r>
            <a:endParaRPr lang="ru-RU" sz="3800" b="1" dirty="0"/>
          </a:p>
          <a:p>
            <a:endParaRPr lang="ru-RU" b="1" dirty="0"/>
          </a:p>
          <a:p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0"/>
            <a:ext cx="3047998" cy="1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5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</TotalTime>
  <Words>880</Words>
  <Application>Microsoft Office PowerPoint</Application>
  <PresentationFormat>Широкоэкранный</PresentationFormat>
  <Paragraphs>87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Дальневосточное профессиональное сообщество психологов</vt:lpstr>
      <vt:lpstr>Есть ли жизнь после развода родителей</vt:lpstr>
      <vt:lpstr>Общая характеристика  проблемной ситуации</vt:lpstr>
      <vt:lpstr>Цель проекта</vt:lpstr>
      <vt:lpstr>Целевая аудитория проекта</vt:lpstr>
      <vt:lpstr>Основные мероприятия</vt:lpstr>
      <vt:lpstr>Основные мероприятия</vt:lpstr>
      <vt:lpstr>Ожидаемый результат</vt:lpstr>
      <vt:lpstr>Ожидаемый результат</vt:lpstr>
      <vt:lpstr>Ожидаемый результат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Логотип, картинку дерево, сайт, электронку</dc:title>
  <dc:creator>Виктория Хвоянок</dc:creator>
  <cp:lastModifiedBy>Elena</cp:lastModifiedBy>
  <cp:revision>37</cp:revision>
  <dcterms:created xsi:type="dcterms:W3CDTF">2018-02-07T12:47:18Z</dcterms:created>
  <dcterms:modified xsi:type="dcterms:W3CDTF">2020-04-30T14:24:34Z</dcterms:modified>
</cp:coreProperties>
</file>