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3B70D-4AF4-48F5-9069-34526D9C7FB9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E0851-F15B-44F7-8D2F-874CF0C54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46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FE0851-F15B-44F7-8D2F-874CF0C543D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117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6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147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436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5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386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688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32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085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0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3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8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F7970-6CEF-4AD7-9E7B-AD6A29263BC0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F8DBD-B4F0-4E2E-B6F4-876280B35A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06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5106" y="1177038"/>
            <a:ext cx="10999694" cy="373426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Проект программы участия волонтеров «серебряного» возраста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Калининградской области в мероприятиях, посвященных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80  - летию Победы в </a:t>
            </a:r>
            <a:b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</a:b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Великой Отечественной войне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1651"/>
            <a:ext cx="9233647" cy="795150"/>
          </a:xfrm>
        </p:spPr>
        <p:txBody>
          <a:bodyPr/>
          <a:lstStyle/>
          <a:p>
            <a:r>
              <a:rPr lang="ru-RU" b="1" dirty="0">
                <a:latin typeface="Book Antiqua" panose="02040602050305030304" pitchFamily="18" charset="0"/>
              </a:rPr>
              <a:t>Областной форум волонтеров «серебряного» возраста Калининградской области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9100" t="9032" r="18215" b="6482"/>
          <a:stretch/>
        </p:blipFill>
        <p:spPr>
          <a:xfrm>
            <a:off x="107579" y="4096871"/>
            <a:ext cx="1827719" cy="246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43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2498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71717" y="-1434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8360562"/>
              </p:ext>
            </p:extLst>
          </p:nvPr>
        </p:nvGraphicFramePr>
        <p:xfrm>
          <a:off x="282994" y="668788"/>
          <a:ext cx="11452412" cy="7000582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77623">
                  <a:extLst>
                    <a:ext uri="{9D8B030D-6E8A-4147-A177-3AD203B41FA5}">
                      <a16:colId xmlns:a16="http://schemas.microsoft.com/office/drawing/2014/main" val="1449610715"/>
                    </a:ext>
                  </a:extLst>
                </a:gridCol>
                <a:gridCol w="1660784">
                  <a:extLst>
                    <a:ext uri="{9D8B030D-6E8A-4147-A177-3AD203B41FA5}">
                      <a16:colId xmlns:a16="http://schemas.microsoft.com/office/drawing/2014/main" val="2814113713"/>
                    </a:ext>
                  </a:extLst>
                </a:gridCol>
                <a:gridCol w="4222376">
                  <a:extLst>
                    <a:ext uri="{9D8B030D-6E8A-4147-A177-3AD203B41FA5}">
                      <a16:colId xmlns:a16="http://schemas.microsoft.com/office/drawing/2014/main" val="1255227634"/>
                    </a:ext>
                  </a:extLst>
                </a:gridCol>
                <a:gridCol w="1559859">
                  <a:extLst>
                    <a:ext uri="{9D8B030D-6E8A-4147-A177-3AD203B41FA5}">
                      <a16:colId xmlns:a16="http://schemas.microsoft.com/office/drawing/2014/main" val="3035846180"/>
                    </a:ext>
                  </a:extLst>
                </a:gridCol>
                <a:gridCol w="1353671">
                  <a:extLst>
                    <a:ext uri="{9D8B030D-6E8A-4147-A177-3AD203B41FA5}">
                      <a16:colId xmlns:a16="http://schemas.microsoft.com/office/drawing/2014/main" val="1990881521"/>
                    </a:ext>
                  </a:extLst>
                </a:gridCol>
                <a:gridCol w="2078099">
                  <a:extLst>
                    <a:ext uri="{9D8B030D-6E8A-4147-A177-3AD203B41FA5}">
                      <a16:colId xmlns:a16="http://schemas.microsoft.com/office/drawing/2014/main" val="2943940823"/>
                    </a:ext>
                  </a:extLst>
                </a:gridCol>
              </a:tblGrid>
              <a:tr h="8990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Book Antiqua" panose="0204060205030503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Book Antiqua" panose="02040602050305030304" pitchFamily="18" charset="0"/>
                        </a:rPr>
                        <a:t>п\п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Наименование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Краткое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описание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Место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проведения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Сроки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выполнения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Ответственные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исполнители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036203"/>
                  </a:ext>
                </a:extLst>
              </a:tr>
              <a:tr h="1356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Интеллектуальная игра «Победа»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Масштабировать игру и провести обучение для волонтёров.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Поощрение участников.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Провести чемпионат игры «Победа» среди муниципальных образований.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Библиотеки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Школы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колледжи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Book Antiqua" panose="02040602050305030304" pitchFamily="18" charset="0"/>
                        </a:rPr>
                        <a:t>Старцева</a:t>
                      </a: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 Г.И.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08548575"/>
                  </a:ext>
                </a:extLst>
              </a:tr>
              <a:tr h="1284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2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«Связь поколений»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Уроки мужества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Цикл историй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во встрече военного историка С.А. Гурова «Блокадной вечности страницы».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Школы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Музеи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Гимназия №32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 января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«серебряные» волонтёры, участники событий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сотрудники музеев, историки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 патриотической песни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4968748"/>
                  </a:ext>
                </a:extLst>
              </a:tr>
              <a:tr h="856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3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Экскурс в историю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Включить  в программу экскурсий рассказы о героях ВОВ, чьи имена носят улицы.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«серебряные» экскурсоводы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43662221"/>
                  </a:ext>
                </a:extLst>
              </a:tr>
              <a:tr h="856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Создание электронной книги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О событиях и героях: жизнь и участие  «серебряных» волонтёров в подготовке к мероприятиям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930929"/>
                  </a:ext>
                </a:extLst>
              </a:tr>
              <a:tr h="814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5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Акция «Красная гвоздика»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Проведение акции  среди детей и школьников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Дошкольные учреждения, школы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Апрель - июнь 2025 г.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Book Antiqua" panose="02040602050305030304" pitchFamily="18" charset="0"/>
                        </a:rPr>
                        <a:t>«серебряные» волонтёры</a:t>
                      </a:r>
                      <a:endParaRPr lang="ru-RU" sz="16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7063242"/>
                  </a:ext>
                </a:extLst>
              </a:tr>
            </a:tbl>
          </a:graphicData>
        </a:graphic>
      </p:graphicFrame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766483" y="108496"/>
            <a:ext cx="10515600" cy="67683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Book Antiqua" panose="02040602050305030304" pitchFamily="18" charset="0"/>
              </a:rPr>
              <a:t>Проект программы участия волонтеров «серебряного» возраста Калининградской области в мероприятиях, посвященных  80  - летию Победы в Великой Отечественной войне</a:t>
            </a:r>
            <a:endParaRPr lang="ru-RU" sz="1800" dirty="0">
              <a:latin typeface="Book Antiqua" panose="0204060205030503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19100" t="9032" r="18215" b="6482"/>
          <a:stretch/>
        </p:blipFill>
        <p:spPr>
          <a:xfrm>
            <a:off x="11353800" y="49306"/>
            <a:ext cx="763212" cy="10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17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7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772345"/>
              </p:ext>
            </p:extLst>
          </p:nvPr>
        </p:nvGraphicFramePr>
        <p:xfrm>
          <a:off x="444828" y="806358"/>
          <a:ext cx="11158908" cy="582468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49475">
                  <a:extLst>
                    <a:ext uri="{9D8B030D-6E8A-4147-A177-3AD203B41FA5}">
                      <a16:colId xmlns:a16="http://schemas.microsoft.com/office/drawing/2014/main" val="1307095074"/>
                    </a:ext>
                  </a:extLst>
                </a:gridCol>
                <a:gridCol w="2204709">
                  <a:extLst>
                    <a:ext uri="{9D8B030D-6E8A-4147-A177-3AD203B41FA5}">
                      <a16:colId xmlns:a16="http://schemas.microsoft.com/office/drawing/2014/main" val="690250338"/>
                    </a:ext>
                  </a:extLst>
                </a:gridCol>
                <a:gridCol w="3476808">
                  <a:extLst>
                    <a:ext uri="{9D8B030D-6E8A-4147-A177-3AD203B41FA5}">
                      <a16:colId xmlns:a16="http://schemas.microsoft.com/office/drawing/2014/main" val="3495830417"/>
                    </a:ext>
                  </a:extLst>
                </a:gridCol>
                <a:gridCol w="1597067">
                  <a:extLst>
                    <a:ext uri="{9D8B030D-6E8A-4147-A177-3AD203B41FA5}">
                      <a16:colId xmlns:a16="http://schemas.microsoft.com/office/drawing/2014/main" val="1795885608"/>
                    </a:ext>
                  </a:extLst>
                </a:gridCol>
                <a:gridCol w="1422675">
                  <a:extLst>
                    <a:ext uri="{9D8B030D-6E8A-4147-A177-3AD203B41FA5}">
                      <a16:colId xmlns:a16="http://schemas.microsoft.com/office/drawing/2014/main" val="1578212508"/>
                    </a:ext>
                  </a:extLst>
                </a:gridCol>
                <a:gridCol w="1808174">
                  <a:extLst>
                    <a:ext uri="{9D8B030D-6E8A-4147-A177-3AD203B41FA5}">
                      <a16:colId xmlns:a16="http://schemas.microsoft.com/office/drawing/2014/main" val="2339686902"/>
                    </a:ext>
                  </a:extLst>
                </a:gridCol>
              </a:tblGrid>
              <a:tr h="95072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Book Antiqua" panose="0204060205030503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Book Antiqua" panose="02040602050305030304" pitchFamily="18" charset="0"/>
                        </a:rPr>
                        <a:t>п\п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Наименование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Краткое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описание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Место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проведения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Сроки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выполнения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Ответственные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исполнители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75872"/>
                  </a:ext>
                </a:extLst>
              </a:tr>
              <a:tr h="14074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6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Помощь СВО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Сбор гуманитарной помощи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Проведение мастер-классов для школьников по изготовлению изделий для фронта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Муниципальные</a:t>
                      </a:r>
                      <a:r>
                        <a:rPr lang="ru-RU" sz="1800" baseline="0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центры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«серебряные» волонтёры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Волонтёры - наставники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extLst>
                  <a:ext uri="{0D108BD9-81ED-4DB2-BD59-A6C34878D82A}">
                    <a16:rowId xmlns:a16="http://schemas.microsoft.com/office/drawing/2014/main" val="698751287"/>
                  </a:ext>
                </a:extLst>
              </a:tr>
              <a:tr h="759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Акция «Письмо солдату»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Презентация, видеоролик, выставка изделий для СВО, истории участников СВО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Школы,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библиотеки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Волонтёры - наставники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extLst>
                  <a:ext uri="{0D108BD9-81ED-4DB2-BD59-A6C34878D82A}">
                    <a16:rowId xmlns:a16="http://schemas.microsoft.com/office/drawing/2014/main" val="4200934194"/>
                  </a:ext>
                </a:extLst>
              </a:tr>
              <a:tr h="759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8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Интеллектуальная игра «Открывая историю»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Игра по краеведению Калининградской области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Школы,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библиотеки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«серебряные» волонтёры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extLst>
                  <a:ext uri="{0D108BD9-81ED-4DB2-BD59-A6C34878D82A}">
                    <a16:rowId xmlns:a16="http://schemas.microsoft.com/office/drawing/2014/main" val="2443732698"/>
                  </a:ext>
                </a:extLst>
              </a:tr>
              <a:tr h="759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9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«Разговоры о важном»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По книге Дмитрия Лихачёва «Как мы выжили»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школы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Book Antiqua" panose="02040602050305030304" pitchFamily="18" charset="0"/>
                        </a:rPr>
                        <a:t>Шегждене</a:t>
                      </a: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 Т.В.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extLst>
                  <a:ext uri="{0D108BD9-81ED-4DB2-BD59-A6C34878D82A}">
                    <a16:rowId xmlns:a16="http://schemas.microsoft.com/office/drawing/2014/main" val="46173522"/>
                  </a:ext>
                </a:extLst>
              </a:tr>
              <a:tr h="7591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10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Классный час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Блокадные чтения для учащихся 7-8 классов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Школы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библиотеки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Волонтёры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Сотрудники библиотек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42" marR="47642" marT="0" marB="0"/>
                </a:tc>
                <a:extLst>
                  <a:ext uri="{0D108BD9-81ED-4DB2-BD59-A6C34878D82A}">
                    <a16:rowId xmlns:a16="http://schemas.microsoft.com/office/drawing/2014/main" val="382907495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66483" y="108496"/>
            <a:ext cx="10515600" cy="67683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Book Antiqua" panose="02040602050305030304" pitchFamily="18" charset="0"/>
              </a:rPr>
              <a:t>Проект программы участия волонтеров «серебряного» возраста Калининградской области в мероприятиях, посвященных  80  - летию Победы в Великой Отечественной войне</a:t>
            </a:r>
            <a:endParaRPr lang="ru-RU" sz="1800" dirty="0">
              <a:latin typeface="Book Antiqua" panose="0204060205030503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100" t="9032" r="18215" b="6482"/>
          <a:stretch/>
        </p:blipFill>
        <p:spPr>
          <a:xfrm>
            <a:off x="11353800" y="49306"/>
            <a:ext cx="763212" cy="10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66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77"/>
          </a:xfrm>
          <a:prstGeom prst="rect">
            <a:avLst/>
          </a:prstGeom>
        </p:spPr>
      </p:pic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859884"/>
              </p:ext>
            </p:extLst>
          </p:nvPr>
        </p:nvGraphicFramePr>
        <p:xfrm>
          <a:off x="764847" y="1161847"/>
          <a:ext cx="10662305" cy="649224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545633">
                  <a:extLst>
                    <a:ext uri="{9D8B030D-6E8A-4147-A177-3AD203B41FA5}">
                      <a16:colId xmlns:a16="http://schemas.microsoft.com/office/drawing/2014/main" val="3553184244"/>
                    </a:ext>
                  </a:extLst>
                </a:gridCol>
                <a:gridCol w="2429436">
                  <a:extLst>
                    <a:ext uri="{9D8B030D-6E8A-4147-A177-3AD203B41FA5}">
                      <a16:colId xmlns:a16="http://schemas.microsoft.com/office/drawing/2014/main" val="1493979193"/>
                    </a:ext>
                  </a:extLst>
                </a:gridCol>
                <a:gridCol w="3182470">
                  <a:extLst>
                    <a:ext uri="{9D8B030D-6E8A-4147-A177-3AD203B41FA5}">
                      <a16:colId xmlns:a16="http://schemas.microsoft.com/office/drawing/2014/main" val="739620875"/>
                    </a:ext>
                  </a:extLst>
                </a:gridCol>
                <a:gridCol w="1649506">
                  <a:extLst>
                    <a:ext uri="{9D8B030D-6E8A-4147-A177-3AD203B41FA5}">
                      <a16:colId xmlns:a16="http://schemas.microsoft.com/office/drawing/2014/main" val="2138306579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1226683545"/>
                    </a:ext>
                  </a:extLst>
                </a:gridCol>
                <a:gridCol w="1519519">
                  <a:extLst>
                    <a:ext uri="{9D8B030D-6E8A-4147-A177-3AD203B41FA5}">
                      <a16:colId xmlns:a16="http://schemas.microsoft.com/office/drawing/2014/main" val="2025024221"/>
                    </a:ext>
                  </a:extLst>
                </a:gridCol>
              </a:tblGrid>
              <a:tr h="305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Book Antiqua" panose="0204060205030503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Book Antiqua" panose="02040602050305030304" pitchFamily="18" charset="0"/>
                        </a:rPr>
                        <a:t>п\п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Наименование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Краткое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описание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Место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проведения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Сроки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выполнения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Ответственные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исполнители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991906"/>
                  </a:ext>
                </a:extLst>
              </a:tr>
              <a:tr h="188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11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«Сильные духом»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Презентация о тружениках тыла для учащихся 4-5 классов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Школа № 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г. Светлый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extLst>
                  <a:ext uri="{0D108BD9-81ED-4DB2-BD59-A6C34878D82A}">
                    <a16:rowId xmlns:a16="http://schemas.microsoft.com/office/drawing/2014/main" val="1981684914"/>
                  </a:ext>
                </a:extLst>
              </a:tr>
              <a:tr h="28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12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Лекция  «История создания советских патриотических песен»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Рассказ об истории создания  и прослушивание патриотических песен в исполнении популярных советских певцов.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популярных патриотических песен ансамблями Клуба патриотической песни</a:t>
                      </a: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Школы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библиотеки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Яковлева Н.Б.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extLst>
                  <a:ext uri="{0D108BD9-81ED-4DB2-BD59-A6C34878D82A}">
                    <a16:rowId xmlns:a16="http://schemas.microsoft.com/office/drawing/2014/main" val="1813473"/>
                  </a:ext>
                </a:extLst>
              </a:tr>
              <a:tr h="94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13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Акция «Свечи памяти»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Участие  в акции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extLst>
                  <a:ext uri="{0D108BD9-81ED-4DB2-BD59-A6C34878D82A}">
                    <a16:rowId xmlns:a16="http://schemas.microsoft.com/office/drawing/2014/main" val="3750580096"/>
                  </a:ext>
                </a:extLst>
              </a:tr>
              <a:tr h="28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14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Экскурсии  по городам, названным именами героев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По местам боёв, к воинским захоронениям, посещение музеи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extLst>
                  <a:ext uri="{0D108BD9-81ED-4DB2-BD59-A6C34878D82A}">
                    <a16:rowId xmlns:a16="http://schemas.microsoft.com/office/drawing/2014/main" val="546109631"/>
                  </a:ext>
                </a:extLst>
              </a:tr>
              <a:tr h="282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Мастер - классы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Открытки - поздравления ветеранам ВОВ, СВО, блокадникам, узникам, вдовам, труженникам тыла.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/>
                </a:tc>
                <a:extLst>
                  <a:ext uri="{0D108BD9-81ED-4DB2-BD59-A6C34878D82A}">
                    <a16:rowId xmlns:a16="http://schemas.microsoft.com/office/drawing/2014/main" val="825371824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63212" y="242507"/>
            <a:ext cx="10515600" cy="67683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Book Antiqua" panose="02040602050305030304" pitchFamily="18" charset="0"/>
              </a:rPr>
              <a:t>Проект программы участия волонтеров «серебряного» возраста Калининградской области в мероприятиях, посвященных  80  - летию Победы в Великой Отечественной войне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9100" t="9032" r="18215" b="6482"/>
          <a:stretch/>
        </p:blipFill>
        <p:spPr>
          <a:xfrm>
            <a:off x="11353800" y="49306"/>
            <a:ext cx="763212" cy="10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078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1277"/>
          </a:xfrm>
          <a:prstGeom prst="rect">
            <a:avLst/>
          </a:prstGeom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493478"/>
              </p:ext>
            </p:extLst>
          </p:nvPr>
        </p:nvGraphicFramePr>
        <p:xfrm>
          <a:off x="865093" y="1893368"/>
          <a:ext cx="10662305" cy="398530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43120">
                  <a:extLst>
                    <a:ext uri="{9D8B030D-6E8A-4147-A177-3AD203B41FA5}">
                      <a16:colId xmlns:a16="http://schemas.microsoft.com/office/drawing/2014/main" val="435008260"/>
                    </a:ext>
                  </a:extLst>
                </a:gridCol>
                <a:gridCol w="2355575">
                  <a:extLst>
                    <a:ext uri="{9D8B030D-6E8A-4147-A177-3AD203B41FA5}">
                      <a16:colId xmlns:a16="http://schemas.microsoft.com/office/drawing/2014/main" val="211135195"/>
                    </a:ext>
                  </a:extLst>
                </a:gridCol>
                <a:gridCol w="3146612">
                  <a:extLst>
                    <a:ext uri="{9D8B030D-6E8A-4147-A177-3AD203B41FA5}">
                      <a16:colId xmlns:a16="http://schemas.microsoft.com/office/drawing/2014/main" val="1438907467"/>
                    </a:ext>
                  </a:extLst>
                </a:gridCol>
                <a:gridCol w="1667435">
                  <a:extLst>
                    <a:ext uri="{9D8B030D-6E8A-4147-A177-3AD203B41FA5}">
                      <a16:colId xmlns:a16="http://schemas.microsoft.com/office/drawing/2014/main" val="1787373669"/>
                    </a:ext>
                  </a:extLst>
                </a:gridCol>
                <a:gridCol w="1326777">
                  <a:extLst>
                    <a:ext uri="{9D8B030D-6E8A-4147-A177-3AD203B41FA5}">
                      <a16:colId xmlns:a16="http://schemas.microsoft.com/office/drawing/2014/main" val="2071145472"/>
                    </a:ext>
                  </a:extLst>
                </a:gridCol>
                <a:gridCol w="1522786">
                  <a:extLst>
                    <a:ext uri="{9D8B030D-6E8A-4147-A177-3AD203B41FA5}">
                      <a16:colId xmlns:a16="http://schemas.microsoft.com/office/drawing/2014/main" val="1273615898"/>
                    </a:ext>
                  </a:extLst>
                </a:gridCol>
              </a:tblGrid>
              <a:tr h="6693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  <a:latin typeface="Book Antiqua" panose="02040602050305030304" pitchFamily="18" charset="0"/>
                        </a:rPr>
                        <a:t>Квест</a:t>
                      </a: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 -соучастие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По памятным местам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Молодёжь и серебряные волонтёры.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5520650"/>
                  </a:ext>
                </a:extLst>
              </a:tr>
              <a:tr h="4194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17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Акция «Бессмертный полк»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Участие в разных формах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1819091"/>
                  </a:ext>
                </a:extLst>
              </a:tr>
              <a:tr h="6292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Индивидуальная поддержка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Членам семей, по согласованию с фондом «Защитники Отечества»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0802725"/>
                  </a:ext>
                </a:extLst>
              </a:tr>
              <a:tr h="15164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Book Antiqua" panose="02040602050305030304" pitchFamily="18" charset="0"/>
                        </a:rPr>
                        <a:t>19</a:t>
                      </a:r>
                      <a:endParaRPr lang="ru-RU" sz="180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Фестиваль художественной самодеятельности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Среди творческих коллективов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Смотр волонтерских коллективов, подготовка программы фестиваля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Апрель - май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Book Antiqua" panose="0204060205030503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1575836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63212" y="242507"/>
            <a:ext cx="10515600" cy="67683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Book Antiqua" panose="02040602050305030304" pitchFamily="18" charset="0"/>
              </a:rPr>
              <a:t>Проект программы участия волонтеров «серебряного» возраста Калининградской области в мероприятиях, посвященных  80  - летию Победы в Великой Отечественной войне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864104"/>
              </p:ext>
            </p:extLst>
          </p:nvPr>
        </p:nvGraphicFramePr>
        <p:xfrm>
          <a:off x="865094" y="1161847"/>
          <a:ext cx="10662305" cy="73152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640977">
                  <a:extLst>
                    <a:ext uri="{9D8B030D-6E8A-4147-A177-3AD203B41FA5}">
                      <a16:colId xmlns:a16="http://schemas.microsoft.com/office/drawing/2014/main" val="2461317881"/>
                    </a:ext>
                  </a:extLst>
                </a:gridCol>
                <a:gridCol w="2334092">
                  <a:extLst>
                    <a:ext uri="{9D8B030D-6E8A-4147-A177-3AD203B41FA5}">
                      <a16:colId xmlns:a16="http://schemas.microsoft.com/office/drawing/2014/main" val="2345732341"/>
                    </a:ext>
                  </a:extLst>
                </a:gridCol>
                <a:gridCol w="3182470">
                  <a:extLst>
                    <a:ext uri="{9D8B030D-6E8A-4147-A177-3AD203B41FA5}">
                      <a16:colId xmlns:a16="http://schemas.microsoft.com/office/drawing/2014/main" val="3264381151"/>
                    </a:ext>
                  </a:extLst>
                </a:gridCol>
                <a:gridCol w="1649506">
                  <a:extLst>
                    <a:ext uri="{9D8B030D-6E8A-4147-A177-3AD203B41FA5}">
                      <a16:colId xmlns:a16="http://schemas.microsoft.com/office/drawing/2014/main" val="3112732337"/>
                    </a:ext>
                  </a:extLst>
                </a:gridCol>
                <a:gridCol w="1335741">
                  <a:extLst>
                    <a:ext uri="{9D8B030D-6E8A-4147-A177-3AD203B41FA5}">
                      <a16:colId xmlns:a16="http://schemas.microsoft.com/office/drawing/2014/main" val="2557263852"/>
                    </a:ext>
                  </a:extLst>
                </a:gridCol>
                <a:gridCol w="1519519">
                  <a:extLst>
                    <a:ext uri="{9D8B030D-6E8A-4147-A177-3AD203B41FA5}">
                      <a16:colId xmlns:a16="http://schemas.microsoft.com/office/drawing/2014/main" val="3898649103"/>
                    </a:ext>
                  </a:extLst>
                </a:gridCol>
              </a:tblGrid>
              <a:tr h="3057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Book Antiqua" panose="0204060205030503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Book Antiqua" panose="02040602050305030304" pitchFamily="18" charset="0"/>
                        </a:rPr>
                        <a:t>п\п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Наименование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Краткое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описание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Место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проведения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мероприятия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Сроки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выполнения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Ответственные</a:t>
                      </a:r>
                      <a:r>
                        <a:rPr lang="en-GB" sz="1600" b="1" dirty="0">
                          <a:effectLst/>
                          <a:latin typeface="Book Antiqua" panose="02040602050305030304" pitchFamily="18" charset="0"/>
                        </a:rPr>
                        <a:t> </a:t>
                      </a:r>
                      <a:r>
                        <a:rPr lang="en-GB" sz="1600" b="1" dirty="0" err="1">
                          <a:effectLst/>
                          <a:latin typeface="Book Antiqua" panose="02040602050305030304" pitchFamily="18" charset="0"/>
                        </a:rPr>
                        <a:t>исполнители</a:t>
                      </a:r>
                      <a:endParaRPr lang="ru-RU" sz="1600" b="1" dirty="0">
                        <a:effectLst/>
                        <a:latin typeface="Book Antiqua" panose="020406020503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281" marR="35281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974594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19100" t="9032" r="18215" b="6482"/>
          <a:stretch/>
        </p:blipFill>
        <p:spPr>
          <a:xfrm>
            <a:off x="11353800" y="49306"/>
            <a:ext cx="763212" cy="102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46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632</Words>
  <Application>Microsoft Office PowerPoint</Application>
  <PresentationFormat>Широкоэкранный</PresentationFormat>
  <Paragraphs>184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Book Antiqua</vt:lpstr>
      <vt:lpstr>Calibri</vt:lpstr>
      <vt:lpstr>Calibri Light</vt:lpstr>
      <vt:lpstr>Тема Office</vt:lpstr>
      <vt:lpstr>Проект программы участия волонтеров «серебряного» возраста  Калининградской области в мероприятиях, посвященных  80  - летию Победы в  Великой Отечественной войне</vt:lpstr>
      <vt:lpstr>Проект программы участия волонтеров «серебряного» возраста Калининградской области в мероприятиях, посвященных  80  - летию Победы в Великой Отечественной войне</vt:lpstr>
      <vt:lpstr>Проект программы участия волонтеров «серебряного» возраста Калининградской области в мероприятиях, посвященных  80  - летию Победы в Великой Отечественной войне</vt:lpstr>
      <vt:lpstr>Проект программы участия волонтеров «серебряного» возраста Калининградской области в мероприятиях, посвященных  80  - летию Победы в Великой Отечественной войне</vt:lpstr>
      <vt:lpstr>Проект программы участия волонтеров «серебряного» возраста Калининградской области в мероприятиях, посвященных  80  - летию Победы в Великой Отечественной войне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программы участия волонтеров «серебряного» возраста Калининградской области в мероприятиях, посвященных 80 летию Победы в ВОВ.</dc:title>
  <dc:creator>Пользователь</dc:creator>
  <cp:lastModifiedBy>Vladyslav Lisyy</cp:lastModifiedBy>
  <cp:revision>8</cp:revision>
  <dcterms:created xsi:type="dcterms:W3CDTF">2024-11-20T13:53:25Z</dcterms:created>
  <dcterms:modified xsi:type="dcterms:W3CDTF">2024-12-30T09:45:02Z</dcterms:modified>
</cp:coreProperties>
</file>