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7"/>
  </p:notesMasterIdLst>
  <p:sldIdLst>
    <p:sldId id="303" r:id="rId2"/>
    <p:sldId id="309" r:id="rId3"/>
    <p:sldId id="323" r:id="rId4"/>
    <p:sldId id="327" r:id="rId5"/>
    <p:sldId id="328" r:id="rId6"/>
    <p:sldId id="326" r:id="rId7"/>
    <p:sldId id="329" r:id="rId8"/>
    <p:sldId id="310" r:id="rId9"/>
    <p:sldId id="296" r:id="rId10"/>
    <p:sldId id="318" r:id="rId11"/>
    <p:sldId id="312" r:id="rId12"/>
    <p:sldId id="319" r:id="rId13"/>
    <p:sldId id="322" r:id="rId14"/>
    <p:sldId id="324" r:id="rId15"/>
    <p:sldId id="31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684" autoAdjust="0"/>
    <p:restoredTop sz="94624" autoAdjust="0"/>
  </p:normalViewPr>
  <p:slideViewPr>
    <p:cSldViewPr snapToGrid="0">
      <p:cViewPr varScale="1">
        <p:scale>
          <a:sx n="69" d="100"/>
          <a:sy n="69" d="100"/>
        </p:scale>
        <p:origin x="-86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60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AB929-82C1-4833-B180-3335CBAB3454}" type="datetimeFigureOut">
              <a:rPr lang="ru-RU" smtClean="0"/>
              <a:pPr/>
              <a:t>08.06.2024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E915D-4AD6-47D9-8B41-5A0EC55F2B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4392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E915D-4AD6-47D9-8B41-5A0EC55F2BD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8011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5D369-4B2E-40F8-8DD2-F599CD338ECE}" type="datetime1">
              <a:rPr lang="ru-RU" smtClean="0"/>
              <a:pPr/>
              <a:t>08.06.2024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43A8-DEDA-4C58-93BE-6D01463AD1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9951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318E-2D84-44E7-862E-35BF77634B9A}" type="datetime1">
              <a:rPr lang="ru-RU" smtClean="0"/>
              <a:pPr/>
              <a:t>08.06.2024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43A8-DEDA-4C58-93BE-6D01463AD1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039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7A276-B2A6-4AA6-B2B2-CEDFE8283DC6}" type="datetime1">
              <a:rPr lang="ru-RU" smtClean="0"/>
              <a:pPr/>
              <a:t>08.06.2024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43A8-DEDA-4C58-93BE-6D01463AD1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4477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C0576-A21F-4C51-84B8-D4D7E299F786}" type="datetime1">
              <a:rPr lang="ru-RU" smtClean="0"/>
              <a:pPr/>
              <a:t>08.06.2024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43A8-DEDA-4C58-93BE-6D01463AD1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3681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C0E5D-F6A0-46B0-ADB1-1E15E5FF22BA}" type="datetime1">
              <a:rPr lang="ru-RU" smtClean="0"/>
              <a:pPr/>
              <a:t>08.06.2024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43A8-DEDA-4C58-93BE-6D01463AD1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0652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BBCAA-B573-4355-AB24-0C87462E9E7E}" type="datetime1">
              <a:rPr lang="ru-RU" smtClean="0"/>
              <a:pPr/>
              <a:t>08.06.2024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43A8-DEDA-4C58-93BE-6D01463AD1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766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A481-A5E7-46D7-9E5F-8339817EC208}" type="datetime1">
              <a:rPr lang="ru-RU" smtClean="0"/>
              <a:pPr/>
              <a:t>08.06.2024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43A8-DEDA-4C58-93BE-6D01463AD1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6285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1088-233A-42D5-BEBA-7B379075565A}" type="datetime1">
              <a:rPr lang="ru-RU" smtClean="0"/>
              <a:pPr/>
              <a:t>08.06.2024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43A8-DEDA-4C58-93BE-6D01463AD1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4917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CABBB-BA75-4B29-8221-44AF1AF94249}" type="datetime1">
              <a:rPr lang="ru-RU" smtClean="0"/>
              <a:pPr/>
              <a:t>08.06.2024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43A8-DEDA-4C58-93BE-6D01463AD1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3072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3261-A035-49DF-BC8B-F9EA14A5E0AE}" type="datetime1">
              <a:rPr lang="ru-RU" smtClean="0"/>
              <a:pPr/>
              <a:t>08.06.2024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CC2E43A8-DEDA-4C58-93BE-6D01463AD1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3264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1260-4575-4496-A468-64E9D06CE1AF}" type="datetime1">
              <a:rPr lang="ru-RU" smtClean="0"/>
              <a:pPr/>
              <a:t>08.06.2024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43A8-DEDA-4C58-93BE-6D01463AD1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0789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1AB16-4BDE-4323-ABC9-E37F282E8867}" type="datetime1">
              <a:rPr lang="ru-RU" smtClean="0"/>
              <a:pPr/>
              <a:t>08.06.2024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43A8-DEDA-4C58-93BE-6D01463AD1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3656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1400B-E2E3-414F-BE5B-A043FD2E49C1}" type="datetime1">
              <a:rPr lang="ru-RU" smtClean="0"/>
              <a:pPr/>
              <a:t>08.06.2024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43A8-DEDA-4C58-93BE-6D01463AD1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4945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19953-7629-4432-B3C6-A06FDE35571F}" type="datetime1">
              <a:rPr lang="ru-RU" smtClean="0"/>
              <a:pPr/>
              <a:t>08.06.2024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43A8-DEDA-4C58-93BE-6D01463AD1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7307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0C63-6493-425A-B20B-A2A81D0C42AD}" type="datetime1">
              <a:rPr lang="ru-RU" smtClean="0"/>
              <a:pPr/>
              <a:t>08.06.2024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43A8-DEDA-4C58-93BE-6D01463AD1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6052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4FBD-35CF-468B-91B5-EBA2D217CE02}" type="datetime1">
              <a:rPr lang="ru-RU" smtClean="0"/>
              <a:pPr/>
              <a:t>08.06.2024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43A8-DEDA-4C58-93BE-6D01463AD1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9941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C5EFF-36B5-4F84-9B60-66FE3D857783}" type="datetime1">
              <a:rPr lang="ru-RU" smtClean="0"/>
              <a:pPr/>
              <a:t>08.06.2024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43A8-DEDA-4C58-93BE-6D01463AD1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9228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27323AF-D1D7-415D-94DF-BF25D16ADD0A}" type="datetime1">
              <a:rPr lang="ru-RU" smtClean="0"/>
              <a:pPr/>
              <a:t>08.06.2024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C2E43A8-DEDA-4C58-93BE-6D01463AD1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80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211015"/>
            <a:ext cx="10018713" cy="1814733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Региональный этап Международной премии  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МыВместе-2024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Номинация:   «Сохранение  исторической  памяти»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Проект:  Музей «Эхо Чернобыля»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998806" y="2666999"/>
            <a:ext cx="5247249" cy="3124201"/>
          </a:xfrm>
        </p:spPr>
        <p:txBody>
          <a:bodyPr>
            <a:normAutofit lnSpcReduction="10000"/>
          </a:bodyPr>
          <a:lstStyle/>
          <a:p>
            <a:pPr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ОО ТОС  «Залесный» </a:t>
            </a:r>
          </a:p>
          <a:p>
            <a:pPr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</a:p>
          <a:p>
            <a:pPr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город Новомосковск </a:t>
            </a:r>
          </a:p>
          <a:p>
            <a:pPr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Тульской области </a:t>
            </a:r>
          </a:p>
          <a:p>
            <a:pPr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Председатель комитета  </a:t>
            </a:r>
          </a:p>
          <a:p>
            <a:pPr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Терехова Надежда Ивановна</a:t>
            </a:r>
            <a:r>
              <a:rPr lang="ru-RU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г. Новомосковск  2024 год</a:t>
            </a:r>
            <a:endParaRPr lang="ru-RU" sz="2400" b="1" dirty="0"/>
          </a:p>
        </p:txBody>
      </p:sp>
      <p:pic>
        <p:nvPicPr>
          <p:cNvPr id="5" name="Picture 2" descr="C:\Users\Учитель\Desktop\IMG_20210510_2018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7005942" y="1710982"/>
            <a:ext cx="4163586" cy="5176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8691" y="685800"/>
            <a:ext cx="1136073" cy="17525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Учитель\Desktop\IMG_20231111_204736_8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72193" y="502484"/>
            <a:ext cx="4518025" cy="2237033"/>
          </a:xfrm>
          <a:prstGeom prst="rect">
            <a:avLst/>
          </a:prstGeom>
          <a:noFill/>
        </p:spPr>
      </p:pic>
      <p:pic>
        <p:nvPicPr>
          <p:cNvPr id="8" name="Picture 2" descr="C:\Users\Учитель\Desktop\IMG_20230425_173918_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1781" y="3426473"/>
            <a:ext cx="3828360" cy="2863489"/>
          </a:xfrm>
          <a:prstGeom prst="rect">
            <a:avLst/>
          </a:prstGeom>
          <a:noFill/>
        </p:spPr>
      </p:pic>
      <p:pic>
        <p:nvPicPr>
          <p:cNvPr id="9" name="Picture 4" descr="C:\Users\Учитель\Desktop\IMG_20231215_193612_3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4264" y="182084"/>
            <a:ext cx="2041664" cy="2436426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1484313" y="4031673"/>
            <a:ext cx="2879870" cy="17595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Picture 2" descr="C:\Users\Учитель\Desktop\IMG_20230425_173917_48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815" y="3505201"/>
            <a:ext cx="4504058" cy="2828958"/>
          </a:xfrm>
          <a:prstGeom prst="rect">
            <a:avLst/>
          </a:prstGeom>
          <a:noFill/>
        </p:spPr>
      </p:pic>
      <p:pic>
        <p:nvPicPr>
          <p:cNvPr id="13" name="Picture 7" descr="C:\Users\Учитель\Desktop\IMG_20230425_173917_3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7018" y="4152329"/>
            <a:ext cx="2757056" cy="2456287"/>
          </a:xfrm>
          <a:prstGeom prst="rect">
            <a:avLst/>
          </a:prstGeom>
          <a:noFill/>
        </p:spPr>
      </p:pic>
      <p:pic>
        <p:nvPicPr>
          <p:cNvPr id="14" name="Picture 8" descr="C:\Users\Учитель\Desktop\IMG_20231201_215630_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1297" y="2592566"/>
            <a:ext cx="2800485" cy="2678150"/>
          </a:xfrm>
          <a:prstGeom prst="rect">
            <a:avLst/>
          </a:prstGeom>
          <a:noFill/>
        </p:spPr>
      </p:pic>
      <p:pic>
        <p:nvPicPr>
          <p:cNvPr id="16" name="Содержимое 6" descr="C:\Users\Учитель\Desktop\Screenshot\Screenshot_20230605-204234_1.jpg"/>
          <p:cNvPicPr>
            <a:picLocks/>
          </p:cNvPicPr>
          <p:nvPr/>
        </p:nvPicPr>
        <p:blipFill rotWithShape="1">
          <a:blip r:embed="rId8"/>
          <a:srcRect l="2996" t="45508" b="3064"/>
          <a:stretch/>
        </p:blipFill>
        <p:spPr bwMode="auto">
          <a:xfrm>
            <a:off x="1149927" y="609599"/>
            <a:ext cx="4092576" cy="22582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3128" y="387927"/>
            <a:ext cx="1219200" cy="526473"/>
          </a:xfrm>
        </p:spPr>
        <p:txBody>
          <a:bodyPr>
            <a:norm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     </a:t>
            </a:r>
            <a:endParaRPr lang="ru-RU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7" name="Рисунок 6" descr="C:\Users\Учитель\Desktop\Малая Родина\IMG_20230413_111223_3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655" y="3491345"/>
            <a:ext cx="3948543" cy="314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Учитель\Desktop\Малая Родина\IMG_20230413_140859_4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4183" y="3505201"/>
            <a:ext cx="2729346" cy="31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Home\Desktop\фото с тел 2023г\IMG_20231005_175802_827.jpg"/>
          <p:cNvPicPr/>
          <p:nvPr/>
        </p:nvPicPr>
        <p:blipFill>
          <a:blip r:embed="rId4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470002" y="202191"/>
            <a:ext cx="6516717" cy="32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Содержимое 5" descr="C:\Users\Учитель\Desktop\Screenshot\Screenshot_20230605-205955_1.jpg"/>
          <p:cNvPicPr>
            <a:picLocks/>
          </p:cNvPicPr>
          <p:nvPr/>
        </p:nvPicPr>
        <p:blipFill rotWithShape="1">
          <a:blip r:embed="rId5"/>
          <a:srcRect t="24665"/>
          <a:stretch/>
        </p:blipFill>
        <p:spPr bwMode="auto">
          <a:xfrm>
            <a:off x="7196851" y="3484417"/>
            <a:ext cx="4800474" cy="3124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pic>
        <p:nvPicPr>
          <p:cNvPr id="12" name="Picture 2" descr="C:\Users\Учитель\Desktop\ф с ОРРО 2023г\IMG-20221130-WA00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4510" y="214744"/>
            <a:ext cx="4282424" cy="3211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8982" y="685800"/>
            <a:ext cx="3865418" cy="17525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100" name="Picture 4" descr="C:\Users\Учитель\Desktop\IMG_20230906_125030_4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11899" y="242454"/>
            <a:ext cx="4009601" cy="3124200"/>
          </a:xfrm>
          <a:prstGeom prst="rect">
            <a:avLst/>
          </a:prstGeom>
          <a:noFill/>
        </p:spPr>
      </p:pic>
      <p:pic>
        <p:nvPicPr>
          <p:cNvPr id="10" name="Picture 3" descr="C:\Users\Учитель\Desktop\IMG_20230906_124158_7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3081" y="228599"/>
            <a:ext cx="4165600" cy="3124200"/>
          </a:xfrm>
          <a:prstGeom prst="rect">
            <a:avLst/>
          </a:prstGeom>
          <a:noFill/>
        </p:spPr>
      </p:pic>
      <p:pic>
        <p:nvPicPr>
          <p:cNvPr id="13" name="Picture 5" descr="C:\Users\Учитель\Desktop\IMG_20230908_011030_2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83999" y="214745"/>
            <a:ext cx="3124200" cy="3124200"/>
          </a:xfrm>
          <a:prstGeom prst="rect">
            <a:avLst/>
          </a:prstGeom>
          <a:noFill/>
        </p:spPr>
      </p:pic>
      <p:pic>
        <p:nvPicPr>
          <p:cNvPr id="15" name="Picture 5" descr="C:\Users\Учитель\Desktop\IMG_20231206_214228_8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5160" y="3519054"/>
            <a:ext cx="3513228" cy="3103417"/>
          </a:xfrm>
          <a:prstGeom prst="rect">
            <a:avLst/>
          </a:prstGeom>
          <a:noFill/>
        </p:spPr>
      </p:pic>
      <p:pic>
        <p:nvPicPr>
          <p:cNvPr id="18" name="Picture 4" descr="C:\Users\Учитель\Desktop\IMG_20231204_233442_7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6971" y="3498273"/>
            <a:ext cx="3937130" cy="3124200"/>
          </a:xfrm>
          <a:prstGeom prst="rect">
            <a:avLst/>
          </a:prstGeom>
          <a:noFill/>
        </p:spPr>
      </p:pic>
      <p:pic>
        <p:nvPicPr>
          <p:cNvPr id="19" name="Picture 7" descr="C:\Users\Учитель\Desktop\IMG_20231205_105930_6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29198" y="3525981"/>
            <a:ext cx="2343150" cy="3124200"/>
          </a:xfrm>
          <a:prstGeom prst="rect">
            <a:avLst/>
          </a:prstGeom>
          <a:noFill/>
        </p:spPr>
      </p:pic>
      <p:pic>
        <p:nvPicPr>
          <p:cNvPr id="20" name="Picture 6" descr="C:\Users\Учитель\Desktop\IMG_20231205_164845_42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75038" y="3525982"/>
            <a:ext cx="2368635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4819507" cy="17525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Учитель\Desktop\IMG_20231228_134945_4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8968" y="3651390"/>
            <a:ext cx="4894262" cy="2734839"/>
          </a:xfrm>
          <a:prstGeom prst="rect">
            <a:avLst/>
          </a:prstGeom>
          <a:noFill/>
        </p:spPr>
      </p:pic>
      <p:pic>
        <p:nvPicPr>
          <p:cNvPr id="7" name="Picture 3" descr="C:\Users\Учитель\Desktop\IMG_20230815_090204_1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716982" y="195589"/>
            <a:ext cx="4239490" cy="3192865"/>
          </a:xfrm>
          <a:prstGeom prst="rect">
            <a:avLst/>
          </a:prstGeom>
          <a:noFill/>
        </p:spPr>
      </p:pic>
      <p:pic>
        <p:nvPicPr>
          <p:cNvPr id="1028" name="Picture 4" descr="C:\Users\Учитель\Desktop\IMG_20231204_233032_99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1854" y="3662793"/>
            <a:ext cx="5112329" cy="2875685"/>
          </a:xfrm>
          <a:prstGeom prst="rect">
            <a:avLst/>
          </a:prstGeom>
          <a:noFill/>
        </p:spPr>
      </p:pic>
      <p:pic>
        <p:nvPicPr>
          <p:cNvPr id="1029" name="Picture 5" descr="C:\Users\Учитель\Desktop\IMG_20230818_214351_68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8982" y="338571"/>
            <a:ext cx="6567055" cy="3089631"/>
          </a:xfrm>
          <a:prstGeom prst="rect">
            <a:avLst/>
          </a:prstGeom>
          <a:noFill/>
        </p:spPr>
      </p:pic>
      <p:pic>
        <p:nvPicPr>
          <p:cNvPr id="11" name="Picture 6" descr="C:\Users\Учитель\Desktop\IMG_20231204_233252_4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7018" y="3678382"/>
            <a:ext cx="1546946" cy="2750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109" y="685800"/>
            <a:ext cx="3283528" cy="17525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8363" y="3255820"/>
            <a:ext cx="2715492" cy="284018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председателя ТОС в региональном семинаре по вопросу перевода средств капитального ремонта на специальный счёт 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534400" y="3713018"/>
            <a:ext cx="2410692" cy="131618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C:\Users\Учитель\Desktop\фото 23г с телефона\IMG_20231031_134617_878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77891" y="301192"/>
            <a:ext cx="5010937" cy="37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C:\Users\Учитель\Desktop\фото 23г с телефона\IMG_20231031_144533_38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6949" y="3325091"/>
            <a:ext cx="3471487" cy="321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Учитель\Desktop\фото 23г с телефона\IMG_20231031_133720_10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9892" y="279255"/>
            <a:ext cx="48496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Учитель\Desktop\фото 23г с телефона\IMG_20231031_144725_9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8037" y="3380511"/>
            <a:ext cx="3235470" cy="320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6036" y="0"/>
            <a:ext cx="4475018" cy="13716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Спасибо за внимание!</a:t>
            </a:r>
            <a:endParaRPr lang="ru-RU" sz="32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87236" y="4100944"/>
            <a:ext cx="1856509" cy="16763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7232073" y="2272145"/>
            <a:ext cx="4270948" cy="32142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3" name="Picture 1" descr="C:\Users\Учитель\Desktop\WhatsApp Images\IMG-20231228-WA0049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7447" y="2493819"/>
            <a:ext cx="4918604" cy="4025182"/>
          </a:xfrm>
          <a:prstGeom prst="rect">
            <a:avLst/>
          </a:prstGeom>
          <a:noFill/>
        </p:spPr>
      </p:pic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7218217" y="2521527"/>
            <a:ext cx="4284805" cy="296487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" name="Picture 2" descr="C:\Users\Учитель\Desktop\IMG_20220823_21305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925065" y="2147166"/>
            <a:ext cx="4953517" cy="4378325"/>
          </a:xfrm>
          <a:prstGeom prst="rect">
            <a:avLst/>
          </a:prstGeom>
          <a:noFill/>
        </p:spPr>
      </p:pic>
      <p:pic>
        <p:nvPicPr>
          <p:cNvPr id="17" name="Picture 3" descr="C:\Users\Учитель\Desktop\ф ТОС 2023\ф на День ОО 2023г\ф на конкурс МО 2022г\IMG_20220621_1112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2509" y="304800"/>
            <a:ext cx="3082998" cy="3155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2217" y="235526"/>
            <a:ext cx="7550727" cy="6414656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Председателем ОО ТОС «Залесный» совместно с комитетом по проекту  Музей «Эхо Чернобыля» проводится культурно-массовая работа (в том числе организация экскурсий, выставок и пр.), гражданско-патриотическая, духовно-нравственная и спортивная работа, благоустройство территории, оказывается благотворительная помощь воинам СВО, новым российским регионам, переселенцам и жителям территории ОО ТОС «Залесный», попавшим в трудные жизненные ситуации, а также поздравления ветеранов ВОВ, юбиляров.  Терехова Н. И. участвует в муниципальных, областных, всероссийских и международных конкурсах,  в конкурсах Президентских грантов.  В 2023 году участвовала во Всероссийской акции «Читаем солдатские письма»,  в конкурсе «Служение» и в конкурсе в рамках благотворительного проекта «Акселератор социальных инициатив».  </a:t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 2024г. - в региональном этапе Всероссийского конкурса «Лучшая практика территориального общественного самоуправления» - «Практика ТОС», «Лучший председатель ТОС», «Активный руководитель ТОС», победитель конкурса «Марафон чистоты». Совместно с комитетом ТОС проводит ежегодные конкурсы на своей территории «Лучший дворик», «Лучшая клумба», «Чистый двор», «Умелые руки» и др.,  принимает активное участие во всех городских и региональных мероприятиях. Председатель организовывает работу комитета согласно календаря знаменательных дат.  В офисе ТОС ежемесячно меняются экспозиции выставочного зала, работают постоянная выставка «Культура и быт 19-20 в.в.»,  музей «Эхо Чернобыля», творческая мастерская «Ремесло души», созданные председателем ТОС. Часто проводятся дворовые праздники.  Реализованы  традиционные проекты «Здравствуй, Новый год!», «Рождество приходит в дом», «Лето во дворах»,  «Единством крепка держава», «Народный бюджет» и пр.  Надежда Ивановна приняла участие в региональном форуме Союза женщин России «Мы за активное долголетие» и во  Всероссийском форуме Союза православных женщин,  в окружном форуме добровольцев ЦФО, в Международном форуме гражданского участия «Мы Вместе», участвовала в 5-ой Всероссийской конференции по инициативному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бюджетированию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где получила награду за 3 место,  став победителем Всероссийского конкурса в номинации «Общественное участие» с проектом «Микрорайону «Залесный» – новые тротуары».  В 2024 году стала волонтёром Всемирного фестиваля молодёжи. Награждена почётным знаком Губернатора «Общественное  признание»</a:t>
            </a:r>
            <a:endParaRPr lang="ru-RU" sz="14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74727" y="3124199"/>
            <a:ext cx="2646217" cy="1828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C:\Users\Учитель\Desktop\ф ТОС 2023\IMG_20230301_21082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0507" b="10507"/>
          <a:stretch>
            <a:fillRect/>
          </a:stretch>
        </p:blipFill>
        <p:spPr bwMode="auto">
          <a:xfrm>
            <a:off x="8714509" y="1107325"/>
            <a:ext cx="3202180" cy="4462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3129253" cy="17525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326581" y="3283526"/>
            <a:ext cx="3176441" cy="2507673"/>
          </a:xfrm>
        </p:spPr>
        <p:txBody>
          <a:bodyPr/>
          <a:lstStyle/>
          <a:p>
            <a:r>
              <a:rPr lang="ru-RU" dirty="0" smtClean="0"/>
              <a:t>      </a:t>
            </a:r>
            <a:endParaRPr lang="ru-RU" dirty="0"/>
          </a:p>
        </p:txBody>
      </p:sp>
      <p:pic>
        <p:nvPicPr>
          <p:cNvPr id="5" name="Picture 3" descr="C:\Users\Учитель\Desktop\ф ТОС 2023\ф 2 конкурс досуг насел\10.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8189" y="235527"/>
            <a:ext cx="3676072" cy="2757054"/>
          </a:xfrm>
          <a:prstGeom prst="rect">
            <a:avLst/>
          </a:prstGeom>
          <a:noFill/>
        </p:spPr>
      </p:pic>
      <p:pic>
        <p:nvPicPr>
          <p:cNvPr id="6" name="Picture 4" descr="C:\Users\Учитель\Desktop\ф ТОС 2023\ф 2 конкурс досуг насел\10.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0873" y="494273"/>
            <a:ext cx="3017044" cy="2262784"/>
          </a:xfrm>
          <a:prstGeom prst="rect">
            <a:avLst/>
          </a:prstGeom>
          <a:noFill/>
        </p:spPr>
      </p:pic>
      <p:pic>
        <p:nvPicPr>
          <p:cNvPr id="7" name="Picture 2" descr="C:\Users\Учитель\Desktop\ф ТОС 2023\ф 2 конкурс досуг насел\10.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1272" y="235527"/>
            <a:ext cx="3225023" cy="2755236"/>
          </a:xfrm>
          <a:prstGeom prst="rect">
            <a:avLst/>
          </a:prstGeom>
          <a:noFill/>
        </p:spPr>
      </p:pic>
      <p:pic>
        <p:nvPicPr>
          <p:cNvPr id="8" name="Picture 2" descr="C:\Users\Учитель\Desktop\ф ТОС 2023\ф 2 конкурс досуг насел\10.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382982" y="3339749"/>
            <a:ext cx="4558146" cy="3158033"/>
          </a:xfrm>
          <a:prstGeom prst="rect">
            <a:avLst/>
          </a:prstGeom>
          <a:noFill/>
        </p:spPr>
      </p:pic>
      <p:pic>
        <p:nvPicPr>
          <p:cNvPr id="9" name="Picture 2" descr="C:\Users\Учитель\Desktop\ф ТОС 2023\ф 2 конкурс досуг насел\10.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81455" y="3326121"/>
            <a:ext cx="4225636" cy="316922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851564" y="2923308"/>
            <a:ext cx="707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Экскурсии в музее «Эхо Чернобыля»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0073" y="685800"/>
            <a:ext cx="3131127" cy="17525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6866" name="Picture 2" descr="C:\Users\Учитель\Desktop\WhatsApp Images\IMG-20240607-WA0016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0565" y="557183"/>
            <a:ext cx="4270233" cy="2670925"/>
          </a:xfrm>
          <a:prstGeom prst="rect">
            <a:avLst/>
          </a:prstGeom>
          <a:noFill/>
        </p:spPr>
      </p:pic>
      <p:pic>
        <p:nvPicPr>
          <p:cNvPr id="36867" name="Picture 3" descr="C:\Users\Учитель\Desktop\WhatsApp Images\IMG-20240607-WA0024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6438" y="528240"/>
            <a:ext cx="4696689" cy="2656058"/>
          </a:xfrm>
          <a:prstGeom prst="rect">
            <a:avLst/>
          </a:prstGeom>
          <a:noFill/>
        </p:spPr>
      </p:pic>
      <p:pic>
        <p:nvPicPr>
          <p:cNvPr id="14" name="Picture 7" descr="C:\Users\Учитель\Desktop\Фото по 06.06.2024\IMG_20240326_113109_1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744691" y="3736415"/>
            <a:ext cx="4087564" cy="2719802"/>
          </a:xfrm>
          <a:prstGeom prst="rect">
            <a:avLst/>
          </a:prstGeom>
          <a:noFill/>
        </p:spPr>
      </p:pic>
      <p:pic>
        <p:nvPicPr>
          <p:cNvPr id="16" name="Picture 6" descr="C:\Users\Учитель\Desktop\Фото по 06.06.2024\IMG_20240326_122831_8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9432" y="3754582"/>
            <a:ext cx="3661224" cy="2673927"/>
          </a:xfrm>
          <a:prstGeom prst="rect">
            <a:avLst/>
          </a:prstGeom>
          <a:noFill/>
        </p:spPr>
      </p:pic>
      <p:pic>
        <p:nvPicPr>
          <p:cNvPr id="38914" name="Picture 2" descr="C:\Users\Учитель\Desktop\WhatsApp Images\IMG-20240417-WA0029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9927" y="3681658"/>
            <a:ext cx="2687781" cy="275920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002070" y="224042"/>
            <a:ext cx="44753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Экскурсии в музее «Эхо Чернобыля»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1637" y="3297381"/>
            <a:ext cx="706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Выставка  «Вспоминая ВФМ – 2024»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4945" y="685800"/>
            <a:ext cx="3477491" cy="1752599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63" name="Picture 3" descr="C:\Users\Учитель\Desktop\WhatsApp Images\IMG-20240417-WA0032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05840" y="3685308"/>
            <a:ext cx="3180221" cy="2618509"/>
          </a:xfrm>
          <a:prstGeom prst="rect">
            <a:avLst/>
          </a:prstGeom>
          <a:noFill/>
        </p:spPr>
      </p:pic>
      <p:pic>
        <p:nvPicPr>
          <p:cNvPr id="40964" name="Picture 4" descr="C:\Users\Учитель\Desktop\WhatsApp Images\IMG-20240405-WA00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961" y="516372"/>
            <a:ext cx="1940285" cy="2587046"/>
          </a:xfrm>
          <a:prstGeom prst="rect">
            <a:avLst/>
          </a:prstGeom>
          <a:noFill/>
        </p:spPr>
      </p:pic>
      <p:pic>
        <p:nvPicPr>
          <p:cNvPr id="40965" name="Picture 5" descr="C:\Users\Учитель\Desktop\WhatsApp Images\IMG-20240216-WA0012_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486631" y="536674"/>
            <a:ext cx="3054205" cy="2629158"/>
          </a:xfrm>
          <a:prstGeom prst="rect">
            <a:avLst/>
          </a:prstGeom>
          <a:noFill/>
        </p:spPr>
      </p:pic>
      <p:pic>
        <p:nvPicPr>
          <p:cNvPr id="40966" name="Picture 6" descr="C:\Users\Учитель\Desktop\WhatsApp Images\IMG-20240207-WA0036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01348" y="547462"/>
            <a:ext cx="3604943" cy="2532473"/>
          </a:xfrm>
          <a:prstGeom prst="rect">
            <a:avLst/>
          </a:prstGeom>
          <a:noFill/>
        </p:spPr>
      </p:pic>
      <p:pic>
        <p:nvPicPr>
          <p:cNvPr id="40967" name="Picture 7" descr="C:\Users\Учитель\Desktop\WhatsApp Images\IMG-20230428-WA003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3712564"/>
            <a:ext cx="5818909" cy="2623055"/>
          </a:xfrm>
          <a:prstGeom prst="rect">
            <a:avLst/>
          </a:prstGeom>
          <a:noFill/>
        </p:spPr>
      </p:pic>
      <p:pic>
        <p:nvPicPr>
          <p:cNvPr id="12" name="Picture 8" descr="C:\Users\Учитель\Desktop\WhatsApp Images\IMG-20230428-WA0033.jpg"/>
          <p:cNvPicPr>
            <a:picLocks noChangeAspect="1" noChangeArrowheads="1"/>
          </p:cNvPicPr>
          <p:nvPr/>
        </p:nvPicPr>
        <p:blipFill>
          <a:blip r:embed="rId7"/>
          <a:srcRect t="18596" b="18596"/>
          <a:stretch>
            <a:fillRect/>
          </a:stretch>
        </p:blipFill>
        <p:spPr bwMode="auto">
          <a:xfrm>
            <a:off x="515009" y="3699163"/>
            <a:ext cx="1909536" cy="266091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186545" y="3228109"/>
            <a:ext cx="6331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Выставка «Предметы быта 19-20 веков»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6182" y="1052945"/>
            <a:ext cx="5434733" cy="145472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Выездная работа музея в сельской школе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C:\Users\Учитель\Desktop\WhatsApp Images\IMG-20240425-WA0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4218" y="3103417"/>
            <a:ext cx="4470398" cy="3352799"/>
          </a:xfrm>
          <a:prstGeom prst="rect">
            <a:avLst/>
          </a:prstGeom>
          <a:noFill/>
        </p:spPr>
      </p:pic>
      <p:pic>
        <p:nvPicPr>
          <p:cNvPr id="1026" name="Picture 2" descr="C:\Users\Учитель\Desktop\WhatsApp Images\IMG-20240425-WA0010_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005471" y="3833340"/>
            <a:ext cx="4147437" cy="2814950"/>
          </a:xfrm>
          <a:prstGeom prst="rect">
            <a:avLst/>
          </a:prstGeom>
          <a:noFill/>
        </p:spPr>
      </p:pic>
      <p:pic>
        <p:nvPicPr>
          <p:cNvPr id="1027" name="Picture 3" descr="C:\Users\Учитель\Desktop\WhatsApp Images\IMG-20240425-WA0014_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725787" y="775854"/>
            <a:ext cx="4854928" cy="2687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8291" y="685800"/>
            <a:ext cx="5434733" cy="17525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342909" y="3893126"/>
            <a:ext cx="4160114" cy="189807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7891" name="Picture 3" descr="C:\Users\Учитель\Desktop\WhatsApp Images\IMG-20240423-WA00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024255" y="4128655"/>
            <a:ext cx="4456544" cy="2506805"/>
          </a:xfrm>
          <a:prstGeom prst="rect">
            <a:avLst/>
          </a:prstGeom>
          <a:noFill/>
        </p:spPr>
      </p:pic>
      <p:pic>
        <p:nvPicPr>
          <p:cNvPr id="7" name="Picture 5" descr="C:\Users\Учитель\Desktop\WhatsApp Images\IMG-20240424-WA00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0364" y="416016"/>
            <a:ext cx="6283016" cy="2756674"/>
          </a:xfrm>
          <a:prstGeom prst="rect">
            <a:avLst/>
          </a:prstGeom>
          <a:noFill/>
        </p:spPr>
      </p:pic>
      <p:pic>
        <p:nvPicPr>
          <p:cNvPr id="37892" name="Picture 4" descr="C:\Users\Учитель\Desktop\Фото по 06.06.2024\IMG_20240424_095433_8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199" y="4094899"/>
            <a:ext cx="4045528" cy="255179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316182" y="1011382"/>
            <a:ext cx="443345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Организация встреч  в школах с автором и исполнителем песен , ликвидатором аварии на ЧАЭС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А.Т. Насоновым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1309" y="685800"/>
            <a:ext cx="2286000" cy="17525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Содержимое 9" descr="C:\Users\Учитель\Desktop\Screenshot\Screenshot_20230605-203747_1.jpg"/>
          <p:cNvPicPr>
            <a:picLocks/>
          </p:cNvPicPr>
          <p:nvPr/>
        </p:nvPicPr>
        <p:blipFill rotWithShape="1">
          <a:blip r:embed="rId2"/>
          <a:srcRect t="58664"/>
          <a:stretch/>
        </p:blipFill>
        <p:spPr bwMode="auto">
          <a:xfrm>
            <a:off x="4655128" y="498762"/>
            <a:ext cx="3865417" cy="1866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779819" y="3020291"/>
            <a:ext cx="1177636" cy="127461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2286001" y="5001491"/>
            <a:ext cx="1731818" cy="78970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Содержимое 17"/>
          <p:cNvSpPr>
            <a:spLocks noGrp="1"/>
          </p:cNvSpPr>
          <p:nvPr>
            <p:ph sz="half" idx="1"/>
          </p:nvPr>
        </p:nvSpPr>
        <p:spPr>
          <a:xfrm>
            <a:off x="2202873" y="1842656"/>
            <a:ext cx="2202872" cy="96981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0" name="Содержимое 19"/>
          <p:cNvSpPr>
            <a:spLocks noGrp="1"/>
          </p:cNvSpPr>
          <p:nvPr>
            <p:ph sz="half" idx="1"/>
          </p:nvPr>
        </p:nvSpPr>
        <p:spPr>
          <a:xfrm>
            <a:off x="2078181" y="1662546"/>
            <a:ext cx="2119745" cy="12607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" name="Рисунок 16" descr="C:\Users\Учитель\Desktop\Фото по 06.06.2024\IMG_20240503_145223_41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4120" y="483119"/>
            <a:ext cx="3169953" cy="284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Users\Учитель\Desktop\Фото по 06.06.2024\IMG_20240127_153707_46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8982" y="2466108"/>
            <a:ext cx="3911633" cy="182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Содержимое 7" descr="C:\Users\Учитель\Desktop\Screenshot\Screenshot_20230605-205947_1.jpg"/>
          <p:cNvPicPr>
            <a:picLocks/>
          </p:cNvPicPr>
          <p:nvPr/>
        </p:nvPicPr>
        <p:blipFill rotWithShape="1">
          <a:blip r:embed="rId5"/>
          <a:srcRect t="19997"/>
          <a:stretch/>
        </p:blipFill>
        <p:spPr bwMode="auto">
          <a:xfrm>
            <a:off x="8728363" y="3584720"/>
            <a:ext cx="3103419" cy="27190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pic>
        <p:nvPicPr>
          <p:cNvPr id="24" name="Рисунок 23" descr="C:\Users\Учитель\Desktop\Фото по 06.06.2024\IMG_20240126_134422_4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70364" y="498388"/>
            <a:ext cx="2632019" cy="252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Users\Учитель\Desktop\Фото по 06.06.2024\IMG_20240311_183855_85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2491" y="4393180"/>
            <a:ext cx="2161056" cy="1924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Users\Учитель\Desktop\Фото по 06.06.2024\IMG_20240202_120612_61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78473" y="4100946"/>
            <a:ext cx="1366908" cy="2254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Users\Учитель\Desktop\Фото по 06.06.2024\IMG_20240512_111738_12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53490" y="3699164"/>
            <a:ext cx="2900080" cy="267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Помощь солдатам СВО, их семьям и новым регионам России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C:\Users\Учитель\Desktop\WhatsApp Images\IMG-20231023-WA0014_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4927" y="2563091"/>
            <a:ext cx="2055715" cy="1800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249381"/>
            <a:ext cx="10018713" cy="900545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повышения самообразования председатель и члены комитета ТОС «Залесный» регулярно посещают обучающие семинары, участвуют в круглых столах,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заседаниях, совещаниях и других мероприятиях, проводимых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администрацией   города  Новомосковска  и  Правительством Тульской области</a:t>
            </a:r>
          </a:p>
        </p:txBody>
      </p:sp>
      <p:pic>
        <p:nvPicPr>
          <p:cNvPr id="16" name="Объект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8254" y="1173018"/>
            <a:ext cx="3371740" cy="2528805"/>
          </a:xfrm>
          <a:prstGeom prst="rect">
            <a:avLst/>
          </a:prstGeom>
        </p:spPr>
      </p:pic>
      <p:pic>
        <p:nvPicPr>
          <p:cNvPr id="12" name="Рисунок 11" descr="C:\Users\Учитель\Desktop\Фото по 06.06.2024\IMG_20240418_120114_6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7526" y="1246908"/>
            <a:ext cx="3297382" cy="250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13" descr="C:\Users\Учитель\Desktop\Фото по 06.06.2024\IMG_20240418_131737_391.jpg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4001885"/>
            <a:ext cx="3359078" cy="245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" name="Picture 1" descr="C:\Users\Учитель\Desktop\WhatsApp Images\Sent\IMG-20240127-WA00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02538" y="4003964"/>
            <a:ext cx="2688031" cy="2406222"/>
          </a:xfrm>
          <a:prstGeom prst="rect">
            <a:avLst/>
          </a:prstGeom>
          <a:noFill/>
        </p:spPr>
      </p:pic>
      <p:pic>
        <p:nvPicPr>
          <p:cNvPr id="14338" name="Picture 2" descr="C:\Users\Учитель\Desktop\WhatsApp Images\Sent\IMG-20240404-WA00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0914" y="1246908"/>
            <a:ext cx="2764103" cy="2452255"/>
          </a:xfrm>
          <a:prstGeom prst="rect">
            <a:avLst/>
          </a:prstGeom>
          <a:noFill/>
        </p:spPr>
      </p:pic>
      <p:pic>
        <p:nvPicPr>
          <p:cNvPr id="15" name="Picture 2" descr="C:\Users\Учитель\Desktop\IMG_20231111_202152_64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6422" y="3991436"/>
            <a:ext cx="5310308" cy="24647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2899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2710</TotalTime>
  <Words>243</Words>
  <Application>Microsoft Office PowerPoint</Application>
  <PresentationFormat>Произвольный</PresentationFormat>
  <Paragraphs>27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Параллакс</vt:lpstr>
      <vt:lpstr> Региональный этап Международной премии  #МыВместе-2024   Номинация:   «Сохранение  исторической  памяти»  Проект:  Музей «Эхо Чернобыля» </vt:lpstr>
      <vt:lpstr>Председателем ОО ТОС «Залесный» совместно с комитетом по проекту  Музей «Эхо Чернобыля» проводится культурно-массовая работа (в том числе организация экскурсий, выставок и пр.), гражданско-патриотическая, духовно-нравственная и спортивная работа, благоустройство территории, оказывается благотворительная помощь воинам СВО, новым российским регионам, переселенцам и жителям территории ОО ТОС «Залесный», попавшим в трудные жизненные ситуации, а также поздравления ветеранов ВОВ, юбиляров.  Терехова Н. И. участвует в муниципальных, областных, всероссийских и международных конкурсах,  в конкурсах Президентских грантов.  В 2023 году участвовала во Всероссийской акции «Читаем солдатские письма»,  в конкурсе «Служение» и в конкурсе в рамках благотворительного проекта «Акселератор социальных инициатив».   В  2024г. - в региональном этапе Всероссийского конкурса «Лучшая практика территориального общественного самоуправления» - «Практика ТОС», «Лучший председатель ТОС», «Активный руководитель ТОС», победитель конкурса «Марафон чистоты». Совместно с комитетом ТОС проводит ежегодные конкурсы на своей территории «Лучший дворик», «Лучшая клумба», «Чистый двор», «Умелые руки» и др.,  принимает активное участие во всех городских и региональных мероприятиях. Председатель организовывает работу комитета согласно календаря знаменательных дат.  В офисе ТОС ежемесячно меняются экспозиции выставочного зала, работают постоянная выставка «Культура и быт 19-20 в.в.»,  музей «Эхо Чернобыля», творческая мастерская «Ремесло души», созданные председателем ТОС. Часто проводятся дворовые праздники.  Реализованы  традиционные проекты «Здравствуй, Новый год!», «Рождество приходит в дом», «Лето во дворах»,  «Единством крепка держава», «Народный бюджет» и пр.  Надежда Ивановна приняла участие в региональном форуме Союза женщин России «Мы за активное долголетие» и во  Всероссийском форуме Союза православных женщин,  в окружном форуме добровольцев ЦФО, в Международном форуме гражданского участия «Мы Вместе», участвовала в 5-ой Всероссийской конференции по инициативному бюджетированию,  где получила награду за 3 место,  став победителем Всероссийского конкурса в номинации «Общественное участие» с проектом «Микрорайону «Залесный» – новые тротуары».  В 2024 году стала волонтёром Всемирного фестиваля молодёжи. Награждена почётным знаком Губернатора «Общественное  признание»</vt:lpstr>
      <vt:lpstr>Слайд 3</vt:lpstr>
      <vt:lpstr>Слайд 4</vt:lpstr>
      <vt:lpstr> </vt:lpstr>
      <vt:lpstr> Выездная работа музея в сельской школе </vt:lpstr>
      <vt:lpstr>Слайд 7</vt:lpstr>
      <vt:lpstr>Слайд 8</vt:lpstr>
      <vt:lpstr>В целях повышения самообразования председатель и члены комитета ТОС «Залесный» регулярно посещают обучающие семинары, участвуют в круглых столах, заседаниях, совещаниях и других мероприятиях, проводимых  администрацией   города  Новомосковска  и  Правительством Тульской области</vt:lpstr>
      <vt:lpstr>Слайд 10</vt:lpstr>
      <vt:lpstr>Слайд 11</vt:lpstr>
      <vt:lpstr>Слайд 12</vt:lpstr>
      <vt:lpstr>Слайд 13</vt:lpstr>
      <vt:lpstr>Слайд 14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Осуществление гражданского и патриотического воспитания учащихся на основе деятельности школьных музеев</dc:title>
  <dc:creator>dns</dc:creator>
  <cp:lastModifiedBy>Учитель</cp:lastModifiedBy>
  <cp:revision>134</cp:revision>
  <dcterms:created xsi:type="dcterms:W3CDTF">2019-04-14T12:22:39Z</dcterms:created>
  <dcterms:modified xsi:type="dcterms:W3CDTF">2024-06-08T06:58:32Z</dcterms:modified>
</cp:coreProperties>
</file>