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tags" Target="tags/tag1.xml" /><Relationship Id="rId15" Type="http://schemas.openxmlformats.org/officeDocument/2006/relationships/presProps" Target="presProps.xml" /><Relationship Id="rId16" Type="http://schemas.openxmlformats.org/officeDocument/2006/relationships/viewProps" Target="viewProps.xml" /><Relationship Id="rId17" Type="http://schemas.openxmlformats.org/officeDocument/2006/relationships/theme" Target="theme/theme1.xml" /><Relationship Id="rId18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898995220661163"/>
          <c:y val="0.11073660105466843"/>
          <c:w val="0.57231485843658447"/>
          <c:h val="0.467486739158630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сижу в телефоне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1"/>
                <c:pt idx="0">
                  <c:v>Моя Перемена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17-4F56-B0BA-477F7915222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бегаю по коридору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1"/>
                <c:pt idx="0">
                  <c:v>Моя Перемена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17-4F56-B0BA-477F7915222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хожу в ЦДИ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1"/>
                <c:pt idx="0">
                  <c:v>Моя Перемена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17-4F56-B0BA-477F791522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828417935"/>
        <c:axId val="828770447"/>
      </c:barChart>
      <c:catAx>
        <c:axId val="828417935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828770447"/>
        <c:crosses val="autoZero"/>
        <c:auto val="0"/>
        <c:lblAlgn val="ctr"/>
        <c:lblOffset/>
        <c:noMultiLvlLbl val="0"/>
      </c:catAx>
      <c:valAx>
        <c:axId val="828770447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8284179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B5D79D-F5CA-4859-B5F7-54F15A3A9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77D8AE-7AC2-41B6-BFC3-8421755F5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954699-B85E-42DA-8B54-C2A97A44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A9F-DC90-43CD-A20C-A194AD39F993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7108CC-0CEA-4DFA-9523-03EACB527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8CCCF9-572D-418F-B912-7CA278C4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3D28E-89F0-42CF-97C3-A3D981C89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62798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EE1BF0-40AB-4A2B-B057-BCCA3CF5E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4D354A-6B99-4B72-975A-60BAC144B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B9E58E-D634-4C17-AF42-DA01009E5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A9F-DC90-43CD-A20C-A194AD39F993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C4FEA2-6493-4E50-A91D-3F7D637A1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47D554-4382-42A3-A1A6-7725A763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3D28E-89F0-42CF-97C3-A3D981C89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1542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F6A017-FEF1-43F8-BFEE-35471B1D7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441484-ECF2-452B-9978-3CB645B6A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557608-6D67-464E-B189-F8D4E2470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37A9F-DC90-43CD-A20C-A194AD39F993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1935D7-5282-4FBE-82A2-65F662D90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32BAD2-2A5E-4F18-B8F9-9547E014DB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3D28E-89F0-42CF-97C3-A3D981C89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85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chart" Target="../charts/chart1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Relationship Id="rId3" Type="http://schemas.openxmlformats.org/officeDocument/2006/relationships/image" Target="../media/image6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12F5691-8CE9-409F-A988-493B6928B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62" y="665162"/>
            <a:ext cx="6667500" cy="51816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94A548-1553-447B-A8C4-44EEB1458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8440" y="625476"/>
            <a:ext cx="9144000" cy="2387600"/>
          </a:xfrm>
        </p:spPr>
        <p:txBody>
          <a:bodyPr/>
          <a:lstStyle/>
          <a:p>
            <a:r>
              <a:rPr lang="ru-RU"/>
              <a:t>Проект </a:t>
            </a:r>
            <a:br>
              <a:rPr lang="ru-RU"/>
            </a:br>
            <a:r>
              <a:rPr lang="ru-RU"/>
              <a:t>«Нескучные перемены»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EE95DCA-984B-4DE8-AA09-2BEB5DC6A1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5056" y="5364957"/>
            <a:ext cx="9144000" cy="1655762"/>
          </a:xfrm>
        </p:spPr>
        <p:txBody>
          <a:bodyPr/>
          <a:lstStyle/>
          <a:p>
            <a:r>
              <a:rPr lang="ru-RU"/>
              <a:t>Создание позитивного школьного пространства через организованный досуг</a:t>
            </a:r>
          </a:p>
        </p:txBody>
      </p:sp>
    </p:spTree>
    <p:extLst>
      <p:ext uri="{BB962C8B-B14F-4D97-AF65-F5344CB8AC3E}">
        <p14:creationId xmlns:p14="http://schemas.microsoft.com/office/powerpoint/2010/main" val="3662129111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F8108-7914-4F87-8D97-EBDC2EAC0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изменится после проекта?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9C3061-B9A3-4D6E-AEAF-AA581D02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/>
              <a:t>Количественные:</a:t>
            </a:r>
            <a:endParaRPr lang="ru-RU"/>
          </a:p>
          <a:p>
            <a:r>
              <a:rPr lang="ru-RU"/>
              <a:t>Охват не менее 325 учащихся</a:t>
            </a:r>
          </a:p>
          <a:p>
            <a:r>
              <a:rPr lang="ru-RU"/>
              <a:t>75 % перемен с организованными активностями</a:t>
            </a:r>
          </a:p>
          <a:p>
            <a:r>
              <a:rPr lang="ru-RU"/>
              <a:t>Снижение жалоб на девиантное поведение на 80 %</a:t>
            </a:r>
          </a:p>
          <a:p>
            <a:r>
              <a:rPr lang="ru-RU"/>
              <a:t>Привлечение 15 волонтёров</a:t>
            </a:r>
            <a:br>
              <a:rPr lang="ru-RU"/>
            </a:br>
            <a:r>
              <a:rPr lang="ru-RU" b="1"/>
              <a:t>Качественные:</a:t>
            </a:r>
            <a:endParaRPr lang="ru-RU"/>
          </a:p>
          <a:p>
            <a:r>
              <a:rPr lang="ru-RU"/>
              <a:t>Формирование культуры позитивного досуга</a:t>
            </a:r>
          </a:p>
          <a:p>
            <a:r>
              <a:rPr lang="ru-RU"/>
              <a:t>Развитие навыков командной работы у школьников</a:t>
            </a:r>
          </a:p>
          <a:p>
            <a:r>
              <a:rPr lang="ru-RU"/>
              <a:t>Повышение вовлечённости учащихся в школьную жизнь</a:t>
            </a:r>
          </a:p>
          <a:p>
            <a:r>
              <a:rPr lang="ru-RU"/>
              <a:t>Создание устойчивой модели работы «Центра детских инициатив»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995479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822A96-672A-44DC-BD85-485FC7149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/>
              <a:t>Возможные трудности и как мы их преодолеем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6960E20-375D-47AF-843A-4345B2F059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117235"/>
              </p:ext>
            </p:extLst>
          </p:nvPr>
        </p:nvGraphicFramePr>
        <p:xfrm>
          <a:off x="838200" y="1825625"/>
          <a:ext cx="10515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9016245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52515999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208562568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l"/>
                      <a:r>
                        <a:rPr lang="ru-RU" b="0">
                          <a:effectLst/>
                          <a:latin typeface="-apple-system"/>
                        </a:rPr>
                        <a:t>Риск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ru-RU" b="0">
                          <a:effectLst/>
                          <a:latin typeface="-apple-system"/>
                        </a:rPr>
                        <a:t>Вероятность</a:t>
                      </a:r>
                    </a:p>
                  </a:txBody>
                  <a:tcPr marL="228600" marR="228600" marT="76200" marB="76200" anchor="ctr"/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ru-RU" b="0">
                          <a:effectLst/>
                          <a:latin typeface="-apple-system"/>
                        </a:rPr>
                        <a:t>Решение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3506365383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Низкая посещаемость зон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Средняя</a:t>
                      </a:r>
                    </a:p>
                  </a:txBody>
                  <a:tcPr marL="228600"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Ротация активностей, система поощрений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3293060863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Поломка инвентаря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Низкая</a:t>
                      </a:r>
                    </a:p>
                  </a:txBody>
                  <a:tcPr marL="228600"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Резервный фонд, обучение волонтёров правилам эксплуатации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1163163779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Конфликты между участниками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Средняя</a:t>
                      </a:r>
                    </a:p>
                  </a:txBody>
                  <a:tcPr marL="228600"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Тренинги по коммуникации для волонтёров, присутствие педагога‑куратора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81772089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Недостаток волонтёров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Низкая</a:t>
                      </a:r>
                    </a:p>
                  </a:txBody>
                  <a:tcPr marL="228600"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Мотивация через зачёт внеурочной деятельности, грамоты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1636149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791187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3249F-514E-49E6-8F2A-1D9BA1486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будет после ноября 2026?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EA743C-3C3F-47B3-9FC3-437DF70A6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Включение проекта в план воспитательной работы школы на 2027/2028 учебный год</a:t>
            </a:r>
          </a:p>
          <a:p>
            <a:r>
              <a:rPr lang="ru-RU"/>
              <a:t>Тиражирование опыта: методические рекомендации для других школ района</a:t>
            </a:r>
          </a:p>
          <a:p>
            <a:r>
              <a:rPr lang="ru-RU"/>
              <a:t>Участие в конкурсах образовательных проектов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62689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6C024E-F435-42A2-B639-4186829F6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Кто реализует проект?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17B187-14D2-44F2-8937-CA621FD7B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Инициатор: Мягин Владислав Александрович</a:t>
            </a:r>
          </a:p>
          <a:p>
            <a:r>
              <a:rPr lang="ru-RU"/>
              <a:t>Команда проекта: </a:t>
            </a:r>
          </a:p>
          <a:p>
            <a:pPr marL="0" indent="0">
              <a:buNone/>
            </a:pPr>
            <a:r>
              <a:rPr lang="ru-RU" err="1"/>
              <a:t>Кужлева Марина</a:t>
            </a:r>
          </a:p>
          <a:p>
            <a:pPr marL="0" indent="0">
              <a:buNone/>
            </a:pPr>
            <a:r>
              <a:rPr lang="ru-RU"/>
              <a:t>Кудрина Елизавета</a:t>
            </a:r>
          </a:p>
          <a:p>
            <a:pPr marL="0" indent="0">
              <a:buNone/>
            </a:pPr>
            <a:r>
              <a:rPr lang="ru-RU" err="1"/>
              <a:t>Пелля Анастасия</a:t>
            </a:r>
          </a:p>
          <a:p>
            <a:pPr marL="0" indent="0">
              <a:buNone/>
            </a:pPr>
            <a:r>
              <a:rPr lang="ru-RU"/>
              <a:t>Новиченко Ульяна</a:t>
            </a:r>
          </a:p>
          <a:p>
            <a:pPr marL="0" indent="0">
              <a:buNone/>
            </a:pPr>
            <a:r>
              <a:rPr lang="ru-RU" err="1"/>
              <a:t>Мальгина Ксения</a:t>
            </a:r>
          </a:p>
          <a:p>
            <a:r>
              <a:rPr lang="ru-RU"/>
              <a:t>Куратор: Топчая Оксана Александровна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76F0C03-E892-4292-B8D0-F099336DB0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934" r="42564"/>
          <a:stretch>
            <a:fillRect/>
          </a:stretch>
        </p:blipFill>
        <p:spPr>
          <a:xfrm>
            <a:off x="8716859" y="1129284"/>
            <a:ext cx="2636941" cy="459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5070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4A95E8-34EE-463C-AF5B-F8E426A50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52" y="639445"/>
            <a:ext cx="10515600" cy="1325563"/>
          </a:xfrm>
        </p:spPr>
        <p:txBody>
          <a:bodyPr/>
          <a:lstStyle/>
          <a:p>
            <a:r>
              <a:rPr lang="ru-RU"/>
              <a:t> Почему это важно?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5CD9FA-F22C-4023-A468-F260826FF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184" y="2264536"/>
            <a:ext cx="9951720" cy="4428871"/>
          </a:xfrm>
        </p:spPr>
        <p:txBody>
          <a:bodyPr/>
          <a:lstStyle/>
          <a:p>
            <a:r>
              <a:rPr lang="ru-RU"/>
              <a:t>68 % учащихся 5–9‑х классов не знают, чем заняться на переменах (данные анкетирования)</a:t>
            </a:r>
          </a:p>
          <a:p>
            <a:r>
              <a:rPr lang="ru-RU"/>
              <a:t>Рост случаев мелкого хулиганства и конфликтов во время перемен на 25 % за последний год</a:t>
            </a:r>
          </a:p>
          <a:p>
            <a:r>
              <a:rPr lang="ru-RU"/>
              <a:t>Отсутствие организованного досуга ведёт к стрессу и снижению учебной мотивации</a:t>
            </a:r>
          </a:p>
          <a:p>
            <a:r>
              <a:rPr lang="ru-RU"/>
              <a:t>Проект решает проблему через создание безопасных и интересных зон активности</a:t>
            </a:r>
          </a:p>
          <a:p>
            <a:endParaRPr lang="ru-RU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A6E3B326-A276-4F86-BA6B-B106275243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8780469"/>
              </p:ext>
            </p:extLst>
          </p:nvPr>
        </p:nvGraphicFramePr>
        <p:xfrm>
          <a:off x="6096000" y="-21765"/>
          <a:ext cx="5527548" cy="2099342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  <p:extLst>
      <p:ext uri="{BB962C8B-B14F-4D97-AF65-F5344CB8AC3E}">
        <p14:creationId xmlns:p14="http://schemas.microsoft.com/office/powerpoint/2010/main" val="192980269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D4E1B-519D-4B7F-BB4C-CB470ACED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Чего мы хотим достичь?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939EA2-32BA-463F-8A79-DD45A0C2D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/>
              <a:t>Цель:</a:t>
            </a:r>
            <a:r>
              <a:rPr lang="ru-RU"/>
              <a:t> Снизить уровень девиантного поведения на переменах на 80 % через создание и организацию досуговых зон.</a:t>
            </a:r>
          </a:p>
          <a:p>
            <a:pPr marL="0" indent="0">
              <a:buNone/>
            </a:pPr>
            <a:r>
              <a:rPr lang="ru-RU" b="1"/>
              <a:t>Задачи:</a:t>
            </a:r>
            <a:endParaRPr lang="ru-RU"/>
          </a:p>
          <a:p>
            <a:r>
              <a:rPr lang="ru-RU"/>
              <a:t>Обустроить 2 тематические зоны: спортивную, интеллектуальную.</a:t>
            </a:r>
          </a:p>
          <a:p>
            <a:r>
              <a:rPr lang="ru-RU"/>
              <a:t>Разработать и внедрить расписание активностей на переменах.</a:t>
            </a:r>
          </a:p>
          <a:p>
            <a:r>
              <a:rPr lang="ru-RU"/>
              <a:t>Привлечь и обучить 15 волонтёров из числа старшеклассников.</a:t>
            </a:r>
          </a:p>
          <a:p>
            <a:r>
              <a:rPr lang="ru-RU"/>
              <a:t>Охватить не менее 300 учащихся регулярными активностями.</a:t>
            </a:r>
          </a:p>
          <a:p>
            <a:r>
              <a:rPr lang="ru-RU"/>
              <a:t>Провести мониторинг эффективности проекта.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92844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961AD8-3028-4C02-A9B6-14BABB8FF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48" y="666877"/>
            <a:ext cx="10515600" cy="1325563"/>
          </a:xfrm>
        </p:spPr>
        <p:txBody>
          <a:bodyPr/>
          <a:lstStyle/>
          <a:p>
            <a:r>
              <a:rPr lang="ru-RU"/>
              <a:t>Что мы делаем?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38FD9B-1FAA-47FB-8558-9F7C0DB7B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2141537"/>
            <a:ext cx="10515600" cy="4351338"/>
          </a:xfrm>
        </p:spPr>
        <p:txBody>
          <a:bodyPr/>
          <a:lstStyle/>
          <a:p>
            <a:r>
              <a:rPr lang="ru-RU" b="1"/>
              <a:t>Срок реализации:</a:t>
            </a:r>
            <a:r>
              <a:rPr lang="ru-RU"/>
              <a:t> май — ноябрь 2026 года</a:t>
            </a:r>
          </a:p>
          <a:p>
            <a:r>
              <a:rPr lang="ru-RU" b="1"/>
              <a:t>Запрашиваемая сумма:</a:t>
            </a:r>
            <a:r>
              <a:rPr lang="ru-RU"/>
              <a:t> 121 600 руб.</a:t>
            </a:r>
          </a:p>
          <a:p>
            <a:r>
              <a:rPr lang="ru-RU" b="1"/>
              <a:t>Основные мероприятия:</a:t>
            </a:r>
            <a:endParaRPr lang="ru-RU"/>
          </a:p>
          <a:p>
            <a:pPr lvl="1"/>
            <a:r>
              <a:rPr lang="ru-RU"/>
              <a:t>Обустройство игровых зон в рекреациях 1–2 этажей</a:t>
            </a:r>
          </a:p>
          <a:p>
            <a:pPr lvl="1"/>
            <a:r>
              <a:rPr lang="ru-RU"/>
              <a:t>Проведение ежедневных активностей (настольные игры, мини‑турниры)</a:t>
            </a:r>
          </a:p>
          <a:p>
            <a:pPr lvl="1"/>
            <a:r>
              <a:rPr lang="ru-RU"/>
              <a:t>Обучение волонтёров методикам организации досуга</a:t>
            </a:r>
          </a:p>
          <a:p>
            <a:pPr lvl="1"/>
            <a:r>
              <a:rPr lang="ru-RU"/>
              <a:t>Информационная кампания и фотоотчёты</a:t>
            </a:r>
          </a:p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F5275FF-04CC-427A-85D9-8CF4307EA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1352" y="336677"/>
            <a:ext cx="2977896" cy="297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232348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B4B80-9135-4971-BEBE-F9B4B8E9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На что пойдут средства?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3F7F3EB-1242-4C49-B7FE-BFAC3A9B5F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0904640"/>
              </p:ext>
            </p:extLst>
          </p:nvPr>
        </p:nvGraphicFramePr>
        <p:xfrm>
          <a:off x="850392" y="1587881"/>
          <a:ext cx="107442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6004">
                  <a:extLst>
                    <a:ext uri="{9D8B030D-6E8A-4147-A177-3AD203B41FA5}">
                      <a16:colId xmlns:a16="http://schemas.microsoft.com/office/drawing/2014/main" val="207263584"/>
                    </a:ext>
                  </a:extLst>
                </a:gridCol>
                <a:gridCol w="5378196">
                  <a:extLst>
                    <a:ext uri="{9D8B030D-6E8A-4147-A177-3AD203B41FA5}">
                      <a16:colId xmlns:a16="http://schemas.microsoft.com/office/drawing/2014/main" val="1160744718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l"/>
                      <a:r>
                        <a:rPr lang="ru-RU" b="0">
                          <a:effectLst/>
                          <a:latin typeface="-apple-system"/>
                        </a:rPr>
                        <a:t>Статья расходов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ru-RU" b="0">
                          <a:effectLst/>
                          <a:latin typeface="-apple-system"/>
                        </a:rPr>
                        <a:t>Сумма (руб.)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4097423981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Оборудование зон (столы, стулья, инвентарь)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52 500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3696680801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Настольные игры и спортивный инвентарь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17 100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2893250123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Информационные стенды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8 400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2240769966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Фотоаппарат для фиксации мероприятий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16 500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1886579475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Призы и грамоты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7 000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3457585461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Расходные материалы для печати и канцтовары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9 000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1864773971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МФУ струйный цветной</a:t>
                      </a: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>
                          <a:effectLst/>
                        </a:rPr>
                        <a:t>16 500</a:t>
                      </a: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4273428293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ru-RU" b="1">
                          <a:effectLst/>
                        </a:rPr>
                        <a:t>Итого</a:t>
                      </a:r>
                      <a:endParaRPr lang="ru-RU">
                        <a:effectLst/>
                      </a:endParaRPr>
                    </a:p>
                  </a:txBody>
                  <a:tcPr marR="228600" marT="76200" marB="76200" anchor="ctr"/>
                </a:tc>
                <a:tc>
                  <a:txBody>
                    <a:bodyPr vert="horz" wrap="square"/>
                    <a:lstStyle/>
                    <a:p>
                      <a:r>
                        <a:rPr lang="ru-RU" b="1">
                          <a:effectLst/>
                        </a:rPr>
                        <a:t>127 000</a:t>
                      </a:r>
                      <a:endParaRPr lang="ru-RU">
                        <a:effectLst/>
                      </a:endParaRPr>
                    </a:p>
                  </a:txBody>
                  <a:tcPr marL="228600" marR="228600" marT="76200" marB="76200" anchor="ctr"/>
                </a:tc>
                <a:extLst>
                  <a:ext uri="{0D108BD9-81ED-4DB2-BD59-A6C34878D82A}">
                    <a16:rowId xmlns:a16="http://schemas.microsoft.com/office/drawing/2014/main" val="176329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18778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45D751-851E-4560-8669-E666E6B13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Наш вклад в проект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86D6A7-E744-41B7-904E-0B1C86CA6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4" y="189785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b="1"/>
              <a:t>Трудовые ресурсы:</a:t>
            </a:r>
            <a:r>
              <a:rPr lang="ru-RU"/>
              <a:t> 150 часов волонтёрского</a:t>
            </a:r>
          </a:p>
          <a:p>
            <a:pPr marL="0" indent="0">
              <a:buNone/>
            </a:pPr>
            <a:r>
              <a:rPr lang="ru-RU"/>
              <a:t> времени от членов команды и </a:t>
            </a:r>
          </a:p>
          <a:p>
            <a:pPr marL="0" indent="0">
              <a:buNone/>
            </a:pPr>
            <a:r>
              <a:rPr lang="ru-RU"/>
              <a:t>привлечённых старшеклассников</a:t>
            </a:r>
          </a:p>
          <a:p>
            <a:r>
              <a:rPr lang="ru-RU" b="1"/>
              <a:t>Материальные ресурсы:</a:t>
            </a:r>
            <a:endParaRPr lang="ru-RU"/>
          </a:p>
          <a:p>
            <a:pPr lvl="1"/>
            <a:r>
              <a:rPr lang="ru-RU"/>
              <a:t>Использование школьных помещений (актовый зал, рекреации)</a:t>
            </a:r>
          </a:p>
          <a:p>
            <a:pPr lvl="1"/>
            <a:r>
              <a:rPr lang="ru-RU"/>
              <a:t>Часть инвентаря (столы, стулья) заимствована из фондов школы</a:t>
            </a:r>
          </a:p>
          <a:p>
            <a:r>
              <a:rPr lang="ru-RU" b="1"/>
              <a:t>Экспертиза:</a:t>
            </a:r>
            <a:r>
              <a:rPr lang="ru-RU"/>
              <a:t> Опыт участия в проектах Движения Первых, </a:t>
            </a:r>
          </a:p>
          <a:p>
            <a:pPr marL="0" indent="0">
              <a:buNone/>
            </a:pPr>
            <a:r>
              <a:rPr lang="ru-RU"/>
              <a:t>победы в конкурсах социальных проектов, </a:t>
            </a:r>
          </a:p>
          <a:p>
            <a:pPr marL="0" indent="0">
              <a:buNone/>
            </a:pPr>
            <a:r>
              <a:rPr lang="ru-RU"/>
              <a:t>опыт проведения досуга подростков в рамках работы «Центра детских иициатив»</a:t>
            </a:r>
          </a:p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9D0A6A2-C3E4-48E3-A7A3-810680F82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3672" y="365125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052944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5C837E-3193-49E4-8B51-A56CB99D7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Кто нас поддерживает?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E0531D-6005-4D3D-BD97-D8CD9B4ED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/>
              <a:t>МБОУ КМО «СОШ №2 им. А.С. Пушкина»</a:t>
            </a:r>
            <a:r>
              <a:rPr lang="ru-RU"/>
              <a:t> — предоставление помещений, административная поддержка</a:t>
            </a:r>
          </a:p>
          <a:p>
            <a:r>
              <a:rPr lang="ru-RU" b="1"/>
              <a:t>Местное отделение «Движения Первых»</a:t>
            </a:r>
            <a:r>
              <a:rPr lang="ru-RU"/>
              <a:t> — методическая помощь, привлечение волонтёров</a:t>
            </a:r>
          </a:p>
          <a:p>
            <a:r>
              <a:rPr lang="ru-RU" b="1"/>
              <a:t>Муниципальное бюджетное образовательное учреждение дополнительного образования Костомукшского муниципального округа "Центр внешкольной работы"</a:t>
            </a:r>
            <a:r>
              <a:rPr lang="ru-RU"/>
              <a:t> — консультации педагогов‑психологов</a:t>
            </a:r>
          </a:p>
          <a:p>
            <a:r>
              <a:rPr lang="ru-RU" b="1"/>
              <a:t>Спортивный клуб «Антей»</a:t>
            </a:r>
            <a:r>
              <a:rPr lang="ru-RU"/>
              <a:t> — проведение мастер‑классов по подвижным играм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65061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E38B31-EBF4-49DB-AEB4-95C62161C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 Как будут выглядеть зоны активностей?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1CA381-7282-4257-BCF5-FD767C16A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/>
              <a:t>Спортивная зона:</a:t>
            </a:r>
            <a:r>
              <a:rPr lang="ru-RU"/>
              <a:t> Столы для игры в настольный теннис, стеллаж для хранения инвентаря</a:t>
            </a:r>
          </a:p>
          <a:p>
            <a:r>
              <a:rPr lang="ru-RU" b="1"/>
              <a:t>Интеллектуальная зона:</a:t>
            </a:r>
            <a:r>
              <a:rPr lang="ru-RU"/>
              <a:t> Столы со стульями, шахматные доски, настольные игры, стеллаж для хранения игр</a:t>
            </a:r>
          </a:p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AB0D266-5A98-4EE5-B8FE-EECCFFA7B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368" y="3727704"/>
            <a:ext cx="2919984" cy="291998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9E2BEC8-AD00-43ED-8CB3-658044906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1072" y="3806916"/>
            <a:ext cx="4514810" cy="276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20108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Широкоэкранный</PresentationFormat>
  <Paragraphs>66</Paragraphs>
  <Slides>12</Slides>
  <Notes>0</Notes>
  <TotalTime>36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17">
      <vt:lpstr>Arial</vt:lpstr>
      <vt:lpstr>Calibri Light</vt:lpstr>
      <vt:lpstr>Calibri</vt:lpstr>
      <vt:lpstr>-apple-system</vt:lpstr>
      <vt:lpstr>Тема Office</vt:lpstr>
      <vt:lpstr>Проект «Нескучные перемены»</vt:lpstr>
      <vt:lpstr>Кто реализует проект?</vt:lpstr>
      <vt:lpstr> Почему это важно?</vt:lpstr>
      <vt:lpstr> Чего мы хотим достичь?</vt:lpstr>
      <vt:lpstr>Что мы делаем?</vt:lpstr>
      <vt:lpstr>На что пойдут средства?</vt:lpstr>
      <vt:lpstr>Наш вклад в проект</vt:lpstr>
      <vt:lpstr>Кто нас поддерживает?</vt:lpstr>
      <vt:lpstr> Как будут выглядеть зоны активностей?</vt:lpstr>
      <vt:lpstr>Что изменится после проекта?</vt:lpstr>
      <vt:lpstr>Возможные трудности и как мы их преодолеем</vt:lpstr>
      <vt:lpstr>Что будет после ноября 2026?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Проект  «Нескучные перемены»</dc:title>
  <dc:creator>Топчая Оксана Александровна</dc:creator>
  <cp:lastModifiedBy>Топчая Оксана Александровна</cp:lastModifiedBy>
  <cp:revision>5</cp:revision>
  <dcterms:created xsi:type="dcterms:W3CDTF">2026-03-19T11:43:22Z</dcterms:created>
  <dcterms:modified xsi:type="dcterms:W3CDTF">2026-03-20T09:58:25Z</dcterms:modified>
</cp:coreProperties>
</file>