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72" r:id="rId3"/>
    <p:sldId id="273" r:id="rId4"/>
    <p:sldId id="259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9" r:id="rId13"/>
    <p:sldId id="281" r:id="rId14"/>
    <p:sldId id="280" r:id="rId15"/>
    <p:sldId id="277" r:id="rId16"/>
    <p:sldId id="274" r:id="rId17"/>
    <p:sldId id="282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4DA6-A650-4CBC-862D-23EFE49ED759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1DC2-E32A-452C-8111-B1D1348F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34AB-51D8-4658-A384-D904405360E0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BC43-43C2-4F91-A5AA-31BD75317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17E5-CBA0-4FF7-A157-6E36BC82B744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C9A8-FF6D-47CA-9573-DB89EE848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D75FA-37A9-42CA-8398-290619D004BD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72C0B-E55A-4435-A8C4-2B0399F34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5E91-69CE-4031-97C1-17452910729D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C714-D990-4D05-84C3-F11417D9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5A31-C9E6-46E5-BA93-0D94B65C0C73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5D71-9B47-48A9-832B-FAA2BC5E0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AE58-9674-4520-B2DD-CA9F575B7E91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AAC8-10DC-4908-9952-C6D74185D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5943-E7EF-4246-BB50-2E8E8FB6577F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7F04-982B-4D0A-A01C-650E81E32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23F0-A331-4F67-A92A-BE026A2D50DF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A559-F948-400A-92FF-09848CC93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F28A-B6AA-4770-B9A7-BDB9CBB7778E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8755-ABDB-42F1-BB07-BE948E548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8007-DD1A-4CDF-9695-1A00D3F1FEC9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12A37-3199-406F-A803-8C21D67D9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E811CBD4-81E4-42D4-88F1-AA3960409694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633B08-5C30-44D6-B479-7FBCFA2D2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k440@yandex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wNp0UpukL0" TargetMode="External"/><Relationship Id="rId2" Type="http://schemas.openxmlformats.org/officeDocument/2006/relationships/hyperlink" Target="http://sevastopol.press/2019/10/08/junyj-ekolog-predlagaet-ekonomit-vod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&#1079;&#1077;&#1083;&#1077;&#1085;&#1072;&#1103;&#1082;&#1080;&#1089;&#1090;&#1086;&#1095;&#1082;&#1072;.&#1088;&#1092;/page771868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i-kolodtsa.ru/rashod-vody-na-cheloveka-v-sutki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218455"/>
          </a:xfrm>
          <a:noFill/>
        </p:spPr>
        <p:txBody>
          <a:bodyPr/>
          <a:lstStyle/>
          <a:p>
            <a:pPr eaLnBrk="1" hangingPunct="1"/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u="sng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497607"/>
            <a:ext cx="6513513" cy="4320456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3600" dirty="0" smtClean="0">
              <a:effectLst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выполнил                                            </a:t>
            </a:r>
            <a:r>
              <a:rPr lang="ru-RU" sz="4000" b="1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Селифонтов</a:t>
            </a:r>
            <a:r>
              <a:rPr lang="ru-RU" sz="4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Николай </a:t>
            </a:r>
          </a:p>
          <a:p>
            <a:pPr marL="0" indent="0" algn="ctr" eaLnBrk="1" hangingPunct="1">
              <a:buNone/>
              <a:defRPr/>
            </a:pPr>
            <a:r>
              <a:rPr lang="ru-RU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Ученик </a:t>
            </a:r>
            <a:r>
              <a:rPr lang="ru-RU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</a:p>
          <a:p>
            <a:pPr marL="0" indent="0" algn="ctr" eaLnBrk="1" hangingPunct="1">
              <a:buNone/>
              <a:defRPr/>
            </a:pPr>
            <a:r>
              <a:rPr lang="ru-RU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ГБОУ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12. г.  Севастополь </a:t>
            </a:r>
            <a:endParaRPr lang="ru-RU" sz="36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ok440@yandex.ru</a:t>
            </a:r>
            <a:endParaRPr lang="ru-RU" sz="36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3600" b="1" dirty="0">
                <a:effectLst/>
              </a:rPr>
              <a:t>107588</a:t>
            </a:r>
            <a:endParaRPr lang="ru-RU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000" dirty="0">
              <a:solidFill>
                <a:srgbClr val="898989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 rotWithShape="1">
          <a:blip r:embed="rId3"/>
          <a:srcRect l="37511" t="17534" r="56964" b="69282"/>
          <a:stretch/>
        </p:blipFill>
        <p:spPr bwMode="auto">
          <a:xfrm>
            <a:off x="893163" y="404813"/>
            <a:ext cx="1055953" cy="137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 flipV="1">
            <a:off x="893162" y="4077072"/>
            <a:ext cx="7488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5788"/>
            <a:ext cx="4150122" cy="3112592"/>
          </a:xfrm>
          <a:prstGeom prst="rect">
            <a:avLst/>
          </a:prstGeom>
          <a:noFill/>
        </p:spPr>
      </p:pic>
      <p:pic>
        <p:nvPicPr>
          <p:cNvPr id="25605" name="Picture 5" descr="imag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192" y="276123"/>
            <a:ext cx="4230818" cy="3173368"/>
          </a:xfrm>
          <a:prstGeom prst="rect">
            <a:avLst/>
          </a:prstGeom>
          <a:noFill/>
        </p:spPr>
      </p:pic>
      <p:pic>
        <p:nvPicPr>
          <p:cNvPr id="25606" name="Picture 6" descr="image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520" y="3510499"/>
            <a:ext cx="4019343" cy="301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image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41438"/>
            <a:ext cx="6742112" cy="5056187"/>
          </a:xfrm>
          <a:prstGeom prst="rect">
            <a:avLst/>
          </a:prstGeom>
          <a:noFill/>
        </p:spPr>
      </p:pic>
      <p:sp>
        <p:nvSpPr>
          <p:cNvPr id="26633" name="AutoShape 9" descr="1-4-1f17d7954a950c7e81eeef79012c41f310c1c26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6635" name="AutoShape 11" descr="1-4-1f17d7954a950c7e81eeef79012c41f310c1c26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6637" name="Picture 13" descr="4-1320-1024x7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8277225" cy="601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Частичная реализация проекта в рамках </a:t>
            </a:r>
            <a:r>
              <a:rPr lang="ru-RU" sz="3600" dirty="0" smtClean="0"/>
              <a:t>квартиры (комната – ванная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r>
              <a:rPr lang="ru-RU" dirty="0" smtClean="0"/>
              <a:t>Была организована закрытая система «Бойлер (200 литров) – </a:t>
            </a:r>
            <a:r>
              <a:rPr lang="ru-RU" dirty="0" err="1" smtClean="0"/>
              <a:t>полотенцесушитель</a:t>
            </a:r>
            <a:r>
              <a:rPr lang="ru-RU" dirty="0"/>
              <a:t> </a:t>
            </a:r>
            <a:r>
              <a:rPr lang="ru-RU" dirty="0" smtClean="0"/>
              <a:t>– подача воды в смеситель»</a:t>
            </a:r>
          </a:p>
          <a:p>
            <a:pPr marL="0" indent="0">
              <a:buNone/>
            </a:pPr>
            <a:r>
              <a:rPr lang="ru-RU" dirty="0" smtClean="0"/>
              <a:t>Данная система позволила иметь не только постоянную возможность сушки белья, но и поддержание комфортной температуры и влажности в ванной. А так же большой объём и теплоотдача бойлера может быть альтернативой парового отопления в комнате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8315" y="2718789"/>
            <a:ext cx="2959273" cy="2219455"/>
          </a:xfrm>
        </p:spPr>
      </p:pic>
    </p:spTree>
    <p:extLst>
      <p:ext uri="{BB962C8B-B14F-4D97-AF65-F5344CB8AC3E}">
        <p14:creationId xmlns:p14="http://schemas.microsoft.com/office/powerpoint/2010/main" val="30246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Частичная реализация проекта в рамках квартиры </a:t>
            </a:r>
            <a:r>
              <a:rPr lang="ru-RU" dirty="0" smtClean="0"/>
              <a:t>(ванная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Резервуар для  воды, который планировался в начале проекта, в квартире устанавливать малоэффективно из-за штатной планировки. Данная идея будет актуальна только при планировке и самостоятельной постройке сан. узла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forum.ivd.ru/uploads/monthly_01_2010/post-36949-12635403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-20" r="11646" b="20"/>
          <a:stretch/>
        </p:blipFill>
        <p:spPr bwMode="auto">
          <a:xfrm>
            <a:off x="4860032" y="1916832"/>
            <a:ext cx="3645569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Частичная реализация проекта в рамках </a:t>
            </a:r>
            <a:r>
              <a:rPr lang="ru-RU" dirty="0" smtClean="0"/>
              <a:t>квартиры (кухня)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ru-RU" dirty="0" smtClean="0"/>
              <a:t>Создана система регулирования сбора воды. Смеситель (регулируется со стороны затычки раковины) замкнут в герметичную емкость. Вода может быть использована в хозяйственных нуждах.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1973" y="2156859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Частичная реализация проекта в рамках квартиры.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4" y="1600200"/>
            <a:ext cx="3394472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ru-RU" dirty="0"/>
              <a:t>Для сбора  и последующего использования воды, на балконе был организован сбор конденсата от кондиционера, и резервуар сбора дождевой воды.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781"/>
            <a:ext cx="8229600" cy="1143000"/>
          </a:xfrm>
        </p:spPr>
        <p:txBody>
          <a:bodyPr/>
          <a:lstStyle/>
          <a:p>
            <a:r>
              <a:rPr lang="ru-RU" dirty="0" smtClean="0"/>
              <a:t>Бюджет </a:t>
            </a:r>
            <a:r>
              <a:rPr lang="ru-RU" dirty="0" smtClean="0"/>
              <a:t>проекта (</a:t>
            </a:r>
            <a:r>
              <a:rPr lang="ru-RU" dirty="0" err="1" smtClean="0"/>
              <a:t>предпологаемый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ru-RU" sz="2000" dirty="0" smtClean="0"/>
              <a:t>Бюджет проекта складывается индивидуально для каждого дома (квартиры), т.к. имеется разная площадь, климатические условия, наличие приусадебного участка.</a:t>
            </a:r>
          </a:p>
          <a:p>
            <a:r>
              <a:rPr lang="ru-RU" sz="2000" dirty="0" smtClean="0"/>
              <a:t>Для обеспечения нового рационального водоснабжения в Севастополе, в доме 100 </a:t>
            </a:r>
            <a:r>
              <a:rPr lang="ru-RU" sz="2000" dirty="0" err="1" smtClean="0"/>
              <a:t>кв.метров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присусадебным</a:t>
            </a:r>
            <a:r>
              <a:rPr lang="ru-RU" sz="2000" dirty="0" smtClean="0"/>
              <a:t> участком в 6 соток</a:t>
            </a:r>
            <a:r>
              <a:rPr lang="en-US" sz="2000" dirty="0" smtClean="0"/>
              <a:t> </a:t>
            </a:r>
            <a:r>
              <a:rPr lang="ru-RU" sz="2000" dirty="0" smtClean="0"/>
              <a:t>потребуется примерно :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67742"/>
              </p:ext>
            </p:extLst>
          </p:nvPr>
        </p:nvGraphicFramePr>
        <p:xfrm>
          <a:off x="971600" y="3068960"/>
          <a:ext cx="7344816" cy="35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296144"/>
                <a:gridCol w="1368152"/>
                <a:gridCol w="1368152"/>
              </a:tblGrid>
              <a:tr h="568073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Еденицы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за 1 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</a:t>
                      </a:r>
                      <a:endParaRPr lang="ru-RU" dirty="0"/>
                    </a:p>
                  </a:txBody>
                  <a:tcPr/>
                </a:tc>
              </a:tr>
              <a:tr h="67942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Гофорированые</a:t>
                      </a:r>
                      <a:r>
                        <a:rPr lang="ru-RU" dirty="0" smtClean="0"/>
                        <a:t> трубы для  замыкания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метров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25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1250</a:t>
                      </a:r>
                      <a:endParaRPr lang="ru-RU" dirty="0"/>
                    </a:p>
                  </a:txBody>
                  <a:tcPr/>
                </a:tc>
              </a:tr>
              <a:tr h="522637">
                <a:tc>
                  <a:txBody>
                    <a:bodyPr/>
                    <a:lstStyle/>
                    <a:p>
                      <a:r>
                        <a:rPr lang="ru-RU" dirty="0" smtClean="0"/>
                        <a:t>Накопительный</a:t>
                      </a:r>
                      <a:r>
                        <a:rPr lang="ru-RU" baseline="0" dirty="0" smtClean="0"/>
                        <a:t> резервуар под ванну </a:t>
                      </a:r>
                      <a:r>
                        <a:rPr lang="en-US" baseline="0" dirty="0" smtClean="0"/>
                        <a:t>V- 200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522637">
                <a:tc>
                  <a:txBody>
                    <a:bodyPr/>
                    <a:lstStyle/>
                    <a:p>
                      <a:r>
                        <a:rPr lang="ru-RU" dirty="0" smtClean="0"/>
                        <a:t>Бочка</a:t>
                      </a:r>
                      <a:r>
                        <a:rPr lang="ru-RU" baseline="0" dirty="0" smtClean="0"/>
                        <a:t> для дождевой воды </a:t>
                      </a:r>
                      <a:r>
                        <a:rPr lang="en-US" baseline="0" dirty="0" smtClean="0"/>
                        <a:t>V-100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ru-RU" dirty="0"/>
                    </a:p>
                  </a:txBody>
                  <a:tcPr/>
                </a:tc>
              </a:tr>
              <a:tr h="522637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</a:t>
                      </a:r>
                      <a:r>
                        <a:rPr lang="ru-RU" baseline="0" dirty="0" smtClean="0"/>
                        <a:t>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3500</a:t>
                      </a:r>
                      <a:endParaRPr lang="ru-RU" dirty="0"/>
                    </a:p>
                  </a:txBody>
                  <a:tcPr/>
                </a:tc>
              </a:tr>
              <a:tr h="5226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10250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3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 проекта </a:t>
            </a:r>
            <a:r>
              <a:rPr lang="ru-RU" dirty="0" smtClean="0"/>
              <a:t>(реальный в рамках 1 </a:t>
            </a:r>
            <a:r>
              <a:rPr lang="ru-RU" dirty="0" err="1" smtClean="0"/>
              <a:t>ккв</a:t>
            </a:r>
            <a:r>
              <a:rPr lang="ru-RU" dirty="0" smtClean="0"/>
              <a:t>):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897900"/>
              </p:ext>
            </p:extLst>
          </p:nvPr>
        </p:nvGraphicFramePr>
        <p:xfrm>
          <a:off x="457200" y="1600200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еденицы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Гофрированая</a:t>
                      </a:r>
                      <a:r>
                        <a:rPr lang="ru-RU" dirty="0" smtClean="0"/>
                        <a:t> труба ( муфта гибкая)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Труба гладкая жесткая ПВХ d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метров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метра – 120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Герметичные</a:t>
                      </a:r>
                      <a:r>
                        <a:rPr lang="ru-RU" baseline="0" dirty="0" smtClean="0"/>
                        <a:t> емкости для сбора воды (12,5) литров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Ведро оцинкованное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Сопутствующие  изделия:</a:t>
                      </a:r>
                      <a:r>
                        <a:rPr lang="ru-RU" baseline="0" dirty="0" smtClean="0"/>
                        <a:t> герметик, держатели, скобы, </a:t>
                      </a:r>
                      <a:r>
                        <a:rPr lang="ru-RU" baseline="0" dirty="0" err="1" smtClean="0"/>
                        <a:t>саморезы</a:t>
                      </a:r>
                      <a:r>
                        <a:rPr lang="ru-RU" baseline="0" dirty="0" smtClean="0"/>
                        <a:t>, изолента, ПВХ переходники и колена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2550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2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Гипотеза </a:t>
            </a:r>
            <a:r>
              <a:rPr lang="ru-RU" sz="2400" dirty="0" smtClean="0"/>
              <a:t>проекта: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 довольно малых затратах можно переоборудовать свой дом, рационально использовать природные ресурсы и существенно снизить расходы на ЖКХ услуги</a:t>
            </a:r>
            <a:r>
              <a:rPr lang="ru-RU" sz="2400" dirty="0" smtClean="0"/>
              <a:t>. А при плавке и </a:t>
            </a:r>
            <a:r>
              <a:rPr lang="ru-RU" sz="2400" dirty="0" err="1" smtClean="0"/>
              <a:t>стоительстве</a:t>
            </a:r>
            <a:r>
              <a:rPr lang="ru-RU" sz="2400" dirty="0" smtClean="0"/>
              <a:t> собственного дома, можно изначально заложить энергосберегающие системы. </a:t>
            </a:r>
            <a:br>
              <a:rPr lang="ru-RU" sz="2400" dirty="0" smtClean="0"/>
            </a:br>
            <a:r>
              <a:rPr lang="ru-RU" sz="2400" dirty="0" smtClean="0"/>
              <a:t>Проект экономии воды в доме функционален, готов к распространению  положительного опыта.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СМИ о проекте:</a:t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en-US" sz="2400" dirty="0">
                <a:hlinkClick r:id="rId2"/>
              </a:rPr>
              <a:t>http://sevastopol.press/2019/10/08/junyj-ekolog-predlagaet-ekonomit-vodu</a:t>
            </a:r>
            <a:r>
              <a:rPr lang="en-US" sz="2400" dirty="0" smtClean="0">
                <a:hlinkClick r:id="rId2"/>
              </a:rPr>
              <a:t>/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en-US" sz="2400" b="0" dirty="0">
                <a:effectLst/>
                <a:hlinkClick r:id="rId3"/>
              </a:rPr>
              <a:t>https://</a:t>
            </a:r>
            <a:r>
              <a:rPr lang="en-US" sz="2400" b="0" dirty="0" smtClean="0">
                <a:effectLst/>
                <a:hlinkClick r:id="rId3"/>
              </a:rPr>
              <a:t>youtu.be/bwNp0UpukL0</a:t>
            </a: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3. </a:t>
            </a:r>
            <a:r>
              <a:rPr lang="en-US" sz="2400" b="0" dirty="0">
                <a:effectLst/>
                <a:hlinkClick r:id="rId4"/>
              </a:rPr>
              <a:t>http://</a:t>
            </a:r>
            <a:r>
              <a:rPr lang="ru-RU" sz="2400" b="0" dirty="0" err="1">
                <a:effectLst/>
                <a:hlinkClick r:id="rId4"/>
              </a:rPr>
              <a:t>зеленаякисточка.рф</a:t>
            </a:r>
            <a:r>
              <a:rPr lang="ru-RU" sz="2400" b="0" dirty="0">
                <a:effectLst/>
                <a:hlinkClick r:id="rId4"/>
              </a:rPr>
              <a:t>/</a:t>
            </a:r>
            <a:r>
              <a:rPr lang="en-US" sz="2400" b="0" dirty="0" smtClean="0">
                <a:effectLst/>
                <a:hlinkClick r:id="rId4"/>
              </a:rPr>
              <a:t>page7718680.html</a:t>
            </a:r>
            <a:r>
              <a:rPr lang="ru-RU" sz="2400" b="0" dirty="0" smtClean="0">
                <a:effectLst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06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трек «Волонтеры и НКО</a:t>
            </a:r>
            <a:r>
              <a:rPr lang="ru-RU" sz="4400" dirty="0" smtClean="0"/>
              <a:t>»</a:t>
            </a:r>
            <a:endParaRPr lang="en-US" sz="4400" dirty="0" smtClean="0"/>
          </a:p>
          <a:p>
            <a:r>
              <a:rPr lang="ru-RU" sz="4400" dirty="0"/>
              <a:t>«Зеленая страна</a:t>
            </a:r>
            <a:r>
              <a:rPr lang="ru-RU" sz="4400" dirty="0" smtClean="0"/>
              <a:t>»</a:t>
            </a:r>
            <a:endParaRPr lang="en-US" sz="4400" dirty="0" smtClean="0"/>
          </a:p>
          <a:p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</a:p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 рациональное использование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(рабочий проект)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2604185" cy="33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67544" y="692696"/>
            <a:ext cx="7772400" cy="1920875"/>
          </a:xfrm>
        </p:spPr>
        <p:txBody>
          <a:bodyPr/>
          <a:lstStyle/>
          <a:p>
            <a:pPr algn="l"/>
            <a:r>
              <a:rPr lang="ru-RU" sz="2400" dirty="0" smtClean="0">
                <a:effectLst/>
                <a:latin typeface="+mn-lt"/>
              </a:rPr>
              <a:t>Цели: </a:t>
            </a:r>
            <a:r>
              <a:rPr lang="ru-RU" sz="2400" b="0" dirty="0">
                <a:effectLst/>
                <a:latin typeface="+mn-lt"/>
              </a:rPr>
              <a:t> </a:t>
            </a:r>
            <a:r>
              <a:rPr lang="ru-RU" sz="2400" b="0" dirty="0" smtClean="0">
                <a:effectLst/>
                <a:latin typeface="+mn-lt"/>
              </a:rPr>
              <a:t/>
            </a:r>
            <a:br>
              <a:rPr lang="ru-RU" sz="2400" b="0" dirty="0" smtClean="0">
                <a:effectLst/>
                <a:latin typeface="+mn-lt"/>
              </a:rPr>
            </a:br>
            <a:r>
              <a:rPr lang="ru-RU" sz="2400" b="0" dirty="0" smtClean="0">
                <a:effectLst/>
                <a:latin typeface="+mn-lt"/>
              </a:rPr>
              <a:t>Привлечь </a:t>
            </a:r>
            <a:r>
              <a:rPr lang="ru-RU" sz="2400" b="0" dirty="0">
                <a:effectLst/>
                <a:latin typeface="+mn-lt"/>
              </a:rPr>
              <a:t>внимание к проблеме </a:t>
            </a:r>
            <a:r>
              <a:rPr lang="ru-RU" sz="2400" b="0" dirty="0" smtClean="0">
                <a:effectLst/>
                <a:latin typeface="+mn-lt"/>
              </a:rPr>
              <a:t> нерационального </a:t>
            </a:r>
            <a:r>
              <a:rPr lang="ru-RU" sz="2400" b="0" dirty="0">
                <a:effectLst/>
                <a:latin typeface="+mn-lt"/>
              </a:rPr>
              <a:t>использования воды. </a:t>
            </a:r>
            <a:r>
              <a:rPr lang="ru-RU" sz="2400" b="0" dirty="0" smtClean="0">
                <a:effectLst/>
                <a:latin typeface="+mn-lt"/>
              </a:rPr>
              <a:t>Продемонстрировать  </a:t>
            </a:r>
            <a:r>
              <a:rPr lang="ru-RU" sz="2400" b="0" dirty="0">
                <a:effectLst/>
                <a:latin typeface="+mn-lt"/>
              </a:rPr>
              <a:t>возможности ежедневного сохранения водных ресурсов каждым человеком</a:t>
            </a:r>
            <a:r>
              <a:rPr lang="ru-RU" sz="2400" b="0" dirty="0" smtClean="0">
                <a:effectLst/>
                <a:latin typeface="+mn-lt"/>
              </a:rPr>
              <a:t>.</a:t>
            </a:r>
            <a:endParaRPr lang="ru-RU" sz="2400" b="0" dirty="0"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67544" y="2564904"/>
            <a:ext cx="8568952" cy="2184648"/>
          </a:xfrm>
        </p:spPr>
        <p:txBody>
          <a:bodyPr/>
          <a:lstStyle/>
          <a:p>
            <a:pPr algn="l"/>
            <a:r>
              <a:rPr lang="ru-RU" sz="2400" b="1" dirty="0" smtClean="0"/>
              <a:t>Задачи: </a:t>
            </a:r>
            <a:r>
              <a:rPr lang="ru-RU" sz="2400" b="1" dirty="0">
                <a:effectLst/>
              </a:rPr>
              <a:t> </a:t>
            </a:r>
            <a:endParaRPr lang="ru-RU" sz="2400" b="1" dirty="0" smtClean="0">
              <a:effectLst/>
            </a:endParaRPr>
          </a:p>
          <a:p>
            <a:pPr algn="l"/>
            <a:r>
              <a:rPr lang="ru-RU" sz="2400" dirty="0">
                <a:effectLst/>
              </a:rPr>
              <a:t> 1. </a:t>
            </a:r>
            <a:r>
              <a:rPr lang="ru-RU" sz="2400" dirty="0" smtClean="0">
                <a:effectLst/>
              </a:rPr>
              <a:t>Рассказать </a:t>
            </a:r>
            <a:r>
              <a:rPr lang="ru-RU" sz="2400" dirty="0">
                <a:effectLst/>
              </a:rPr>
              <a:t>о способах рационального использования воды человеком. </a:t>
            </a:r>
            <a:r>
              <a:rPr lang="ru-RU" sz="2400" dirty="0" smtClean="0">
                <a:effectLst/>
              </a:rPr>
              <a:t>2. </a:t>
            </a:r>
            <a:r>
              <a:rPr lang="ru-RU" sz="2400" dirty="0">
                <a:effectLst/>
              </a:rPr>
              <a:t>Рассчитать ежедневные нерациональные затраты воды человеком. </a:t>
            </a:r>
            <a:r>
              <a:rPr lang="ru-RU" sz="2400" dirty="0" smtClean="0">
                <a:effectLst/>
              </a:rPr>
              <a:t>3. Составить макет строительства водных коммуникаций для рационализации ресурсов. </a:t>
            </a:r>
            <a:r>
              <a:rPr lang="ru-RU" sz="2400" dirty="0" smtClean="0">
                <a:effectLst/>
              </a:rPr>
              <a:t>4. внедрить в рамках квартиры технологии рационального использования.</a:t>
            </a:r>
            <a:endParaRPr lang="ru-RU" sz="2400" dirty="0" smtClean="0">
              <a:effectLst/>
            </a:endParaRPr>
          </a:p>
          <a:p>
            <a:pPr algn="l"/>
            <a:r>
              <a:rPr lang="ru-RU" sz="2400" dirty="0">
                <a:effectLst/>
              </a:rPr>
              <a:t> </a:t>
            </a:r>
            <a:r>
              <a:rPr lang="ru-RU" sz="2400" b="1" dirty="0">
                <a:effectLst/>
              </a:rPr>
              <a:t>Гипотеза: </a:t>
            </a:r>
            <a:endParaRPr lang="ru-RU" sz="2400" b="1" dirty="0" smtClean="0">
              <a:effectLst/>
            </a:endParaRPr>
          </a:p>
          <a:p>
            <a:pPr algn="l"/>
            <a:r>
              <a:rPr lang="ru-RU" sz="2400" dirty="0">
                <a:effectLst/>
              </a:rPr>
              <a:t>И</a:t>
            </a:r>
            <a:r>
              <a:rPr lang="ru-RU" sz="2400" dirty="0" smtClean="0">
                <a:effectLst/>
              </a:rPr>
              <a:t>спользуя новые технологии в строительстве, можно </a:t>
            </a:r>
            <a:r>
              <a:rPr lang="ru-RU" sz="2400" dirty="0">
                <a:effectLst/>
              </a:rPr>
              <a:t>ежедневно сохранять большое количество водных ресурсов.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24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750" y="476250"/>
            <a:ext cx="7772400" cy="3313113"/>
          </a:xfrm>
          <a:noFill/>
        </p:spPr>
        <p:txBody>
          <a:bodyPr/>
          <a:lstStyle/>
          <a:p>
            <a:pPr eaLnBrk="1" hangingPunct="1"/>
            <a:r>
              <a:rPr lang="ru-RU" sz="3200" b="0" smtClean="0">
                <a:solidFill>
                  <a:schemeClr val="tx1"/>
                </a:solidFill>
                <a:effectLst/>
              </a:rPr>
              <a:t>Экономия – это рациональное использование ресурсов. Вода в доме может использоваться повторно и многократно, причем потребляя меньше энергоресурсов (вода, электричество, человеческие трудоресурсы)</a:t>
            </a:r>
            <a:br>
              <a:rPr lang="ru-RU" sz="3200" b="0" smtClean="0">
                <a:solidFill>
                  <a:schemeClr val="tx1"/>
                </a:solidFill>
                <a:effectLst/>
              </a:rPr>
            </a:br>
            <a:endParaRPr lang="ru-RU" sz="3200" b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8888" y="5540375"/>
            <a:ext cx="6513512" cy="96838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>
              <a:solidFill>
                <a:srgbClr val="898989"/>
              </a:solidFill>
            </a:endParaRPr>
          </a:p>
        </p:txBody>
      </p:sp>
      <p:pic>
        <p:nvPicPr>
          <p:cNvPr id="14339" name="Picture 2" descr="https://solomonstar.live/wp-content/uploads/2019/03/World_Water-260319-WI-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860800"/>
            <a:ext cx="30368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4365625"/>
            <a:ext cx="86407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Во многих городах и поселках есть проблема с подачей питьевой воды. Воду подают в определенное время и ограниченным количеством.  Проект рационального использования воды способен  обеспечить комфортные условия проживания и сохранению эко-системы.</a:t>
            </a:r>
          </a:p>
        </p:txBody>
      </p:sp>
      <p:pic>
        <p:nvPicPr>
          <p:cNvPr id="21509" name="Picture 5" descr="image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8913"/>
            <a:ext cx="5411788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7920880" cy="707886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>Потребление воды человеком за сутки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+mn-lt"/>
                <a:cs typeface="+mn-cs"/>
              </a:rPr>
              <a:t>Данные сайта </a:t>
            </a:r>
            <a:r>
              <a:rPr lang="en-US" sz="1600" b="1" i="1" dirty="0">
                <a:latin typeface="+mn-lt"/>
                <a:cs typeface="+mn-cs"/>
                <a:hlinkClick r:id="rId2"/>
              </a:rPr>
              <a:t>https://tri-kolodtsa.ru/rashod-vody-na-cheloveka-v-sutki.html</a:t>
            </a:r>
            <a:r>
              <a:rPr lang="ru-RU" sz="1600" b="1" i="1" dirty="0">
                <a:latin typeface="+mn-lt"/>
                <a:cs typeface="+mn-cs"/>
              </a:rPr>
              <a:t> </a:t>
            </a:r>
            <a:endParaRPr lang="ru-RU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Питье – до 3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Готовка – 3-4 литра;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Посуда – в среднем 10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Личная гигиена – 5-8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Санузел – 50-100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Ванна – от 100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200" b="1" i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Душ – от 100 литров.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  <a:cs typeface="+mn-cs"/>
              </a:rPr>
              <a:t>Стирка и уборка – 100 литров.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C00000"/>
                </a:solidFill>
                <a:latin typeface="+mn-lt"/>
                <a:cs typeface="+mn-cs"/>
              </a:rPr>
              <a:t>Общий расход 425 литров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>Возможная экономия  при использовании проекта</a:t>
            </a:r>
            <a:endParaRPr lang="ru-RU" sz="2000" u="sng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Питье – до 3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Готовка – 3-4 литра;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Посуда – в среднем 5 литров 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(экономия в 2 раза)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Личная гигиена – 5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Санузел – 10 литров 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(экономия в 10 раз)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Ванна – от 100 литров;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(заменить душем или использовать 1 р/неделю)</a:t>
            </a:r>
            <a:endParaRPr lang="ru-RU" sz="2200" b="1" i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Душ – от 30 литров.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(Стирка и уборка – 30 литров.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Экономия в 3 раза)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C00000"/>
                </a:solidFill>
                <a:latin typeface="+mn-lt"/>
                <a:cs typeface="+mn-cs"/>
              </a:rPr>
              <a:t>Общий расход  169 литров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72436"/>
            <a:ext cx="4157662" cy="5545138"/>
          </a:xfrm>
          <a:prstGeom prst="rect">
            <a:avLst/>
          </a:prstGeom>
          <a:noFill/>
        </p:spPr>
      </p:pic>
      <p:pic>
        <p:nvPicPr>
          <p:cNvPr id="22534" name="Picture 6" descr="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488" y="1124744"/>
            <a:ext cx="4086225" cy="5448300"/>
          </a:xfrm>
          <a:prstGeom prst="rect">
            <a:avLst/>
          </a:prstGeom>
          <a:noFill/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 rotWithShape="1">
          <a:blip r:embed="rId4"/>
          <a:srcRect r="9160" b="16755"/>
          <a:stretch/>
        </p:blipFill>
        <p:spPr bwMode="auto">
          <a:xfrm>
            <a:off x="4517891" y="588609"/>
            <a:ext cx="3921041" cy="51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404813"/>
            <a:ext cx="842486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200" b="1" u="sng"/>
              <a:t>Условно циклы воды в доме можно разделить </a:t>
            </a:r>
          </a:p>
          <a:p>
            <a:pPr marL="342900" indent="-342900" algn="ctr"/>
            <a:r>
              <a:rPr lang="ru-RU" sz="2200" b="1" u="sng"/>
              <a:t>на 3 группы.</a:t>
            </a:r>
          </a:p>
          <a:p>
            <a:pPr marL="342900" indent="-342900"/>
            <a:r>
              <a:rPr lang="ru-RU" sz="2200" b="1">
                <a:solidFill>
                  <a:srgbClr val="C00000"/>
                </a:solidFill>
              </a:rPr>
              <a:t>1 группа и система повторного использования воды </a:t>
            </a:r>
            <a:endParaRPr lang="ru-RU" sz="2200" b="1"/>
          </a:p>
          <a:p>
            <a:pPr marL="342900" indent="-342900"/>
            <a:r>
              <a:rPr lang="ru-RU" sz="2200" b="1" u="sng"/>
              <a:t>1. Ванная. </a:t>
            </a:r>
            <a:r>
              <a:rPr lang="ru-RU" sz="2200" b="1"/>
              <a:t>После принятия душа,  вода собирается в контейнере под ванной и используется повторно для следующих задач:</a:t>
            </a:r>
          </a:p>
          <a:p>
            <a:pPr marL="342900" indent="-342900"/>
            <a:r>
              <a:rPr lang="ru-RU" sz="2200" b="1" u="sng"/>
              <a:t>2. Стирка. </a:t>
            </a:r>
            <a:r>
              <a:rPr lang="ru-RU" sz="2200" b="1"/>
              <a:t>Предварительная стирка белья или режим замачивания .2.1 Особо следует обратить внимание , что предварительная стирка происходит с нагревом воды, а ее энергию можно использовать в отоплении .</a:t>
            </a:r>
          </a:p>
          <a:p>
            <a:pPr marL="342900" indent="-342900"/>
            <a:r>
              <a:rPr lang="ru-RU" sz="2200" b="1" u="sng"/>
              <a:t>3. Отопительная  система </a:t>
            </a:r>
            <a:r>
              <a:rPr lang="ru-RU" sz="2200" b="1"/>
              <a:t>. Для поддержания средней температуры, использованную теплую воду можно использовать в отопительной системе, при обновлении воды в системе (при стирке), сливать воду .</a:t>
            </a:r>
          </a:p>
          <a:p>
            <a:pPr marL="342900" indent="-342900"/>
            <a:r>
              <a:rPr lang="ru-RU" sz="2200" b="1" u="sng"/>
              <a:t>4. Хоз. нужды</a:t>
            </a:r>
            <a:r>
              <a:rPr lang="ru-RU" sz="2200" b="1"/>
              <a:t>. Вода для влажной уборки и мытья полов.   5.</a:t>
            </a:r>
            <a:r>
              <a:rPr lang="ru-RU" sz="2200" b="1" u="sng"/>
              <a:t>Вода для смыва </a:t>
            </a:r>
            <a:r>
              <a:rPr lang="ru-RU" sz="2200" b="1"/>
              <a:t>в унитазе.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1" y="404813"/>
            <a:ext cx="7848674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 цикл системы </a:t>
            </a:r>
          </a:p>
          <a:p>
            <a:r>
              <a:rPr lang="ru-RU" sz="2400" b="1" dirty="0"/>
              <a:t> 1. Использование воды для приготовления пищи </a:t>
            </a:r>
          </a:p>
          <a:p>
            <a:r>
              <a:rPr lang="ru-RU" sz="2400" b="1" dirty="0"/>
              <a:t>1.1 использованную воду после мытья продуктов следует повторно использовать для полива цветов (3-4 пункт проекта) и орошение участка. При избытке воды для орошения, ее можно собирать в резервуары и использовать  для мытья автомобиля (6 пункт проекта).</a:t>
            </a:r>
          </a:p>
          <a:p>
            <a:endParaRPr lang="ru-RU" sz="2400" b="1" dirty="0"/>
          </a:p>
          <a:p>
            <a:r>
              <a:rPr lang="ru-RU" sz="2400" b="1" dirty="0">
                <a:solidFill>
                  <a:srgbClr val="C00000"/>
                </a:solidFill>
              </a:rPr>
              <a:t>3 цикл системы.</a:t>
            </a:r>
          </a:p>
          <a:p>
            <a:r>
              <a:rPr lang="ru-RU" sz="2400" b="1" dirty="0"/>
              <a:t>Сбор и использование дождевой воды для хозяйственных нужд  пункты 3-9 проекта</a:t>
            </a:r>
          </a:p>
          <a:p>
            <a:endParaRPr lang="ru-RU" sz="2200" dirty="0"/>
          </a:p>
          <a:p>
            <a:endParaRPr lang="ru-RU" sz="2200" u="sng" dirty="0"/>
          </a:p>
          <a:p>
            <a:endParaRPr lang="ru-RU" sz="2200" dirty="0"/>
          </a:p>
          <a:p>
            <a:pPr>
              <a:spcBef>
                <a:spcPct val="50000"/>
              </a:spcBef>
            </a:pPr>
            <a:endParaRPr lang="ru-RU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572</TotalTime>
  <Words>782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Течение</vt:lpstr>
      <vt:lpstr>  </vt:lpstr>
      <vt:lpstr>Презентация PowerPoint</vt:lpstr>
      <vt:lpstr>Цели:   Привлечь внимание к проблеме  нерационального использования воды. Продемонстрировать  возможности ежедневного сохранения водных ресурсов каждым человеком.</vt:lpstr>
      <vt:lpstr>Экономия – это рациональное использование ресурсов. Вода в доме может использоваться повторно и многократно, причем потребляя меньше энергоресурсов (вода, электричество, человеческие трудоресурсы)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Частичная реализация проекта в рамках квартиры (комната – ванная)</vt:lpstr>
      <vt:lpstr>Частичная реализация проекта в рамках квартиры (ванная)</vt:lpstr>
      <vt:lpstr>Частичная реализация проекта в рамках квартиры (кухня)</vt:lpstr>
      <vt:lpstr>Частичная реализация проекта в рамках квартиры.</vt:lpstr>
      <vt:lpstr>Бюджет проекта (предпологаемый):</vt:lpstr>
      <vt:lpstr>Бюджет проекта (реальный в рамках 1 ккв):</vt:lpstr>
      <vt:lpstr>  Гипотеза проекта:  При довольно малых затратах можно переоборудовать свой дом, рационально использовать природные ресурсы и существенно снизить расходы на ЖКХ услуги. А при плавке и стоительстве собственного дома, можно изначально заложить энергосберегающие системы.  Проект экономии воды в доме функционален, готов к распространению  положительного опыта.   СМИ о проекте: 1. http://sevastopol.press/2019/10/08/junyj-ekolog-predlagaet-ekonomit-vodu/  2. https://youtu.be/bwNp0UpukL0 3. http://зеленаякисточка.рф/page7718680.html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Roman</cp:lastModifiedBy>
  <cp:revision>36</cp:revision>
  <dcterms:created xsi:type="dcterms:W3CDTF">2019-09-22T03:36:42Z</dcterms:created>
  <dcterms:modified xsi:type="dcterms:W3CDTF">2021-07-05T08:01:53Z</dcterms:modified>
</cp:coreProperties>
</file>