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0" r:id="rId3"/>
    <p:sldId id="301" r:id="rId4"/>
    <p:sldId id="302" r:id="rId5"/>
    <p:sldId id="303" r:id="rId6"/>
    <p:sldId id="262" r:id="rId7"/>
    <p:sldId id="299" r:id="rId8"/>
    <p:sldId id="287" r:id="rId9"/>
    <p:sldId id="288" r:id="rId10"/>
    <p:sldId id="304" r:id="rId11"/>
    <p:sldId id="289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0CE"/>
    <a:srgbClr val="C30DA0"/>
    <a:srgbClr val="063B5C"/>
    <a:srgbClr val="FFFFFF"/>
    <a:srgbClr val="0D0D0D"/>
    <a:srgbClr val="0C4E8C"/>
    <a:srgbClr val="F6F7F7"/>
    <a:srgbClr val="E7E6E5"/>
    <a:srgbClr val="FAF9F7"/>
    <a:srgbClr val="ED8F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81AA60-3642-49B7-B69B-BD518710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B17FF85-77D3-483B-BE5A-70A508F6A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966D7B-2A4D-48C3-80AF-32375F45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95975F-1595-4002-B94E-D5456C63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2EE073-9964-4798-92FC-A3156953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2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3C270-973B-4928-A5A6-258B0C14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CEDF742-EBAF-4AF4-B6E0-7A6A28708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FA8B33-071C-4C02-9663-D8F759BA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5CCE13-78C3-4804-AD40-27F5947D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68083B-5180-4081-B7E3-23A9BC94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4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9DB932-206D-4387-B20B-D008950E0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6302A0-3F24-453E-954F-CF2A9AA4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16733F-3D47-414C-BB68-94CFD9F68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061A3E-7679-40D7-89FE-26EDEE7F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2E21BB-8203-4A46-B911-F35C81E1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50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359C3-7016-4769-8527-ABF347F4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A742B2-4346-42B4-AFAA-ED8A0B10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CA9C0-6764-4022-BE50-973E9F76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3B1341-1A76-4871-98CE-AFF034CA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AF5F94-5118-444B-A641-81236573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49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82CEFD-87C0-4A28-A674-5EA658DF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B879C9-1FC1-489B-BBC9-CB37D2971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E43FCD-B92D-4C6C-BE28-9E7493A7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DF0DD5-C114-4950-BECD-FECBB50D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C9841C-46EE-4768-9A07-BF779F2D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1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2DCD0C-E850-4F4A-90EB-B8DEC753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2AB295-B0A2-4673-AC0E-EBBD61A26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B639CCE-89E5-4A07-BBF5-B94C53E21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3022EA-9EA4-475E-973D-7E8DE302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D33BD5-557E-4B54-815D-9EA527C9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D16E72F-4D6A-4380-8957-F61DCB94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2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9345BB-32F1-4E69-9089-C7380621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67D4A1-1405-4C1C-8E9D-D0C697F92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48C37C-48EB-4C13-AAA5-1B553A44C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6D43F7-E76C-4E2D-A275-A385953D3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FF09002-92BE-4A00-B40B-C0E71A27E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CD93CC4-470A-41E8-9C6F-91ABFA59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3AD49CA-032F-4B7D-A69E-F9750BDC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5579058-8130-420F-B695-D4811C58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0A6A9-B70F-4BEA-B03D-78F2DF0F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7DD126-E7DF-4A35-A6DD-E4D7AB8E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EF7863B-7AFB-4CFB-9EA3-C8A9E5EE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44FB5C-573F-47A5-891A-406DCE4B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18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1849871-D636-43D4-AF89-C3784574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8574F4-53F7-4686-9F9E-0F3477B3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B625B0-7EA5-42EF-9E4C-165545BD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8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E4237-6B15-4C80-9A47-A5B16CA3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C233B9-C589-49EE-974B-F0FA5765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CB72D5-195E-4759-979E-2283BB2A6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B9C5E0-C5B6-468E-B21F-C8F902FF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ADBD1D-2F57-4CF6-A5D8-6E14B798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67FEDA8-ADB5-4DE1-A549-A8190B03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37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AC088-70B8-4102-8D7D-5267127D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172578-126C-49BD-9435-4E48DCEF4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DF32CBE-E0A0-428D-83F9-498798EC1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F82690-018A-4A4F-9082-1541ABF0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D7D6D8-75C8-4A5C-B39A-18242410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89F11B-ABB5-460A-A0B0-D63370E3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9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9208E-6E9D-4876-9DD8-35CE3E7E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CB4848-BE22-4214-A25D-489F6B20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60D276-1378-4043-9CA6-E8F8EC99C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D92-2CAC-43F5-9859-23874BF13A0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6DF440-70A7-4954-B8D6-E37D3D5F6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4AD1F6-1A03-4DC3-9F23-84FA0FD2F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070F-C70A-4FBD-8864-44572EC29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9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58" y="705394"/>
            <a:ext cx="6190305" cy="2416629"/>
          </a:xfrm>
        </p:spPr>
        <p:txBody>
          <a:bodyPr anchor="t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центра добровольчества города Каменск-Шахтинский</a:t>
            </a:r>
            <a:endParaRPr lang="ru-RU" sz="4000" dirty="0">
              <a:solidFill>
                <a:schemeClr val="bg1"/>
              </a:solidFill>
              <a:latin typeface="CoFo Sans Black" panose="020B0A03030202060203" pitchFamily="34" charset="-52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322422" y="914400"/>
            <a:ext cx="5373189" cy="519901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 txBox="1">
            <a:spLocks/>
          </p:cNvSpPr>
          <p:nvPr/>
        </p:nvSpPr>
        <p:spPr>
          <a:xfrm>
            <a:off x="222068" y="5930589"/>
            <a:ext cx="8190412" cy="7706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 по физической культуре, спорту, вопросам здравоохранения и молодежной политике Администрации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города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261258"/>
            <a:ext cx="10946673" cy="2455816"/>
          </a:xfrm>
        </p:spPr>
        <p:txBody>
          <a:bodyPr anchor="t">
            <a:noAutofit/>
          </a:bodyPr>
          <a:lstStyle/>
          <a:p>
            <a:pPr marL="342900" indent="-342900" algn="ctr">
              <a:defRPr/>
            </a:pPr>
            <a:r>
              <a:rPr lang="ru-RU" sz="1800" dirty="0" smtClean="0">
                <a:solidFill>
                  <a:srgbClr val="5DF7F6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В период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03.04.2023 г. по 04.08.2023 г. на территории города Каменск-Шахтинский с использованием бережливых технологий был реализован проект «Повышение эффективности работы по вовлечению молодежи в добровольческую (волонтерскую) деятельность».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очка проекта_page-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1417" y="1110342"/>
            <a:ext cx="9117874" cy="5460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F6E9FA-1160-4022-B8EA-D93F7381CFAC}"/>
              </a:ext>
            </a:extLst>
          </p:cNvPr>
          <p:cNvSpPr txBox="1"/>
          <p:nvPr/>
        </p:nvSpPr>
        <p:spPr>
          <a:xfrm>
            <a:off x="691663" y="184845"/>
            <a:ext cx="10829448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lnSpc>
                <a:spcPct val="80000"/>
              </a:lnSpc>
              <a:buClrTx/>
            </a:pPr>
            <a:r>
              <a:rPr lang="ru-RU" sz="3200" dirty="0" smtClean="0">
                <a:solidFill>
                  <a:srgbClr val="3390CE"/>
                </a:solidFill>
                <a:latin typeface="CoFo Sans Black" panose="020B0A03030202060203" pitchFamily="34" charset="-52"/>
                <a:sym typeface="Helvetica"/>
              </a:rPr>
              <a:t>РЕЗУЛЬТАТЫ</a:t>
            </a:r>
            <a:r>
              <a:rPr lang="ru-RU" sz="3200" dirty="0" smtClean="0">
                <a:solidFill>
                  <a:schemeClr val="bg1"/>
                </a:solidFill>
                <a:latin typeface="CoFo Sans Black" panose="020B0A03030202060203" pitchFamily="34" charset="-52"/>
                <a:sym typeface="Helvetica"/>
              </a:rPr>
              <a:t> РЕАЛИЗАЦИИ ПРОЕКТА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Fo Sans Black" panose="020B0A03030202060203" pitchFamily="34" charset="-52"/>
              <a:sym typeface="Helvetica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3508777"/>
              </p:ext>
            </p:extLst>
          </p:nvPr>
        </p:nvGraphicFramePr>
        <p:xfrm>
          <a:off x="535577" y="731519"/>
          <a:ext cx="11168743" cy="553865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3118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8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8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9021">
                  <a:extLst>
                    <a:ext uri="{9D8B030D-6E8A-4147-A177-3AD203B41FA5}">
                      <a16:colId xmlns="" xmlns:a16="http://schemas.microsoft.com/office/drawing/2014/main" val="3639478178"/>
                    </a:ext>
                  </a:extLst>
                </a:gridCol>
              </a:tblGrid>
              <a:tr h="1151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Текущее значение на начало проекта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Целевое значение проекта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Достигнутый результат по итогам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5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effectLst/>
                        </a:rPr>
                        <a:t>Число городских добровольческих мероприятий 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37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effectLst/>
                        </a:rPr>
                        <a:t>Количество</a:t>
                      </a:r>
                      <a:r>
                        <a:rPr lang="ru-RU" sz="1400" u="none" baseline="0" dirty="0" smtClean="0">
                          <a:effectLst/>
                        </a:rPr>
                        <a:t> </a:t>
                      </a:r>
                      <a:r>
                        <a:rPr lang="ru-RU" sz="1400" u="none" dirty="0" smtClean="0">
                          <a:effectLst/>
                        </a:rPr>
                        <a:t> подписчиков  сообщества  «Молодежь</a:t>
                      </a:r>
                      <a:r>
                        <a:rPr lang="ru-RU" sz="1400" u="none" baseline="0" dirty="0" smtClean="0">
                          <a:effectLst/>
                        </a:rPr>
                        <a:t> и спорт Каменска-Шахтинского</a:t>
                      </a:r>
                      <a:r>
                        <a:rPr lang="ru-RU" sz="1400" u="none" dirty="0" smtClean="0">
                          <a:effectLst/>
                        </a:rPr>
                        <a:t>» в социальной сети «</a:t>
                      </a:r>
                      <a:r>
                        <a:rPr lang="ru-RU" sz="1400" u="none" dirty="0" err="1" smtClean="0">
                          <a:effectLst/>
                        </a:rPr>
                        <a:t>Вконтакте</a:t>
                      </a:r>
                      <a:r>
                        <a:rPr lang="ru-RU" sz="1400" u="none" dirty="0" smtClean="0">
                          <a:effectLst/>
                        </a:rPr>
                        <a:t>»</a:t>
                      </a: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1440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1460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Число</a:t>
                      </a:r>
                      <a:r>
                        <a:rPr lang="ru-RU" sz="1400" u="none" baseline="0" dirty="0">
                          <a:effectLst/>
                        </a:rPr>
                        <a:t> городских добровольческих мероприятий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23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Количество прошедших обучение на </a:t>
                      </a:r>
                      <a:r>
                        <a:rPr lang="ru-RU" sz="1400" u="none" dirty="0" err="1" smtClean="0">
                          <a:effectLst/>
                        </a:rPr>
                        <a:t>Добро.Университете</a:t>
                      </a:r>
                      <a:endParaRPr lang="ru-RU" sz="1400" i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325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330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358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23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Количество вовлеченных в добровольческую  (волонтерскую) деятельность</a:t>
                      </a: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3700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6500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6500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48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effectLst/>
                        </a:rPr>
                        <a:t>Число добровольцев, зарегистрированных на </a:t>
                      </a:r>
                      <a:r>
                        <a:rPr lang="ru-RU" sz="1400" u="none" baseline="0" dirty="0" smtClean="0">
                          <a:effectLst/>
                        </a:rPr>
                        <a:t> платформе </a:t>
                      </a:r>
                      <a:r>
                        <a:rPr lang="en-US" sz="1400" u="none" baseline="0" dirty="0" err="1" smtClean="0">
                          <a:effectLst/>
                        </a:rPr>
                        <a:t>Dobro</a:t>
                      </a:r>
                      <a:r>
                        <a:rPr lang="ru-RU" sz="1400" u="none" baseline="0" dirty="0" smtClean="0">
                          <a:effectLst/>
                        </a:rPr>
                        <a:t>.</a:t>
                      </a:r>
                      <a:r>
                        <a:rPr lang="en-US" sz="1400" u="none" baseline="0" dirty="0" err="1" smtClean="0">
                          <a:effectLst/>
                        </a:rPr>
                        <a:t>ru</a:t>
                      </a:r>
                      <a:endParaRPr lang="ru-RU" sz="14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882" marR="29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12%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11,3%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29882" marR="2988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F6E9FA-1160-4022-B8EA-D93F7381CFAC}"/>
              </a:ext>
            </a:extLst>
          </p:cNvPr>
          <p:cNvSpPr txBox="1"/>
          <p:nvPr/>
        </p:nvSpPr>
        <p:spPr>
          <a:xfrm>
            <a:off x="504428" y="6371717"/>
            <a:ext cx="11382771" cy="28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>
              <a:lnSpc>
                <a:spcPct val="80000"/>
              </a:lnSpc>
              <a:buClrTx/>
            </a:pPr>
            <a:r>
              <a:rPr lang="ru-RU" sz="1600" dirty="0" smtClean="0">
                <a:solidFill>
                  <a:schemeClr val="bg1"/>
                </a:solidFill>
                <a:latin typeface="CoFo Sans Black" panose="020B0A03030202060203" pitchFamily="34" charset="-52"/>
                <a:sym typeface="Helvetica"/>
              </a:rPr>
              <a:t>Достижение показателя по количеству зарегистрированных на платформе</a:t>
            </a:r>
            <a:r>
              <a:rPr lang="en-US" sz="1600" dirty="0" smtClean="0">
                <a:solidFill>
                  <a:schemeClr val="bg1"/>
                </a:solidFill>
                <a:latin typeface="CoFo Sans Black" panose="020B0A03030202060203" pitchFamily="34" charset="-52"/>
                <a:sym typeface="Helvetica"/>
              </a:rPr>
              <a:t> Dobro.ru</a:t>
            </a:r>
            <a:r>
              <a:rPr lang="ru-RU" sz="1600" dirty="0" smtClean="0">
                <a:solidFill>
                  <a:schemeClr val="bg1"/>
                </a:solidFill>
                <a:latin typeface="CoFo Sans Black" panose="020B0A03030202060203" pitchFamily="34" charset="-52"/>
                <a:sym typeface="Helvetica"/>
              </a:rPr>
              <a:t> планируется  до конца 2023 года. 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Fo Sans Black" panose="020B0A03030202060203" pitchFamily="34" charset="-52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8654" y="378278"/>
            <a:ext cx="7620000" cy="116313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Благодарим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1488" y="1867990"/>
            <a:ext cx="5347255" cy="203132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377995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Отдел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по физической культуре, спорту, вопросам здравоохранения и молодежной политике Администрации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города </a:t>
            </a:r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defTabSz="377995">
              <a:spcBef>
                <a:spcPct val="0"/>
              </a:spcBef>
            </a:pPr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defTabSz="377995">
              <a:spcBef>
                <a:spcPct val="0"/>
              </a:spcBef>
            </a:pPr>
            <a:r>
              <a:rPr lang="en-US" dirty="0" smtClean="0"/>
              <a:t>+</a:t>
            </a:r>
            <a:r>
              <a:rPr lang="en-US" dirty="0"/>
              <a:t>7 (863) </a:t>
            </a:r>
            <a:r>
              <a:rPr lang="ru-RU" dirty="0" smtClean="0"/>
              <a:t>65 7-44-64</a:t>
            </a:r>
            <a:endParaRPr lang="en-US" dirty="0"/>
          </a:p>
          <a:p>
            <a:r>
              <a:rPr lang="en-US" dirty="0" smtClean="0"/>
              <a:t>https://kamensk.donland.ru/ https</a:t>
            </a:r>
            <a:r>
              <a:rPr lang="en-US" dirty="0"/>
              <a:t>://</a:t>
            </a:r>
            <a:r>
              <a:rPr lang="en-US" dirty="0" smtClean="0"/>
              <a:t>vk.com/molodkamensk</a:t>
            </a:r>
            <a:endParaRPr lang="ru-RU" dirty="0"/>
          </a:p>
        </p:txBody>
      </p:sp>
      <p:pic>
        <p:nvPicPr>
          <p:cNvPr id="8" name="Рисунок 7" descr="q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593" y="1607604"/>
            <a:ext cx="4153989" cy="4884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71" y="261258"/>
            <a:ext cx="10631676" cy="1306286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5DF7F6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Декабрь 201 г.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Областной конкурс  «Сеть опорных элементов инфраструктуры добровольчества (</a:t>
            </a:r>
            <a:r>
              <a:rPr lang="ru-RU" sz="2400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Ростовской области.</a:t>
            </a:r>
            <a:b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Номинация «Муниципальный центр добровольчества Ростовской области»</a:t>
            </a:r>
            <a:b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5298757310228838962_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027" y="1728652"/>
            <a:ext cx="8593183" cy="4901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71" y="182881"/>
            <a:ext cx="10631676" cy="1306286"/>
          </a:xfrm>
        </p:spPr>
        <p:txBody>
          <a:bodyPr anchor="t">
            <a:noAutofit/>
          </a:bodyPr>
          <a:lstStyle/>
          <a:p>
            <a:pPr marL="342900" indent="-342900" algn="ctr">
              <a:defRPr/>
            </a:pPr>
            <a:r>
              <a:rPr lang="ru-RU" sz="2400" dirty="0" smtClean="0">
                <a:solidFill>
                  <a:srgbClr val="5DF7F6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Задача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центра добровольчества - координация волонтерской деятельности и организация мероприятий на территории города.</a:t>
            </a:r>
            <a:b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Открытие 8 декабря 2021 года. </a:t>
            </a:r>
            <a:b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Интегрирован в многофункциональный молодежный центр.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39138539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3080" y="1587138"/>
            <a:ext cx="8692166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71" y="261258"/>
            <a:ext cx="10631676" cy="940525"/>
          </a:xfrm>
        </p:spPr>
        <p:txBody>
          <a:bodyPr anchor="t">
            <a:noAutofit/>
          </a:bodyPr>
          <a:lstStyle/>
          <a:p>
            <a:pPr marL="342900" indent="-342900" algn="ctr">
              <a:defRPr/>
            </a:pPr>
            <a:r>
              <a:rPr lang="ru-RU" sz="1800" dirty="0" smtClean="0">
                <a:solidFill>
                  <a:srgbClr val="5DF7F6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Верифицированный 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профиль организатора добровольческой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деятельности. Лицензионный договор  от 21.09.2022   №58  между АВЦ и МБУК «ЦБС», Центральная библиотека им. М. Горького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-10-03_08-53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63" y="836024"/>
            <a:ext cx="11270074" cy="585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0368A-C30D-417F-8D81-AB04AFB6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261258"/>
            <a:ext cx="10946673" cy="600891"/>
          </a:xfrm>
        </p:spPr>
        <p:txBody>
          <a:bodyPr anchor="t">
            <a:noAutofit/>
          </a:bodyPr>
          <a:lstStyle/>
          <a:p>
            <a:pPr marL="342900" indent="-342900" algn="ctr">
              <a:defRPr/>
            </a:pPr>
            <a:r>
              <a:rPr lang="ru-RU" sz="2400" dirty="0" smtClean="0">
                <a:solidFill>
                  <a:srgbClr val="5DF7F6"/>
                </a:solidFill>
                <a:latin typeface="Times New Roman" pitchFamily="18" charset="0"/>
                <a:ea typeface="CoFo Kak Black" panose="020B0A05030202020204" pitchFamily="34" charset="-52"/>
                <a:cs typeface="Times New Roman" pitchFamily="18" charset="0"/>
              </a:rPr>
              <a:t>Организации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которыми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и сотрудничество: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593" y="966652"/>
            <a:ext cx="77724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ГБПОУ РО «Каменский техникум строительства и автосервиса»;</a:t>
            </a:r>
          </a:p>
          <a:p>
            <a:pPr algn="ctr"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РО «Каменский химико-механический техникум»;</a:t>
            </a:r>
          </a:p>
          <a:p>
            <a:pPr algn="ctr">
              <a:buFontTx/>
              <a:buChar char="-"/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РО «Каменский педагогический колледж»;</a:t>
            </a:r>
          </a:p>
          <a:p>
            <a:pPr algn="ctr">
              <a:buFontTx/>
              <a:buChar char="-"/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ГБПОУ РО «Каменск-Шахтинский медицинский колледж»;</a:t>
            </a:r>
          </a:p>
          <a:p>
            <a:pPr algn="ctr">
              <a:buFontTx/>
              <a:buChar char="-"/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Лиховской техникум железнодорожного транспорта – филиал РГУПС;</a:t>
            </a:r>
          </a:p>
          <a:p>
            <a:pPr algn="ctr">
              <a:buFontTx/>
              <a:buChar char="-"/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Каменский технологический институт (филиал) ЮРГПУ (НПИ);</a:t>
            </a:r>
          </a:p>
          <a:p>
            <a:pPr algn="ctr">
              <a:buFontTx/>
              <a:buChar char="-"/>
              <a:defRPr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Отдел образования Администрации города;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Отдел культуры Администрации города;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Управление социальной защиты г.Каменск-Шахтинский;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МБУ «Центр социального обслуживания граждан пожилого возраста и инвалидов г.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Каменск-Шахтинского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ГКУ РО «Центр занятости населения г. Каменск-Шахтинский,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МБУЗ «Центральная городская больница"г. Каменск-Шахтинский;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общественные объединения города.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NpJRe1b7_sgSR3XfNUypsTgSKDPII7v_87Ydq-u2qoLXJJ0v6XqDobh1Bq9FL-SMXCZAnsYJRft1HLAKnnkekQ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0674" y="1071154"/>
            <a:ext cx="3082835" cy="2312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9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23-07-25_16-43-55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58537"/>
            <a:ext cx="3866606" cy="5251268"/>
          </a:xfrm>
          <a:prstGeom prst="rect">
            <a:avLst/>
          </a:prstGeom>
        </p:spPr>
      </p:pic>
      <p:pic>
        <p:nvPicPr>
          <p:cNvPr id="11" name="Рисунок 10" descr="2023-07-25_16-49-12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9667" y="1371601"/>
            <a:ext cx="3971109" cy="5225142"/>
          </a:xfrm>
          <a:prstGeom prst="rect">
            <a:avLst/>
          </a:prstGeom>
        </p:spPr>
      </p:pic>
      <p:pic>
        <p:nvPicPr>
          <p:cNvPr id="12" name="Рисунок 11" descr="2023-07-25_16-51-10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8344" y="1384663"/>
            <a:ext cx="4101737" cy="519075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320DAF7-7028-4BC8-86BD-A0D405DA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320"/>
            <a:ext cx="11364687" cy="121934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6600" dirty="0">
                <a:solidFill>
                  <a:srgbClr val="5EF6F6"/>
                </a:solidFill>
                <a:latin typeface="Times New Roman" pitchFamily="18" charset="0"/>
                <a:ea typeface="CoFo Kak Medium" panose="020B0508030202020204" pitchFamily="34" charset="-52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5EF6F6"/>
                </a:solidFill>
                <a:latin typeface="Times New Roman" pitchFamily="18" charset="0"/>
                <a:ea typeface="CoFo Kak Medium" panose="020B0508030202020204" pitchFamily="34" charset="-52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5EF6F6"/>
                </a:solidFill>
                <a:latin typeface="Times New Roman" pitchFamily="18" charset="0"/>
                <a:ea typeface="CoFo Kak Medium" panose="020B0508030202020204" pitchFamily="34" charset="-52"/>
                <a:cs typeface="Times New Roman" pitchFamily="18" charset="0"/>
              </a:rPr>
            </a:br>
            <a:r>
              <a:rPr lang="ru-RU" sz="3200" dirty="0" smtClean="0">
                <a:solidFill>
                  <a:srgbClr val="5EF6F6"/>
                </a:solidFill>
                <a:latin typeface="Times New Roman" pitchFamily="18" charset="0"/>
                <a:ea typeface="CoFo Kak Medium" panose="020B0508030202020204" pitchFamily="34" charset="-52"/>
                <a:cs typeface="Times New Roman" pitchFamily="18" charset="0"/>
              </a:rPr>
              <a:t>В 2023 году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oFo Kak Medium" panose="020B0508030202020204" pitchFamily="34" charset="-52"/>
                <a:cs typeface="Times New Roman" pitchFamily="18" charset="0"/>
              </a:rPr>
              <a:t>проведено порядка 100 добровольческих мероприятий. Вовлечено 8000 человек.</a:t>
            </a:r>
            <a: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endParaRPr lang="ru-RU" sz="6600" dirty="0">
              <a:solidFill>
                <a:schemeClr val="bg1"/>
              </a:solidFill>
              <a:latin typeface="CoFo Kak Medium" panose="020B0508030202020204" pitchFamily="34" charset="-52"/>
              <a:ea typeface="CoFo Kak Medium" panose="020B0508030202020204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23-07-25_16-56-17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33" y="2795451"/>
            <a:ext cx="3656635" cy="3882537"/>
          </a:xfrm>
          <a:prstGeom prst="rect">
            <a:avLst/>
          </a:prstGeom>
        </p:spPr>
      </p:pic>
      <p:pic>
        <p:nvPicPr>
          <p:cNvPr id="19" name="Рисунок 18" descr="2023-07-25_16-58-15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091" y="2704011"/>
            <a:ext cx="3522462" cy="3958045"/>
          </a:xfrm>
          <a:prstGeom prst="rect">
            <a:avLst/>
          </a:prstGeom>
        </p:spPr>
      </p:pic>
      <p:pic>
        <p:nvPicPr>
          <p:cNvPr id="23" name="Рисунок 22" descr="2023-07-25_16-59-57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4024" y="3487783"/>
            <a:ext cx="4258489" cy="318733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320DAF7-7028-4BC8-86BD-A0D405DA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426577"/>
            <a:ext cx="5538651" cy="204230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6600" dirty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 </a:t>
            </a:r>
            <a: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r>
              <a:rPr lang="ru-RU" sz="34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Добровольческие   </a:t>
            </a:r>
            <a:r>
              <a:rPr lang="ru-RU" sz="3400" dirty="0" smtClean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мероприятия под актуальную повестку </a:t>
            </a:r>
            <a: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endParaRPr lang="ru-RU" sz="6600" dirty="0">
              <a:solidFill>
                <a:schemeClr val="bg1"/>
              </a:solidFill>
              <a:latin typeface="CoFo Kak Medium" panose="020B0508030202020204" pitchFamily="34" charset="-52"/>
              <a:ea typeface="CoFo Kak Medium" panose="020B0508030202020204" pitchFamily="34" charset="-52"/>
            </a:endParaRPr>
          </a:p>
        </p:txBody>
      </p:sp>
      <p:pic>
        <p:nvPicPr>
          <p:cNvPr id="14" name="Рисунок 13" descr="2023-07-25_17-01-34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4673" y="156753"/>
            <a:ext cx="5643155" cy="3252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3-07-26_10-07-15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2250" y="3631474"/>
            <a:ext cx="3030127" cy="3135088"/>
          </a:xfrm>
          <a:prstGeom prst="rect">
            <a:avLst/>
          </a:prstGeom>
        </p:spPr>
      </p:pic>
      <p:pic>
        <p:nvPicPr>
          <p:cNvPr id="13" name="Рисунок 12" descr="2023-07-26_10-09-30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4630" y="3657600"/>
            <a:ext cx="2795452" cy="3135088"/>
          </a:xfrm>
          <a:prstGeom prst="rect">
            <a:avLst/>
          </a:prstGeom>
        </p:spPr>
      </p:pic>
      <p:pic>
        <p:nvPicPr>
          <p:cNvPr id="14" name="Рисунок 13" descr="2023-07-26_10-12-36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5355" y="189746"/>
            <a:ext cx="3000896" cy="3363352"/>
          </a:xfrm>
          <a:prstGeom prst="rect">
            <a:avLst/>
          </a:prstGeom>
        </p:spPr>
      </p:pic>
      <p:pic>
        <p:nvPicPr>
          <p:cNvPr id="17" name="Рисунок 16" descr="2023-07-26_10-14-10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3622" y="199781"/>
            <a:ext cx="2774207" cy="3392505"/>
          </a:xfrm>
          <a:prstGeom prst="rect">
            <a:avLst/>
          </a:prstGeom>
        </p:spPr>
      </p:pic>
      <p:pic>
        <p:nvPicPr>
          <p:cNvPr id="18" name="Рисунок 17" descr="2023-07-26_10-21-40_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782" y="3631475"/>
            <a:ext cx="2848927" cy="3108960"/>
          </a:xfrm>
          <a:prstGeom prst="rect">
            <a:avLst/>
          </a:prstGeom>
        </p:spPr>
      </p:pic>
      <p:pic>
        <p:nvPicPr>
          <p:cNvPr id="20" name="Рисунок 19" descr="2023-07-26_10-23-44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1220" y="3618410"/>
            <a:ext cx="3028323" cy="3135086"/>
          </a:xfrm>
          <a:prstGeom prst="rect">
            <a:avLst/>
          </a:prstGeom>
        </p:spPr>
      </p:pic>
      <p:pic>
        <p:nvPicPr>
          <p:cNvPr id="9" name="Рисунок 8" descr="2023-07-25_16-53-54_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2469" y="197313"/>
            <a:ext cx="2695303" cy="335578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320DAF7-7028-4BC8-86BD-A0D405DA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426577"/>
            <a:ext cx="3004457" cy="2813012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6600" dirty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 </a:t>
            </a:r>
            <a: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r>
              <a:rPr lang="ru-RU" sz="34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Городские   </a:t>
            </a:r>
            <a:r>
              <a:rPr lang="ru-RU" sz="3400" dirty="0" smtClean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волонтерские </a:t>
            </a:r>
            <a:br>
              <a:rPr lang="ru-RU" sz="3400" dirty="0" smtClean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r>
              <a:rPr lang="ru-RU" sz="3400" dirty="0" smtClean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акции</a:t>
            </a:r>
            <a: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endParaRPr lang="ru-RU" sz="6600" dirty="0">
              <a:solidFill>
                <a:schemeClr val="bg1"/>
              </a:solidFill>
              <a:latin typeface="CoFo Kak Medium" panose="020B0508030202020204" pitchFamily="34" charset="-52"/>
              <a:ea typeface="CoFo Kak Medium" panose="020B0508030202020204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783771"/>
            <a:ext cx="5760720" cy="2952206"/>
          </a:xfrm>
          <a:prstGeom prst="rect">
            <a:avLst/>
          </a:prstGeom>
        </p:spPr>
      </p:pic>
      <p:pic>
        <p:nvPicPr>
          <p:cNvPr id="19" name="Рисунок 1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2790" y="339634"/>
            <a:ext cx="6035039" cy="3122023"/>
          </a:xfrm>
          <a:prstGeom prst="rect">
            <a:avLst/>
          </a:prstGeom>
        </p:spPr>
      </p:pic>
      <p:pic>
        <p:nvPicPr>
          <p:cNvPr id="23" name="Рисунок 22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4230" y="3540034"/>
            <a:ext cx="5956663" cy="3252654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638" y="3553097"/>
            <a:ext cx="5669280" cy="321346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320DAF7-7028-4BC8-86BD-A0D405DA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169816"/>
            <a:ext cx="5865223" cy="47475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6600" dirty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 </a:t>
            </a:r>
            <a: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66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r>
              <a:rPr lang="ru-RU" sz="1800" dirty="0" smtClean="0">
                <a:solidFill>
                  <a:srgbClr val="5EF6F6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Добровольческие   </a:t>
            </a:r>
            <a:r>
              <a:rPr lang="ru-RU" sz="1800" dirty="0" smtClean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>мероприятия  в городских СМИ</a:t>
            </a:r>
            <a: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CoFo Kak Medium" panose="020B0508030202020204" pitchFamily="34" charset="-52"/>
                <a:ea typeface="CoFo Kak Medium" panose="020B0508030202020204" pitchFamily="34" charset="-52"/>
              </a:rPr>
            </a:br>
            <a:endParaRPr lang="ru-RU" sz="6600" dirty="0">
              <a:solidFill>
                <a:schemeClr val="bg1"/>
              </a:solidFill>
              <a:latin typeface="CoFo Kak Medium" panose="020B0508030202020204" pitchFamily="34" charset="-52"/>
              <a:ea typeface="CoFo Kak Medium" panose="020B0508030202020204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069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310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Деятельность центра добровольчества города Каменск-Шахтинский</vt:lpstr>
      <vt:lpstr>Декабрь 201 г. Областной конкурс  «Сеть опорных элементов инфраструктуры добровольчества (волонтерства) Ростовской области. Номинация «Муниципальный центр добровольчества Ростовской области» </vt:lpstr>
      <vt:lpstr>Задача муниципального центра добровольчества - координация волонтерской деятельности и организация мероприятий на территории города. Открытие 8 декабря 2021 года.  Интегрирован в многофункциональный молодежный центр.</vt:lpstr>
      <vt:lpstr>Верифицированный  профиль организатора добровольческой деятельности. Лицензионный договор  от 21.09.2022   №58  между АВЦ и МБУК «ЦБС», Центральная библиотека им. М. Горького</vt:lpstr>
      <vt:lpstr>Организации, с которыми осуществляется взаимодействие и сотрудничество: </vt:lpstr>
      <vt:lpstr>  В 2023 году   проведено порядка 100 добровольческих мероприятий. Вовлечено 8000 человек. </vt:lpstr>
      <vt:lpstr>  Добровольческие   мероприятия под актуальную повестку  </vt:lpstr>
      <vt:lpstr>  Городские   волонтерские  акции </vt:lpstr>
      <vt:lpstr>  Добровольческие   мероприятия  в городских СМИ </vt:lpstr>
      <vt:lpstr>В период  с 03.04.2023 г. по 04.08.2023 г. на территории города Каменск-Шахтинский с использованием бережливых технологий был реализован проект «Повышение эффективности работы по вовлечению молодежи в добровольческую (волонтерскую) деятельность».  </vt:lpstr>
      <vt:lpstr>Слайд 11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основы коммуникации с обществом</dc:title>
  <dc:creator>Александр Марченко</dc:creator>
  <cp:lastModifiedBy>Пользователь</cp:lastModifiedBy>
  <cp:revision>184</cp:revision>
  <dcterms:created xsi:type="dcterms:W3CDTF">2022-10-06T18:57:08Z</dcterms:created>
  <dcterms:modified xsi:type="dcterms:W3CDTF">2023-10-03T06:46:22Z</dcterms:modified>
</cp:coreProperties>
</file>