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0" r:id="rId1"/>
    <p:sldMasterId id="2147484477" r:id="rId2"/>
  </p:sldMasterIdLst>
  <p:notesMasterIdLst>
    <p:notesMasterId r:id="rId8"/>
  </p:notesMasterIdLst>
  <p:handoutMasterIdLst>
    <p:handoutMasterId r:id="rId9"/>
  </p:handoutMasterIdLst>
  <p:sldIdLst>
    <p:sldId id="613" r:id="rId3"/>
    <p:sldId id="615" r:id="rId4"/>
    <p:sldId id="600" r:id="rId5"/>
    <p:sldId id="602" r:id="rId6"/>
    <p:sldId id="616" r:id="rId7"/>
  </p:sldIdLst>
  <p:sldSz cx="12192000" cy="6858000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DFAB19-4D94-4064-81EB-4341964D663F}">
          <p14:sldIdLst>
            <p14:sldId id="613"/>
            <p14:sldId id="615"/>
            <p14:sldId id="600"/>
          </p14:sldIdLst>
        </p14:section>
        <p14:section name="Раздел без заголовка" id="{18874B09-1477-4A5B-AA1F-B45D5C116C43}">
          <p14:sldIdLst>
            <p14:sldId id="602"/>
            <p14:sldId id="6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61E"/>
    <a:srgbClr val="90C226"/>
    <a:srgbClr val="6CD723"/>
    <a:srgbClr val="536D25"/>
    <a:srgbClr val="5C7A18"/>
    <a:srgbClr val="2F771B"/>
    <a:srgbClr val="5AB31D"/>
    <a:srgbClr val="A9D129"/>
    <a:srgbClr val="63C62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6" autoAdjust="0"/>
    <p:restoredTop sz="94667" autoAdjust="0"/>
  </p:normalViewPr>
  <p:slideViewPr>
    <p:cSldViewPr>
      <p:cViewPr varScale="1">
        <p:scale>
          <a:sx n="85" d="100"/>
          <a:sy n="85" d="100"/>
        </p:scale>
        <p:origin x="26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873B8B35-D739-447D-9701-8C42CA660D9D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562"/>
            <a:ext cx="2972498" cy="497125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92" y="9448562"/>
            <a:ext cx="2972498" cy="497125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4BAD1D6E-7E4F-4D2E-9B88-FE91A3E1B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22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2CD4813-A983-4379-951B-04A173C23311}" type="datetimeFigureOut">
              <a:rPr lang="ru-RU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2" y="4725075"/>
            <a:ext cx="5486078" cy="4475718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562"/>
            <a:ext cx="2972498" cy="497125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2" y="9448562"/>
            <a:ext cx="2972498" cy="497125"/>
          </a:xfrm>
          <a:prstGeom prst="rect">
            <a:avLst/>
          </a:prstGeom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54D32B1-D2EC-47EC-83A3-DC851EA77C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142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3ECAF-0118-4088-AE9A-52362BC237F9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A2C9-8424-416A-ABB1-4DE084458C9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47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C5DD4-E312-4052-849F-6115616F02C2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0CF3A-A14B-4641-85E0-3EFCDDD5D4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689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40053-5250-4041-B603-6AF7EE323F64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CC7F6-AF2F-4F36-8DDB-F1CD275113E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09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3ECAF-0118-4088-AE9A-52362BC237F9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A2C9-8424-416A-ABB1-4DE084458C9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17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98A76-FA4C-497E-8A59-0FEDA221F81E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2844E-E936-4096-B7FE-49DE0FE2E31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649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4A273-332B-4080-ACD5-41537D22F096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82792-2AA6-41F8-A65B-1FD4F64928C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685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0058B-F8B6-44E2-A3FB-1F7A5906C50F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026D2-7A44-4C9C-B3FC-77BE844BC0B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643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EC87A8-AEEE-447B-9964-B00F95E6FCBD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4600B-491A-4BB3-848E-9378D0948DC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7392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EA19C0-3B46-4E09-9E8A-F1937F0B88BC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B24DD-D21B-48C5-821D-7693FAFD988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839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CA2E2-D786-49CC-B5BE-C60268CCF5FA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8516B-88A6-4398-B642-60F95AD6679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802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415E6-3421-4BD8-B6A5-3058D6AFA049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5758F-0A50-4188-8C03-E1CE44ACA56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98A76-FA4C-497E-8A59-0FEDA221F81E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2844E-E936-4096-B7FE-49DE0FE2E31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5550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EF631-1E6C-47FB-BCCE-923920E4922A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F3FCB-365B-48AC-A1AB-BDB27967BDA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3652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C5DD4-E312-4052-849F-6115616F02C2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0CF3A-A14B-4641-85E0-3EFCDDD5D4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9087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40053-5250-4041-B603-6AF7EE323F64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CC7F6-AF2F-4F36-8DDB-F1CD275113E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63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4A273-332B-4080-ACD5-41537D22F096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82792-2AA6-41F8-A65B-1FD4F64928C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84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0058B-F8B6-44E2-A3FB-1F7A5906C50F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026D2-7A44-4C9C-B3FC-77BE844BC0B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247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EC87A8-AEEE-447B-9964-B00F95E6FCBD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4600B-491A-4BB3-848E-9378D0948DC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2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EA19C0-3B46-4E09-9E8A-F1937F0B88BC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B24DD-D21B-48C5-821D-7693FAFD988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CA2E2-D786-49CC-B5BE-C60268CCF5FA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8516B-88A6-4398-B642-60F95AD6679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494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415E6-3421-4BD8-B6A5-3058D6AFA049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5758F-0A50-4188-8C03-E1CE44ACA56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2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EF631-1E6C-47FB-BCCE-923920E4922A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F3FCB-365B-48AC-A1AB-BDB27967BDA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48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1705D28-8C85-461F-B424-A55E64B2EB42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BA7ED-2D94-417C-913C-38968A434C7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4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705D28-8C85-461F-B424-A55E64B2EB42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BA7ED-2D94-417C-913C-38968A434C7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081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472" y="2852936"/>
            <a:ext cx="9756576" cy="1320800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crom ExtraBold" panose="00000900000000000000" pitchFamily="2" charset="-52"/>
              </a:rPr>
              <a:t>РЕАЛИЗАЦИЯ </a:t>
            </a:r>
            <a:br>
              <a:rPr lang="en-US" sz="5400" dirty="0">
                <a:solidFill>
                  <a:schemeClr val="bg1"/>
                </a:solidFill>
                <a:latin typeface="Acrom ExtraBold" panose="00000900000000000000" pitchFamily="2" charset="-52"/>
              </a:rPr>
            </a:br>
            <a:r>
              <a:rPr lang="ru-RU" sz="5400" dirty="0">
                <a:solidFill>
                  <a:schemeClr val="bg1"/>
                </a:solidFill>
                <a:latin typeface="Acrom ExtraBold" panose="00000900000000000000" pitchFamily="2" charset="-52"/>
              </a:rPr>
              <a:t>ВОЛОНТЕРСКОЙ ДЕЯТЕЛЬНОСТИ В МИАССКОМ ГОРОДСКОМ ОКРУГЕ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856" y="168672"/>
            <a:ext cx="2262520" cy="10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4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54" y="99551"/>
            <a:ext cx="5271721" cy="927559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800" b="1" cap="all" dirty="0">
                <a:solidFill>
                  <a:schemeClr val="bg1"/>
                </a:solidFill>
                <a:latin typeface="Acrom ExtraBold" panose="00000900000000000000" pitchFamily="2" charset="-52"/>
              </a:rPr>
              <a:t>Волонтерская работа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F38930-FDAF-A89F-E151-59C4C6020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54" y="1379064"/>
            <a:ext cx="8461981" cy="5035732"/>
          </a:xfrm>
          <a:prstGeom prst="rect">
            <a:avLst/>
          </a:prstGeom>
        </p:spPr>
      </p:pic>
      <p:sp>
        <p:nvSpPr>
          <p:cNvPr id="4" name="AutoShape 2" descr="https://sun9-40.userapi.com/c206728/v206728541/dc6c1/K2YOGkf0guY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700808"/>
            <a:ext cx="7704856" cy="5057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  <a:latin typeface="Acrom" panose="00000500000000000000"/>
              </a:rPr>
              <a:t>Волонтеры помогают при проведении федеральных мероприятий: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Федеральный проект «Формирование комфортной городской среды»;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Федеральный проект «Вода России»: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Федеральный проект «Волонтеры Конституции»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Федеральный проект «Волонтеры переписи населения»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B73CB90-5B62-500D-9305-2A1116AB74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4470" y="-22763"/>
            <a:ext cx="3514685" cy="251565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DC09FF-F356-1EAA-2C74-208861683D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5022" y="2924944"/>
            <a:ext cx="3523698" cy="234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4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491504"/>
            <a:ext cx="5626777" cy="365437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3200" b="1" dirty="0">
                <a:solidFill>
                  <a:schemeClr val="bg1"/>
                </a:solidFill>
                <a:latin typeface="Acrom ExtraBold" panose="00000900000000000000" pitchFamily="2" charset="-52"/>
              </a:rPr>
              <a:t>ПАТРИОТИЧЕСКОЕ НАПРАВЛЕНИЕ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28" y="1348445"/>
            <a:ext cx="8460909" cy="503288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15511" y="1700680"/>
            <a:ext cx="79208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3600" b="1" dirty="0">
                <a:latin typeface="Acrom" panose="00000500000000000000"/>
              </a:rPr>
              <a:t>Волонтерские акции ко Дню народного единства, Дню Конституции РФ, «Блокадный хлеб» Дню России</a:t>
            </a:r>
          </a:p>
          <a:p>
            <a:endParaRPr lang="ru-RU" sz="3600" b="1" dirty="0">
              <a:latin typeface="Acrom" panose="00000500000000000000"/>
            </a:endParaRPr>
          </a:p>
          <a:p>
            <a:pPr marL="342900" indent="-342900">
              <a:buFontTx/>
              <a:buChar char="-"/>
            </a:pPr>
            <a:r>
              <a:rPr lang="ru-RU" sz="3600" b="1" dirty="0">
                <a:latin typeface="Acrom" panose="00000500000000000000"/>
              </a:rPr>
              <a:t>Акция «Георгиевская лента»</a:t>
            </a:r>
          </a:p>
          <a:p>
            <a:endParaRPr lang="ru-RU" sz="3600" b="1" dirty="0">
              <a:latin typeface="Acrom" panose="00000500000000000000"/>
            </a:endParaRPr>
          </a:p>
          <a:p>
            <a:pPr marL="342900" indent="-342900">
              <a:buFontTx/>
              <a:buChar char="-"/>
            </a:pPr>
            <a:r>
              <a:rPr lang="ru-RU" sz="3600" b="1" dirty="0">
                <a:latin typeface="Acrom" panose="00000500000000000000"/>
              </a:rPr>
              <a:t>«Вахта памяти» и «Свеча памяти»</a:t>
            </a:r>
          </a:p>
          <a:p>
            <a:pPr marL="342900" indent="-342900">
              <a:buFontTx/>
              <a:buChar char="-"/>
            </a:pPr>
            <a:endParaRPr lang="ru-RU" sz="2400" b="1" dirty="0">
              <a:latin typeface="Acrom" panose="00000500000000000000"/>
            </a:endParaRPr>
          </a:p>
          <a:p>
            <a:pPr marL="342900" indent="-342900">
              <a:buFontTx/>
              <a:buChar char="-"/>
            </a:pPr>
            <a:endParaRPr lang="ru-RU" sz="2400" b="1" dirty="0">
              <a:latin typeface="Acrom" panose="00000500000000000000"/>
            </a:endParaRPr>
          </a:p>
          <a:p>
            <a:pPr algn="r"/>
            <a:r>
              <a:rPr lang="ru-RU" sz="2400" b="1" dirty="0">
                <a:solidFill>
                  <a:srgbClr val="FF0000"/>
                </a:solidFill>
                <a:latin typeface="Acrom" panose="00000500000000000000"/>
              </a:rPr>
              <a:t>      </a:t>
            </a:r>
            <a:endParaRPr lang="ru-RU" sz="2400" b="1" dirty="0">
              <a:solidFill>
                <a:srgbClr val="C00000"/>
              </a:solidFill>
              <a:latin typeface="Acrom ExtraBold" panose="000009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7965" y="0"/>
            <a:ext cx="3579213" cy="24183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5FDDE5-E326-FC98-3859-FCF92E1B16A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751" y="2245003"/>
            <a:ext cx="3606838" cy="233464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11526C8-E854-3BE9-1F03-399685B3621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751" y="4560000"/>
            <a:ext cx="3619249" cy="271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1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54" y="99551"/>
            <a:ext cx="5271721" cy="927559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800" b="1" cap="all" dirty="0">
                <a:solidFill>
                  <a:schemeClr val="bg1"/>
                </a:solidFill>
                <a:latin typeface="Acrom ExtraBold" panose="00000900000000000000" pitchFamily="2" charset="-52"/>
              </a:rPr>
              <a:t>Волонтерская работа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F38930-FDAF-A89F-E151-59C4C6020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54" y="1364349"/>
            <a:ext cx="8461981" cy="5035732"/>
          </a:xfrm>
          <a:prstGeom prst="rect">
            <a:avLst/>
          </a:prstGeom>
        </p:spPr>
      </p:pic>
      <p:sp>
        <p:nvSpPr>
          <p:cNvPr id="4" name="AutoShape 2" descr="https://sun9-40.userapi.com/c206728/v206728541/dc6c1/K2YOGkf0guY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88288" y="-20396"/>
            <a:ext cx="3503712" cy="256122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46" y="1571399"/>
            <a:ext cx="8461981" cy="5057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crom" panose="00000500000000000000"/>
              </a:rPr>
              <a:t>Волонтеры помогают при проведении областных и муниципальных мероприятий: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Acrom" panose="00000500000000000000"/>
            </a:endParaRPr>
          </a:p>
          <a:p>
            <a:pPr>
              <a:buFontTx/>
              <a:buChar char="-"/>
            </a:pPr>
            <a:r>
              <a:rPr lang="ru-RU" sz="2400" b="1" dirty="0">
                <a:latin typeface="Acrom" panose="00000500000000000000"/>
              </a:rPr>
              <a:t>Спортивные городские мероприятия: «</a:t>
            </a:r>
            <a:r>
              <a:rPr lang="ru-RU" sz="2400" b="1" dirty="0" err="1">
                <a:latin typeface="Acrom" panose="00000500000000000000"/>
              </a:rPr>
              <a:t>Велопарад</a:t>
            </a:r>
            <a:r>
              <a:rPr lang="ru-RU" sz="2400" b="1" dirty="0">
                <a:latin typeface="Acrom" panose="00000500000000000000"/>
              </a:rPr>
              <a:t>», «Азия-Европа-Азия», Гонка ГТО;</a:t>
            </a:r>
          </a:p>
          <a:p>
            <a:pPr>
              <a:buFontTx/>
              <a:buChar char="-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Acrom" panose="00000500000000000000"/>
              </a:rPr>
              <a:t>Кубок Евразии по фристайлу в дисциплине «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Acrom" panose="00000500000000000000"/>
              </a:rPr>
              <a:t>ски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crom" panose="00000500000000000000"/>
              </a:rPr>
              <a:t>-кросс»</a:t>
            </a:r>
          </a:p>
          <a:p>
            <a:pPr>
              <a:buFontTx/>
              <a:buChar char="-"/>
            </a:pPr>
            <a:r>
              <a:rPr lang="ru-RU" sz="2400" b="1" dirty="0">
                <a:latin typeface="Acrom" panose="00000500000000000000"/>
              </a:rPr>
              <a:t>экологические акции и субботники, уборки территорий и памятников, </a:t>
            </a:r>
          </a:p>
          <a:p>
            <a:pPr>
              <a:buFontTx/>
              <a:buChar char="-"/>
            </a:pPr>
            <a:r>
              <a:rPr lang="ru-RU" sz="2400" b="1" dirty="0">
                <a:latin typeface="Acrom" panose="00000500000000000000"/>
              </a:rPr>
              <a:t>культурные мероприятия: «День Победы», «Масленица» и другие.</a:t>
            </a:r>
            <a:endParaRPr lang="ru-RU" sz="2400" b="1" dirty="0">
              <a:solidFill>
                <a:srgbClr val="C00000"/>
              </a:solidFill>
              <a:latin typeface="Acrom" panose="00000500000000000000"/>
            </a:endParaRP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C00000"/>
                </a:solidFill>
                <a:latin typeface="Acrom" panose="00000500000000000000"/>
              </a:rPr>
              <a:t>                      </a:t>
            </a:r>
            <a:r>
              <a:rPr lang="ru-RU" b="1" dirty="0">
                <a:solidFill>
                  <a:srgbClr val="C00000"/>
                </a:solidFill>
                <a:latin typeface="Acrom ExtraBold" panose="00000900000000000000" pitchFamily="2" charset="-52"/>
              </a:rPr>
              <a:t>Итого участников – 6950 чел.</a:t>
            </a:r>
            <a:endParaRPr lang="ru-RU" sz="2800" dirty="0">
              <a:solidFill>
                <a:srgbClr val="C00000"/>
              </a:solidFill>
              <a:latin typeface="Acrom ExtraBold" panose="00000900000000000000" pitchFamily="2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9CAF5E6-E72D-69EC-3EB0-0119B821916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0442" y="1628800"/>
            <a:ext cx="3503712" cy="285055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79C7C59-6E7E-5040-1691-5A9D057B723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0"/>
          <a:stretch/>
        </p:blipFill>
        <p:spPr>
          <a:xfrm>
            <a:off x="8673963" y="3896930"/>
            <a:ext cx="3530606" cy="295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8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54" y="99551"/>
            <a:ext cx="5271721" cy="927559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800" b="1" cap="all" dirty="0">
                <a:solidFill>
                  <a:schemeClr val="bg1"/>
                </a:solidFill>
                <a:latin typeface="Acrom ExtraBold" panose="00000900000000000000" pitchFamily="2" charset="-52"/>
              </a:rPr>
              <a:t>Волонтерская работа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F38930-FDAF-A89F-E151-59C4C6020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54" y="1364349"/>
            <a:ext cx="8461981" cy="5035732"/>
          </a:xfrm>
          <a:prstGeom prst="rect">
            <a:avLst/>
          </a:prstGeom>
        </p:spPr>
      </p:pic>
      <p:sp>
        <p:nvSpPr>
          <p:cNvPr id="4" name="AutoShape 2" descr="https://sun9-40.userapi.com/c206728/v206728541/dc6c1/K2YOGkf0guY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46" y="1571399"/>
            <a:ext cx="8461981" cy="5057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crom" panose="00000500000000000000"/>
              </a:rPr>
              <a:t>Волонтеры помогают при проведении областных и муниципальных мероприятий: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Acrom" panose="00000500000000000000"/>
            </a:endParaRP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Футбольные матчи «Торпедо»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Турниры по УШУ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Турниры по рукопашному бою </a:t>
            </a:r>
          </a:p>
          <a:p>
            <a:pPr>
              <a:buFontTx/>
              <a:buChar char="-"/>
            </a:pPr>
            <a:r>
              <a:rPr lang="ru-RU" b="1" dirty="0">
                <a:latin typeface="Acrom" panose="00000500000000000000"/>
              </a:rPr>
              <a:t>Турниры по бальным танцам</a:t>
            </a:r>
          </a:p>
          <a:p>
            <a:pPr marL="0" indent="0">
              <a:buNone/>
            </a:pPr>
            <a:endParaRPr lang="ru-RU" sz="2400" b="1" dirty="0">
              <a:solidFill>
                <a:srgbClr val="C00000"/>
              </a:solidFill>
              <a:latin typeface="Acrom" panose="0000050000000000000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944E07-A295-30A4-8B22-8798D52EBA2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835" y="-3193"/>
            <a:ext cx="3582756" cy="269126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F120F81-B0DF-BBAE-D6EA-285DC299133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5135" y="1844824"/>
            <a:ext cx="3602456" cy="270184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2EAA95A-F6C6-E630-9B3D-8DF4462D69B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60726" y="4244835"/>
            <a:ext cx="3585398" cy="26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7974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9051</TotalTime>
  <Words>168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Acrom</vt:lpstr>
      <vt:lpstr>Acrom ExtraBold</vt:lpstr>
      <vt:lpstr>Arial</vt:lpstr>
      <vt:lpstr>Calibri</vt:lpstr>
      <vt:lpstr>Calibri Light</vt:lpstr>
      <vt:lpstr>Wingdings 2</vt:lpstr>
      <vt:lpstr>HDOfficeLightV0</vt:lpstr>
      <vt:lpstr>Тема Office</vt:lpstr>
      <vt:lpstr>РЕАЛИЗАЦИЯ  ВОЛОНТЕРСКОЙ ДЕЯТЕЛЬНОСТИ В МИАССКОМ ГОРОДСКОМ ОКРУГЕ</vt:lpstr>
      <vt:lpstr>Волонтерская работа</vt:lpstr>
      <vt:lpstr>ПАТРИОТИЧЕСКОЕ НАПРАВЛЕНИЕ</vt:lpstr>
      <vt:lpstr>Волонтерская работа</vt:lpstr>
      <vt:lpstr>Волонтерская работа</vt:lpstr>
    </vt:vector>
  </TitlesOfParts>
  <Company>School №1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Полякова Наталия</dc:creator>
  <cp:lastModifiedBy>Admin</cp:lastModifiedBy>
  <cp:revision>975</cp:revision>
  <cp:lastPrinted>2020-08-26T06:58:39Z</cp:lastPrinted>
  <dcterms:created xsi:type="dcterms:W3CDTF">2010-09-06T17:48:50Z</dcterms:created>
  <dcterms:modified xsi:type="dcterms:W3CDTF">2023-12-11T11:45:25Z</dcterms:modified>
</cp:coreProperties>
</file>