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70" r:id="rId6"/>
    <p:sldId id="271" r:id="rId7"/>
    <p:sldId id="267" r:id="rId8"/>
    <p:sldId id="269" r:id="rId9"/>
    <p:sldId id="266" r:id="rId10"/>
    <p:sldId id="272" r:id="rId11"/>
    <p:sldId id="273" r:id="rId12"/>
    <p:sldId id="275" r:id="rId13"/>
    <p:sldId id="274" r:id="rId14"/>
    <p:sldId id="276" r:id="rId15"/>
    <p:sldId id="259" r:id="rId16"/>
    <p:sldId id="261" r:id="rId17"/>
    <p:sldId id="278" r:id="rId18"/>
    <p:sldId id="282" r:id="rId19"/>
    <p:sldId id="262" r:id="rId20"/>
    <p:sldId id="281" r:id="rId21"/>
    <p:sldId id="263" r:id="rId22"/>
    <p:sldId id="280" r:id="rId23"/>
    <p:sldId id="279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2" autoAdjust="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0729" cy="61653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979712" y="1772816"/>
            <a:ext cx="5256584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259632" y="357301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new706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500233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-1" y="0"/>
            <a:ext cx="9150729" cy="61653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95536" y="1844824"/>
            <a:ext cx="8424936" cy="4525963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4168" y="479715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84" r="14411"/>
          <a:stretch>
            <a:fillRect/>
          </a:stretch>
        </p:blipFill>
        <p:spPr>
          <a:xfrm>
            <a:off x="467544" y="188640"/>
            <a:ext cx="8280920" cy="6264696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2564904"/>
            <a:ext cx="7772400" cy="295232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3" cstate="print"/>
          <a:srcRect b="96940"/>
          <a:stretch>
            <a:fillRect/>
          </a:stretch>
        </p:blipFill>
        <p:spPr bwMode="auto">
          <a:xfrm>
            <a:off x="-1" y="0"/>
            <a:ext cx="9150729" cy="188640"/>
          </a:xfrm>
          <a:prstGeom prst="rect">
            <a:avLst/>
          </a:prstGeom>
          <a:noFill/>
        </p:spPr>
      </p:pic>
      <p:pic>
        <p:nvPicPr>
          <p:cNvPr id="10" name="Picture 4" descr="https://img-fotki.yandex.ru/get/5627/66124276.117/0_8d78c_ce0b014c_XL.jpg"/>
          <p:cNvPicPr>
            <a:picLocks noChangeAspect="1" noChangeArrowheads="1"/>
          </p:cNvPicPr>
          <p:nvPr userDrawn="1"/>
        </p:nvPicPr>
        <p:blipFill>
          <a:blip r:embed="rId3" cstate="print"/>
          <a:srcRect b="96940"/>
          <a:stretch>
            <a:fillRect/>
          </a:stretch>
        </p:blipFill>
        <p:spPr bwMode="auto">
          <a:xfrm>
            <a:off x="-6729" y="6669360"/>
            <a:ext cx="9150729" cy="18864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1800" y="5002332"/>
            <a:ext cx="3488918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sp useBgFill="1"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95536" y="1844824"/>
            <a:ext cx="8229600" cy="4525963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052736"/>
            <a:ext cx="9144000" cy="4863465"/>
          </a:xfrm>
          <a:prstGeom prst="rect">
            <a:avLst/>
          </a:prstGeom>
        </p:spPr>
      </p:pic>
      <p:sp useBgFill="1">
        <p:nvSpPr>
          <p:cNvPr id="6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67544" y="1052736"/>
            <a:ext cx="8229600" cy="4752528"/>
          </a:xfrm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new706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494"/>
          <a:stretch>
            <a:fillRect/>
          </a:stretch>
        </p:blipFill>
        <p:spPr>
          <a:xfrm>
            <a:off x="0" y="4509120"/>
            <a:ext cx="2948350" cy="185566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alphaModFix amt="3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bg2">
              <a:alpha val="3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bg2">
              <a:alpha val="27000"/>
            </a:schemeClr>
          </a:solidFill>
          <a:scene3d>
            <a:camera prst="orthographicFront"/>
            <a:lightRig rig="threePt" dir="t"/>
          </a:scene3d>
          <a:sp3d extrusionH="76200">
            <a:bevelT w="139700" prst="cross"/>
            <a:extrusionClr>
              <a:schemeClr val="bg2"/>
            </a:extrusionClr>
          </a:sp3d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A5E6-BD04-409C-929E-A1340BA3FB9C}" type="datetimeFigureOut">
              <a:rPr lang="ru-RU" smtClean="0"/>
              <a:pPr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74698-9717-4DF6-ADB6-A5DDA6353DE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" descr="https://img-fotki.yandex.ru/get/5627/66124276.117/0_8d78c_ce0b014c_XL.jpg"/>
          <p:cNvPicPr>
            <a:picLocks noChangeAspect="1" noChangeArrowheads="1"/>
          </p:cNvPicPr>
          <p:nvPr/>
        </p:nvPicPr>
        <p:blipFill>
          <a:blip r:embed="rId12" cstate="print"/>
          <a:srcRect b="96940"/>
          <a:stretch>
            <a:fillRect/>
          </a:stretch>
        </p:blipFill>
        <p:spPr bwMode="auto">
          <a:xfrm>
            <a:off x="-1" y="0"/>
            <a:ext cx="9150729" cy="188640"/>
          </a:xfrm>
          <a:prstGeom prst="rect">
            <a:avLst/>
          </a:prstGeom>
          <a:noFill/>
        </p:spPr>
      </p:pic>
      <p:pic>
        <p:nvPicPr>
          <p:cNvPr id="8" name="Picture 4" descr="https://img-fotki.yandex.ru/get/5627/66124276.117/0_8d78c_ce0b014c_XL.jpg"/>
          <p:cNvPicPr>
            <a:picLocks noChangeAspect="1" noChangeArrowheads="1"/>
          </p:cNvPicPr>
          <p:nvPr/>
        </p:nvPicPr>
        <p:blipFill>
          <a:blip r:embed="rId12" cstate="print"/>
          <a:srcRect b="96940"/>
          <a:stretch>
            <a:fillRect/>
          </a:stretch>
        </p:blipFill>
        <p:spPr bwMode="auto">
          <a:xfrm>
            <a:off x="0" y="6669360"/>
            <a:ext cx="9150729" cy="1886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2">
              <a:lumMod val="25000"/>
            </a:schemeClr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Театр, где 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м</a:t>
            </a:r>
            <a:r>
              <a:rPr lang="ru-RU" sz="6000" dirty="0" smtClean="0">
                <a:solidFill>
                  <a:srgbClr val="FF0000"/>
                </a:solidFill>
                <a:latin typeface="Monotype Corsiva" pitchFamily="66" charset="0"/>
              </a:rPr>
              <a:t>ы вместе</a:t>
            </a:r>
            <a:endParaRPr lang="ru-RU" sz="60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Детская инклюзивная театральная студия «Радуга» (г. Тула)</a:t>
            </a:r>
            <a:endParaRPr lang="ru-RU" b="1" dirty="0">
              <a:solidFill>
                <a:srgbClr val="00206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36904" cy="10801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театр пантомимы – владение телом и мимикой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052736"/>
            <a:ext cx="5184576" cy="2736304"/>
          </a:xfrm>
        </p:spPr>
        <p:txBody>
          <a:bodyPr>
            <a:normAutofit fontScale="92500" lnSpcReduction="20000"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- Оба начала - 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психическое и физическое - существуют в неразрывной связи 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Опыт проявления эмоций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Оттачивание движений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9698" name="Picture 2" descr="https://sun9-43.userapi.com/impf/c854528/v854528399/85ec5/IpmQxE6Lj4E.jpg?size=2560x1707&amp;quality=96&amp;sign=b63ae4c35237fcc01c52a0531d3f0132&amp;type=album"/>
          <p:cNvPicPr>
            <a:picLocks noChangeAspect="1" noChangeArrowheads="1"/>
          </p:cNvPicPr>
          <p:nvPr/>
        </p:nvPicPr>
        <p:blipFill>
          <a:blip r:embed="rId2" cstate="print"/>
          <a:srcRect l="9806" t="8824" r="9786"/>
          <a:stretch>
            <a:fillRect/>
          </a:stretch>
        </p:blipFill>
        <p:spPr bwMode="auto">
          <a:xfrm>
            <a:off x="4427984" y="4005064"/>
            <a:ext cx="2952328" cy="2232248"/>
          </a:xfrm>
          <a:prstGeom prst="rect">
            <a:avLst/>
          </a:prstGeom>
          <a:noFill/>
        </p:spPr>
      </p:pic>
      <p:pic>
        <p:nvPicPr>
          <p:cNvPr id="29700" name="Picture 4" descr="https://sun9-86.userapi.com/impg/mY67emwtLuhjROxOCiWu1js-_UMsWMQNZAQ5ng/rOIyKunMCWI.jpg?size=2256x1504&amp;quality=96&amp;sign=a52632fb5cbed10c222f3724833c33ca&amp;type=album"/>
          <p:cNvPicPr>
            <a:picLocks noChangeAspect="1" noChangeArrowheads="1"/>
          </p:cNvPicPr>
          <p:nvPr/>
        </p:nvPicPr>
        <p:blipFill>
          <a:blip r:embed="rId3" cstate="print"/>
          <a:srcRect l="40000" t="3333" r="24444" b="20000"/>
          <a:stretch>
            <a:fillRect/>
          </a:stretch>
        </p:blipFill>
        <p:spPr bwMode="auto">
          <a:xfrm>
            <a:off x="6804248" y="1052736"/>
            <a:ext cx="2088232" cy="3001834"/>
          </a:xfrm>
          <a:prstGeom prst="rect">
            <a:avLst/>
          </a:prstGeom>
          <a:noFill/>
        </p:spPr>
      </p:pic>
      <p:pic>
        <p:nvPicPr>
          <p:cNvPr id="29702" name="Picture 6" descr="https://sun9-25.userapi.com/impg/1fz5KakTjdw0SvGfd7kanPBivcGOpva8JMAscg/ZUjQxrIMdos.jpg?size=2560x1920&amp;quality=96&amp;sign=c7898845a2c69031d9468626dd0bd36c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501008"/>
            <a:ext cx="3888432" cy="2916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8280920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Музыкальные занятия - вокал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4968552" cy="3960440"/>
          </a:xfrm>
        </p:spPr>
        <p:txBody>
          <a:bodyPr>
            <a:normAutofit lnSpcReduction="10000"/>
          </a:bodyPr>
          <a:lstStyle/>
          <a:p>
            <a:r>
              <a:rPr lang="ru-RU" sz="3300" dirty="0" smtClean="0">
                <a:solidFill>
                  <a:schemeClr val="tx1"/>
                </a:solidFill>
              </a:rPr>
              <a:t>- Владение голосом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Правильное дыхания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Умение слушать друг друга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Психофизиологический комфорт </a:t>
            </a:r>
            <a:r>
              <a:rPr lang="ru-RU" sz="3000" dirty="0" smtClean="0">
                <a:solidFill>
                  <a:schemeClr val="tx1"/>
                </a:solidFill>
              </a:rPr>
              <a:t/>
            </a:r>
            <a:br>
              <a:rPr lang="ru-RU" sz="3000" dirty="0" smtClean="0">
                <a:solidFill>
                  <a:schemeClr val="tx1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8674" name="Picture 2" descr="https://sun9-18.userapi.com/impg/lt71tN5KXsp3V5_cl5aPscOzDht5mgXWj0GCSQ/pv_yEmEabYc.jpg?size=2256x1504&amp;quality=96&amp;sign=570cb1e2e4d8df578f0d0d6f3444271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717032"/>
            <a:ext cx="3960440" cy="26402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8280920" cy="10801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Театральная декламация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4608512" cy="417646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- Изменение тембровых оттенков голоса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Эмоциональная окраска текста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Четкость произношения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Расстановка пауз и акцентов</a:t>
            </a:r>
            <a:endParaRPr lang="ru-RU" sz="3200" dirty="0"/>
          </a:p>
        </p:txBody>
      </p:sp>
      <p:pic>
        <p:nvPicPr>
          <p:cNvPr id="30722" name="Picture 2" descr="https://sun9-33.userapi.com/impg/lI2prpxUALhllOrbVq6ZBY2mJrWyJXYG8IPzsQ/bJ36d616OXk.jpg?size=1620x2160&amp;quality=96&amp;sign=a352a8ab6692fe7e733ce4691df08f1c&amp;type=album"/>
          <p:cNvPicPr>
            <a:picLocks noChangeAspect="1" noChangeArrowheads="1"/>
          </p:cNvPicPr>
          <p:nvPr/>
        </p:nvPicPr>
        <p:blipFill>
          <a:blip r:embed="rId2" cstate="print"/>
          <a:srcRect l="23619" t="18182" r="8502" b="7272"/>
          <a:stretch>
            <a:fillRect/>
          </a:stretch>
        </p:blipFill>
        <p:spPr bwMode="auto">
          <a:xfrm flipH="1">
            <a:off x="6948264" y="3501008"/>
            <a:ext cx="2016224" cy="2952328"/>
          </a:xfrm>
          <a:prstGeom prst="rect">
            <a:avLst/>
          </a:prstGeom>
          <a:noFill/>
        </p:spPr>
      </p:pic>
      <p:pic>
        <p:nvPicPr>
          <p:cNvPr id="30724" name="Picture 4" descr="https://sun9-39.userapi.com/impg/7_RiCs-U99wZdns_NZw3J5PVXosmbuzlG4ki1Q/TvR3dryMlnI.jpg?size=2560x1920&amp;quality=96&amp;sign=b69d85de8c6fb26369226d89107d68d1&amp;type=album"/>
          <p:cNvPicPr>
            <a:picLocks noChangeAspect="1" noChangeArrowheads="1"/>
          </p:cNvPicPr>
          <p:nvPr/>
        </p:nvPicPr>
        <p:blipFill>
          <a:blip r:embed="rId3" cstate="print"/>
          <a:srcRect l="29755" t="27715" r="34342"/>
          <a:stretch>
            <a:fillRect/>
          </a:stretch>
        </p:blipFill>
        <p:spPr bwMode="auto">
          <a:xfrm>
            <a:off x="4860032" y="1556792"/>
            <a:ext cx="2016224" cy="3044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8280920" cy="720079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</a:rPr>
              <a:t>куклотерапия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23728" y="908720"/>
            <a:ext cx="5616624" cy="172819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- Раскрепощение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- Проекция «Это не я – это кукла»</a:t>
            </a:r>
            <a:endParaRPr lang="ru-RU" sz="3200" dirty="0"/>
          </a:p>
        </p:txBody>
      </p:sp>
      <p:pic>
        <p:nvPicPr>
          <p:cNvPr id="27650" name="Picture 2" descr="https://sun9-74.userapi.com/impg/wngSDDXGqY79fDJqDBn2AC3UVav265ElQXGdiA/dWQfsoMQF14.jpg?size=1440x2160&amp;quality=96&amp;sign=67094fe8564ecda292816b48b3b871bb&amp;type=album"/>
          <p:cNvPicPr>
            <a:picLocks noChangeAspect="1" noChangeArrowheads="1"/>
          </p:cNvPicPr>
          <p:nvPr/>
        </p:nvPicPr>
        <p:blipFill>
          <a:blip r:embed="rId2" cstate="print"/>
          <a:srcRect l="17990" t="23004" r="10051" b="13759"/>
          <a:stretch>
            <a:fillRect/>
          </a:stretch>
        </p:blipFill>
        <p:spPr bwMode="auto">
          <a:xfrm>
            <a:off x="6156176" y="2924944"/>
            <a:ext cx="2664296" cy="3512027"/>
          </a:xfrm>
          <a:prstGeom prst="rect">
            <a:avLst/>
          </a:prstGeom>
          <a:noFill/>
        </p:spPr>
      </p:pic>
      <p:pic>
        <p:nvPicPr>
          <p:cNvPr id="27652" name="Picture 4" descr="https://sun9-51.userapi.com/impf/c848528/v848528862/1c3075/fAKZvTlYPNI.jpg?size=816x1088&amp;quality=96&amp;sign=862673c7eba3c0ae797b93c1d7c000db&amp;type=album"/>
          <p:cNvPicPr>
            <a:picLocks noChangeAspect="1" noChangeArrowheads="1"/>
          </p:cNvPicPr>
          <p:nvPr/>
        </p:nvPicPr>
        <p:blipFill>
          <a:blip r:embed="rId3" cstate="print"/>
          <a:srcRect t="7367" r="6865"/>
          <a:stretch>
            <a:fillRect/>
          </a:stretch>
        </p:blipFill>
        <p:spPr bwMode="auto">
          <a:xfrm>
            <a:off x="251520" y="2924944"/>
            <a:ext cx="2662029" cy="3530213"/>
          </a:xfrm>
          <a:prstGeom prst="rect">
            <a:avLst/>
          </a:prstGeom>
          <a:noFill/>
        </p:spPr>
      </p:pic>
      <p:pic>
        <p:nvPicPr>
          <p:cNvPr id="27654" name="Picture 6" descr="https://sun9-18.userapi.com/impf/c849232/v849232282/1c3cce/RcsKY-ZdTOs.jpg?size=2256x1504&amp;quality=96&amp;sign=6c3c2ec1ff388263c5508e33474c11a3&amp;type=album"/>
          <p:cNvPicPr>
            <a:picLocks noChangeAspect="1" noChangeArrowheads="1"/>
          </p:cNvPicPr>
          <p:nvPr/>
        </p:nvPicPr>
        <p:blipFill>
          <a:blip r:embed="rId4" cstate="print"/>
          <a:srcRect l="21918" r="26028"/>
          <a:stretch>
            <a:fillRect/>
          </a:stretch>
        </p:blipFill>
        <p:spPr bwMode="auto">
          <a:xfrm>
            <a:off x="3131840" y="2924944"/>
            <a:ext cx="2736304" cy="3504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8280920" cy="792087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этюды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4608512" cy="4176464"/>
          </a:xfrm>
        </p:spPr>
        <p:txBody>
          <a:bodyPr>
            <a:normAutofit/>
          </a:bodyPr>
          <a:lstStyle/>
          <a:p>
            <a:r>
              <a:rPr lang="ru-RU" sz="3300" dirty="0" smtClean="0">
                <a:solidFill>
                  <a:schemeClr val="tx1"/>
                </a:solidFill>
              </a:rPr>
              <a:t>- Импровизация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Проигрывание конкретной жизненной ситуации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Применение навыков актерской игры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- Привыкание к публичности</a:t>
            </a:r>
            <a:endParaRPr lang="ru-RU" sz="2800" dirty="0"/>
          </a:p>
        </p:txBody>
      </p:sp>
      <p:pic>
        <p:nvPicPr>
          <p:cNvPr id="31746" name="Picture 2" descr="https://sun9-86.userapi.com/impg/2hfV3CaYJ4RbVIwdCFo7TxYbQCo9FHlEqvtKnw/iA39u5LL8vk.jpg?size=2560x1920&amp;quality=96&amp;sign=8805e89d12afde730dedfc342c49a187&amp;type=album"/>
          <p:cNvPicPr>
            <a:picLocks noChangeAspect="1" noChangeArrowheads="1"/>
          </p:cNvPicPr>
          <p:nvPr/>
        </p:nvPicPr>
        <p:blipFill>
          <a:blip r:embed="rId2" cstate="print"/>
          <a:srcRect l="7500" t="6000" r="22000" b="26000"/>
          <a:stretch>
            <a:fillRect/>
          </a:stretch>
        </p:blipFill>
        <p:spPr bwMode="auto">
          <a:xfrm>
            <a:off x="5076056" y="1340768"/>
            <a:ext cx="3384376" cy="2448272"/>
          </a:xfrm>
          <a:prstGeom prst="rect">
            <a:avLst/>
          </a:prstGeom>
          <a:noFill/>
        </p:spPr>
      </p:pic>
      <p:pic>
        <p:nvPicPr>
          <p:cNvPr id="31748" name="Picture 4" descr="https://sun9-4.userapi.com/impg/5xy9ACxivRZZHKB2HUhVIeH3twKIIK9FX_YtkQ/WvT6GeE9T44.jpg?size=2560x1920&amp;quality=96&amp;sign=77913d7c374c4f6a3f58008a51370027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861048"/>
            <a:ext cx="3360374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Наша «РАДУГА»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4244280" cy="5040560"/>
          </a:xfrm>
        </p:spPr>
        <p:txBody>
          <a:bodyPr>
            <a:normAutofit/>
          </a:bodyPr>
          <a:lstStyle/>
          <a:p>
            <a:r>
              <a:rPr lang="ru-RU" dirty="0" smtClean="0"/>
              <a:t>Студия существует с 2016 года</a:t>
            </a:r>
          </a:p>
          <a:p>
            <a:r>
              <a:rPr lang="ru-RU" dirty="0" smtClean="0"/>
              <a:t>Занятия проводятся  -   1 раз в неделю</a:t>
            </a:r>
          </a:p>
          <a:p>
            <a:r>
              <a:rPr lang="ru-RU" dirty="0" smtClean="0"/>
              <a:t>Продолжительность -   2 часа</a:t>
            </a:r>
          </a:p>
          <a:p>
            <a:r>
              <a:rPr lang="ru-RU" dirty="0" smtClean="0"/>
              <a:t>Количество </a:t>
            </a:r>
            <a:r>
              <a:rPr lang="ru-RU" dirty="0" smtClean="0"/>
              <a:t>актеров </a:t>
            </a:r>
            <a:r>
              <a:rPr lang="ru-RU" dirty="0" smtClean="0"/>
              <a:t>регулярно </a:t>
            </a:r>
            <a:r>
              <a:rPr lang="ru-RU" dirty="0" smtClean="0"/>
              <a:t>посещающих занятия </a:t>
            </a:r>
            <a:r>
              <a:rPr lang="ru-RU" dirty="0" smtClean="0"/>
              <a:t>-   </a:t>
            </a:r>
            <a:r>
              <a:rPr lang="ru-RU" dirty="0" smtClean="0"/>
              <a:t>11 </a:t>
            </a:r>
            <a:r>
              <a:rPr lang="ru-RU" dirty="0" smtClean="0"/>
              <a:t>ребят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244280" cy="4929411"/>
          </a:xfrm>
        </p:spPr>
        <p:txBody>
          <a:bodyPr>
            <a:normAutofit/>
          </a:bodyPr>
          <a:lstStyle/>
          <a:p>
            <a:r>
              <a:rPr lang="ru-RU" dirty="0" smtClean="0"/>
              <a:t>Возраст актеров – от 7 до </a:t>
            </a:r>
            <a:r>
              <a:rPr lang="ru-RU" dirty="0" smtClean="0"/>
              <a:t>25 </a:t>
            </a:r>
            <a:r>
              <a:rPr lang="ru-RU" dirty="0" smtClean="0"/>
              <a:t>лет</a:t>
            </a:r>
          </a:p>
          <a:p>
            <a:r>
              <a:rPr lang="ru-RU" dirty="0" smtClean="0"/>
              <a:t> Количество ребят, занимавшихся в студии с начала деятельности -    41 человек (в т.ч. С ОВЗ – 21)</a:t>
            </a:r>
          </a:p>
          <a:p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Каждое занятие включает:</a:t>
            </a:r>
          </a:p>
          <a:p>
            <a:r>
              <a:rPr lang="ru-RU" dirty="0" smtClean="0"/>
              <a:t>Хореография и ритмопластика;</a:t>
            </a:r>
          </a:p>
          <a:p>
            <a:r>
              <a:rPr lang="ru-RU" dirty="0" smtClean="0"/>
              <a:t>Комплекс дыхательных упражнений;</a:t>
            </a:r>
          </a:p>
          <a:p>
            <a:r>
              <a:rPr lang="ru-RU" dirty="0" smtClean="0"/>
              <a:t>Комплекс артикуляционной гимнастики;</a:t>
            </a:r>
          </a:p>
          <a:p>
            <a:r>
              <a:rPr lang="ru-RU" dirty="0" err="1" smtClean="0"/>
              <a:t>Распевка</a:t>
            </a:r>
            <a:r>
              <a:rPr lang="ru-RU" dirty="0" smtClean="0"/>
              <a:t> (вокал)</a:t>
            </a:r>
          </a:p>
          <a:p>
            <a:r>
              <a:rPr lang="ru-RU" dirty="0" smtClean="0"/>
              <a:t>Чтение скороговорок и декламация с листа и наизусть (басни и стихи);</a:t>
            </a:r>
          </a:p>
          <a:p>
            <a:r>
              <a:rPr lang="ru-RU" dirty="0" smtClean="0"/>
              <a:t>Упражнения по перевоплощению (пантомима);</a:t>
            </a:r>
          </a:p>
          <a:p>
            <a:r>
              <a:rPr lang="ru-RU" dirty="0" smtClean="0"/>
              <a:t>Разноплановые этюды;</a:t>
            </a:r>
          </a:p>
          <a:p>
            <a:r>
              <a:rPr lang="ru-RU" dirty="0" smtClean="0"/>
              <a:t>Репетиция спектаклей.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Помним! Гордимся!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9580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В нашей театральной студии существует традиция подготовки ко Дню Великой Победы фильма- поздравления Ветеранов от юных актеров. Ребята готовят стихи и песни военных лет или посвященных Победе.</a:t>
            </a:r>
            <a:endParaRPr lang="ru-RU" sz="2800" dirty="0"/>
          </a:p>
        </p:txBody>
      </p:sp>
      <p:pic>
        <p:nvPicPr>
          <p:cNvPr id="33794" name="Picture 2" descr="https://sun9-22.userapi.com/impg/7zvHJy1PxZgjyjO84WCr-h6ldZxuOb3b600SQA/9xxCO91TFAM.jpg?size=2560x1707&amp;quality=96&amp;sign=19f74888ecb85d39c7a385e9952a37e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645024"/>
            <a:ext cx="2920652" cy="1948111"/>
          </a:xfrm>
          <a:prstGeom prst="rect">
            <a:avLst/>
          </a:prstGeom>
          <a:noFill/>
        </p:spPr>
      </p:pic>
      <p:pic>
        <p:nvPicPr>
          <p:cNvPr id="33796" name="Picture 4" descr="https://sun9-8.userapi.com/impg/OsyxeQ15H7uRCaBh14dtmc1K_2r9ldt5kl26NA/rKjToZ_gKOs.jpg?size=2560x1707&amp;quality=96&amp;sign=594a8f020c1b22456f79704d5a72adc2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437112"/>
            <a:ext cx="3096344" cy="2065301"/>
          </a:xfrm>
          <a:prstGeom prst="rect">
            <a:avLst/>
          </a:prstGeom>
          <a:noFill/>
        </p:spPr>
      </p:pic>
      <p:pic>
        <p:nvPicPr>
          <p:cNvPr id="33800" name="Picture 8" descr="https://sun9-23.userapi.com/impg/GD8xTrnpcGydX8iFYcdUe4vTvXOPP6OalX-H2A/TTKQEFxmWpE.jpg?size=1440x2160&amp;quality=96&amp;sign=30c58a636547ff06b2e0e6c738c2fc7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140968"/>
            <a:ext cx="2304256" cy="346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УНИКАЛЬНОСТЬ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Реабилитация и абилитация детей и молодых людей с инвалидностью должна строиться на принципах комплексности и </a:t>
            </a:r>
            <a:r>
              <a:rPr lang="ru-RU" dirty="0" smtClean="0"/>
              <a:t>непрерывности</a:t>
            </a:r>
          </a:p>
          <a:p>
            <a:r>
              <a:rPr lang="ru-RU" dirty="0" smtClean="0"/>
              <a:t>Инклюзия во всех ее проявлениях</a:t>
            </a:r>
            <a:endParaRPr lang="ru-RU" dirty="0" smtClean="0"/>
          </a:p>
          <a:p>
            <a:r>
              <a:rPr lang="ru-RU" dirty="0" smtClean="0"/>
              <a:t>Человек, имеющий </a:t>
            </a:r>
            <a:br>
              <a:rPr lang="ru-RU" dirty="0" smtClean="0"/>
            </a:br>
            <a:r>
              <a:rPr lang="ru-RU" dirty="0" smtClean="0"/>
              <a:t>инвалидность так же способен и талантлив, как и не имеющие проблем </a:t>
            </a:r>
            <a:br>
              <a:rPr lang="ru-RU" dirty="0" smtClean="0"/>
            </a:br>
            <a:r>
              <a:rPr lang="ru-RU" dirty="0" smtClean="0"/>
              <a:t>со здоровьем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9807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Художественный руководитель </a:t>
            </a:r>
            <a:r>
              <a:rPr lang="ru-RU" sz="2200" dirty="0" smtClean="0">
                <a:solidFill>
                  <a:srgbClr val="FF0000"/>
                </a:solidFill>
              </a:rPr>
              <a:t/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Жанна Владимировна Веденкина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555776" y="1124744"/>
            <a:ext cx="6336704" cy="4680520"/>
          </a:xfrm>
        </p:spPr>
        <p:txBody>
          <a:bodyPr/>
          <a:lstStyle/>
          <a:p>
            <a:r>
              <a:rPr lang="ru-RU" dirty="0" smtClean="0"/>
              <a:t> </a:t>
            </a:r>
          </a:p>
          <a:p>
            <a:r>
              <a:rPr lang="ru-RU" sz="2000" dirty="0" smtClean="0"/>
              <a:t>«Идея о развитии нашего инклюзивного театра захватила меня полностью. Не имея никакого профильного образования и опыта, желание заняться этим проектом я преодолеть не могла.</a:t>
            </a:r>
          </a:p>
          <a:p>
            <a:r>
              <a:rPr lang="ru-RU" sz="2000" dirty="0" smtClean="0"/>
              <a:t>Материал для занятий собирался, буквально, по крупицам, адаптировался под наших особенных актеров.</a:t>
            </a:r>
            <a:br>
              <a:rPr lang="ru-RU" sz="2000" dirty="0" smtClean="0"/>
            </a:br>
            <a:r>
              <a:rPr lang="ru-RU" sz="2000" dirty="0" smtClean="0"/>
              <a:t>Сегодня очевидны достижения ребят!</a:t>
            </a:r>
          </a:p>
          <a:p>
            <a:r>
              <a:rPr lang="ru-RU" sz="2000" dirty="0" smtClean="0"/>
              <a:t>Главное в нашем театре - нет ограничений для артистов, ни по нозологиям, ни по возрасту, ни по месту жительства. </a:t>
            </a:r>
          </a:p>
          <a:p>
            <a:r>
              <a:rPr lang="ru-RU" sz="2000" dirty="0" smtClean="0"/>
              <a:t>Мы всем рады и верим ,что каждый человек талантлив, тем более дети!»</a:t>
            </a:r>
          </a:p>
          <a:p>
            <a:pPr algn="ctr"/>
            <a:endParaRPr lang="ru-RU" dirty="0"/>
          </a:p>
        </p:txBody>
      </p:sp>
      <p:pic>
        <p:nvPicPr>
          <p:cNvPr id="8194" name="Picture 2" descr="https://sun9-35.userapi.com/impf/_a45RmT-JkhBdtePoqmtgSpmevgU8hjVIxWd0g/Nq-nLSOnlA8.jpg?size=1620x2160&amp;quality=96&amp;sign=5ca0b61e0815366f916575e86a53eb91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601" t="13942" r="23391" b="40085"/>
          <a:stretch>
            <a:fillRect/>
          </a:stretch>
        </p:blipFill>
        <p:spPr bwMode="auto">
          <a:xfrm>
            <a:off x="251520" y="1844824"/>
            <a:ext cx="2160240" cy="300890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4283968" y="5445224"/>
            <a:ext cx="396044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 2021 г. Жанна Владимировна обучается на режиссера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2866330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Тульская региональная общественная организация поддержки семей с детьми-инвалидами «Мы вместе»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представляет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3573016"/>
            <a:ext cx="5832648" cy="2797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3600" dirty="0" smtClean="0"/>
              <a:t>Практику </a:t>
            </a:r>
            <a:r>
              <a:rPr lang="ru-RU" sz="3600" dirty="0" err="1" smtClean="0"/>
              <a:t>социокультурной</a:t>
            </a:r>
            <a:r>
              <a:rPr lang="ru-RU" sz="3600" dirty="0" smtClean="0"/>
              <a:t> реабилитации и абилитации     детей-инвалидов через театральное искусство.</a:t>
            </a:r>
            <a:endParaRPr lang="ru-RU" sz="3600" dirty="0"/>
          </a:p>
        </p:txBody>
      </p:sp>
      <p:pic>
        <p:nvPicPr>
          <p:cNvPr id="1026" name="Picture 2" descr="D:\Документы\МЫ ВМЕСТЕ\НКО\Logo_vektor вод зна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2559247" cy="2676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3212976"/>
            <a:ext cx="54864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FF0000"/>
                </a:solidFill>
              </a:rPr>
              <a:t>Спектакль «Незнайка и его друзья»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27584" y="4005064"/>
            <a:ext cx="7344816" cy="252028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 smtClean="0"/>
              <a:t>Спектакль – результат работы и награда!</a:t>
            </a:r>
            <a:br>
              <a:rPr lang="ru-RU" sz="2000" dirty="0" smtClean="0"/>
            </a:br>
            <a:r>
              <a:rPr lang="ru-RU" sz="2000" dirty="0" smtClean="0"/>
              <a:t>За основу сценария взяты рассказ Н. Носова про то, как Незнайка решил стать художником, адаптированный под ребят с особенностями.</a:t>
            </a:r>
            <a:br>
              <a:rPr lang="ru-RU" sz="2000" dirty="0" smtClean="0"/>
            </a:br>
            <a:r>
              <a:rPr lang="ru-RU" sz="2000" dirty="0" smtClean="0"/>
              <a:t>В спектакле принимают участие 13 актеров. </a:t>
            </a:r>
          </a:p>
          <a:p>
            <a:pPr algn="ctr"/>
            <a:r>
              <a:rPr lang="ru-RU" sz="2000" dirty="0" smtClean="0"/>
              <a:t>Финал спектакля – исполнение песни «Будем вместе» А. Ермолова.</a:t>
            </a:r>
            <a:br>
              <a:rPr lang="ru-RU" sz="2000" dirty="0" smtClean="0"/>
            </a:br>
            <a:r>
              <a:rPr lang="ru-RU" sz="2000" dirty="0" smtClean="0"/>
              <a:t>«Незнайка и его друзья» показан 6 раз на разных площадках. </a:t>
            </a:r>
            <a:endParaRPr lang="ru-RU" sz="2000" dirty="0"/>
          </a:p>
        </p:txBody>
      </p:sp>
      <p:pic>
        <p:nvPicPr>
          <p:cNvPr id="4098" name="Picture 2" descr="https://sun9-45.userapi.com/impg/usIsWy1rKJ1o-gIlhatgCkzyzIwilwjPCgKk_w/Z5i9P586RoQ.jpg?size=2560x1707&amp;quality=96&amp;sign=688277c4ff2ced79350c9af09a06d1e9&amp;type=album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47" t="15942" r="13235" b="14059"/>
          <a:stretch>
            <a:fillRect/>
          </a:stretch>
        </p:blipFill>
        <p:spPr bwMode="auto">
          <a:xfrm>
            <a:off x="1979712" y="260648"/>
            <a:ext cx="501196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1680" y="332656"/>
            <a:ext cx="54864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Наши достижения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67544" y="908720"/>
            <a:ext cx="8352928" cy="288032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Спектакль "Незнайка и его друзья" в 2021 году занял первое место на Областном конкурсе художественного творчества «Радуга» в возрастной категории 11-17 лет.</a:t>
            </a:r>
            <a:br>
              <a:rPr lang="ru-RU" sz="2400" dirty="0" smtClean="0"/>
            </a:br>
            <a:r>
              <a:rPr lang="ru-RU" sz="2400" dirty="0" smtClean="0"/>
              <a:t>Он так же был показан в музее </a:t>
            </a:r>
            <a:r>
              <a:rPr lang="ru-RU" sz="2400" dirty="0" err="1" smtClean="0"/>
              <a:t>Поленово</a:t>
            </a:r>
            <a:r>
              <a:rPr lang="ru-RU" sz="2400" dirty="0" smtClean="0"/>
              <a:t> на детском театральном фестивале «В гостях у сказки».</a:t>
            </a:r>
            <a:br>
              <a:rPr lang="ru-RU" sz="2400" dirty="0" smtClean="0"/>
            </a:br>
            <a:r>
              <a:rPr lang="ru-RU" sz="2400" dirty="0" smtClean="0"/>
              <a:t>ДИТС «Радуга» со спектаклем «Незнайка и его друзья» вошла в число призеров Большого всероссийского фестиваля детского и юношеского творчества 2021 года.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933056"/>
            <a:ext cx="1872208" cy="264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1872208" cy="26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933056"/>
            <a:ext cx="1835696" cy="259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s://sun9-4.userapi.com/impg/SzGYxtzJaaOY6I5kyeZXTzCinR1r3Qo2qGn1lg/8AegzfS5Img.jpg?size=300x405&amp;quality=96&amp;sign=329cfd9d96ee892a31f4225545036072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933056"/>
            <a:ext cx="1944216" cy="2624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835696" y="2780928"/>
            <a:ext cx="5486400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Наши планы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792288" y="3429000"/>
            <a:ext cx="5486400" cy="2743200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Продолжать начатую работу по реабилитации и абилитации наших детей;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 Участие в международном театральном конкурсе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 Готовится к выпуску новый спектакль «Алиса и страна чудес»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2000" dirty="0" smtClean="0"/>
              <a:t> Постановка кукольного спектакля о мечтах</a:t>
            </a:r>
            <a:endParaRPr lang="ru-RU" sz="2000" dirty="0"/>
          </a:p>
        </p:txBody>
      </p:sp>
      <p:pic>
        <p:nvPicPr>
          <p:cNvPr id="1026" name="Picture 2" descr="D:\Документы\Театр\презентация\imag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719" r="1719"/>
          <a:stretch>
            <a:fillRect/>
          </a:stretch>
        </p:blipFill>
        <p:spPr bwMode="auto">
          <a:xfrm>
            <a:off x="2843808" y="260648"/>
            <a:ext cx="3158141" cy="2368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ЛИТЕРАТУРА И МЕТОДИКИ</a:t>
            </a:r>
          </a:p>
          <a:p>
            <a:pPr lvl="0"/>
            <a:r>
              <a:rPr lang="ru-RU" sz="1500" dirty="0" smtClean="0"/>
              <a:t>1. Сб. программ для центров коррекционно-развивающего обучения и </a:t>
            </a:r>
            <a:br>
              <a:rPr lang="ru-RU" sz="1500" dirty="0" smtClean="0"/>
            </a:br>
            <a:r>
              <a:rPr lang="ru-RU" sz="1500" dirty="0" smtClean="0"/>
              <a:t>реабилитации. 5-9 классы. – Мн.: НИО, 2008. – 192с. </a:t>
            </a:r>
          </a:p>
          <a:p>
            <a:pPr lvl="0"/>
            <a:r>
              <a:rPr lang="ru-RU" sz="1500" dirty="0" smtClean="0"/>
              <a:t>2. </a:t>
            </a:r>
            <a:r>
              <a:rPr lang="ru-RU" sz="1500" dirty="0" err="1" smtClean="0"/>
              <a:t>Тютюнникова</a:t>
            </a:r>
            <a:r>
              <a:rPr lang="ru-RU" sz="1500" dirty="0" smtClean="0"/>
              <a:t>, Т. Э. Уроки музыки: система обучения К. </a:t>
            </a:r>
            <a:r>
              <a:rPr lang="ru-RU" sz="1500" dirty="0" err="1" smtClean="0"/>
              <a:t>Орфа</a:t>
            </a:r>
            <a:r>
              <a:rPr lang="ru-RU" sz="1500" dirty="0" smtClean="0"/>
              <a:t> / Т. Э. </a:t>
            </a:r>
            <a:r>
              <a:rPr lang="ru-RU" sz="1500" dirty="0" err="1" smtClean="0"/>
              <a:t>Тютюнникова</a:t>
            </a:r>
            <a:r>
              <a:rPr lang="ru-RU" sz="1500" dirty="0" smtClean="0"/>
              <a:t>. - Москва: Изд-во АСТ: </a:t>
            </a:r>
            <a:r>
              <a:rPr lang="ru-RU" sz="1500" dirty="0" err="1" smtClean="0"/>
              <a:t>Астрель</a:t>
            </a:r>
            <a:r>
              <a:rPr lang="ru-RU" sz="1500" dirty="0" smtClean="0"/>
              <a:t>, 2000. - 94 с.: ил., нот. - </a:t>
            </a:r>
            <a:br>
              <a:rPr lang="ru-RU" sz="1500" dirty="0" smtClean="0"/>
            </a:br>
            <a:r>
              <a:rPr lang="ru-RU" sz="1500" dirty="0" smtClean="0"/>
              <a:t>(Родничок).</a:t>
            </a:r>
          </a:p>
          <a:p>
            <a:pPr lvl="0"/>
            <a:r>
              <a:rPr lang="ru-RU" sz="1500" dirty="0" smtClean="0"/>
              <a:t>3.Белишина, А. А. Театрализованная деятельность детей с ОВЗ как средство социальной адаптации и реализации индивидуальных возможностей / А. А. </a:t>
            </a:r>
            <a:r>
              <a:rPr lang="ru-RU" sz="1500" dirty="0" err="1" smtClean="0"/>
              <a:t>Белишина</a:t>
            </a:r>
            <a:r>
              <a:rPr lang="ru-RU" sz="1500" dirty="0" smtClean="0"/>
              <a:t>. — Текст : непосредственный // Молодой ученый. — 2017. — № 49 (183). — С. 332-334. — URL: https://moluch.ru/archive/183/47004/ </a:t>
            </a:r>
          </a:p>
          <a:p>
            <a:pPr lvl="0"/>
            <a:r>
              <a:rPr lang="ru-RU" sz="1500" dirty="0" smtClean="0"/>
              <a:t>4. </a:t>
            </a:r>
            <a:r>
              <a:rPr lang="ru-RU" sz="1500" dirty="0" err="1" smtClean="0"/>
              <a:t>Галянт</a:t>
            </a:r>
            <a:r>
              <a:rPr lang="ru-RU" sz="1500" dirty="0" smtClean="0"/>
              <a:t>, И.Г. Творческое развитие детей средствами эмоционально </a:t>
            </a:r>
            <a:br>
              <a:rPr lang="ru-RU" sz="1500" dirty="0" smtClean="0"/>
            </a:br>
            <a:r>
              <a:rPr lang="ru-RU" sz="1500" dirty="0" smtClean="0"/>
              <a:t>речевой организации: учебно-методическое пособие / И.Г. </a:t>
            </a:r>
            <a:r>
              <a:rPr lang="ru-RU" sz="1500" dirty="0" err="1" smtClean="0"/>
              <a:t>Галянт</a:t>
            </a:r>
            <a:r>
              <a:rPr lang="ru-RU" sz="1500" dirty="0" smtClean="0"/>
              <a:t>. – Челябинск: </a:t>
            </a:r>
            <a:br>
              <a:rPr lang="ru-RU" sz="1500" dirty="0" smtClean="0"/>
            </a:br>
            <a:r>
              <a:rPr lang="ru-RU" sz="1500" dirty="0" smtClean="0"/>
              <a:t>Изд-во </a:t>
            </a:r>
            <a:r>
              <a:rPr lang="ru-RU" sz="1500" dirty="0" err="1" smtClean="0"/>
              <a:t>ЮУрГГПУ</a:t>
            </a:r>
            <a:r>
              <a:rPr lang="ru-RU" sz="1500" dirty="0" smtClean="0"/>
              <a:t>, 2016. – 142 с.: 113 ил. </a:t>
            </a:r>
          </a:p>
          <a:p>
            <a:pPr lvl="0"/>
            <a:r>
              <a:rPr lang="ru-RU" sz="1500" dirty="0" smtClean="0"/>
              <a:t>5. Основы методика Карла </a:t>
            </a:r>
            <a:r>
              <a:rPr lang="ru-RU" sz="1500" dirty="0" err="1" smtClean="0"/>
              <a:t>Орфа</a:t>
            </a:r>
            <a:r>
              <a:rPr lang="ru-RU" sz="1500" dirty="0" smtClean="0"/>
              <a:t>   — «Музыка для детей».</a:t>
            </a:r>
          </a:p>
          <a:p>
            <a:r>
              <a:rPr lang="ru-RU" sz="1500" dirty="0" smtClean="0"/>
              <a:t>6.</a:t>
            </a:r>
            <a:r>
              <a:rPr lang="ru-RU" sz="1500" b="1" dirty="0" smtClean="0"/>
              <a:t> </a:t>
            </a:r>
            <a:r>
              <a:rPr lang="ru-RU" sz="1500" dirty="0" smtClean="0"/>
              <a:t>«Метод драматической </a:t>
            </a:r>
            <a:r>
              <a:rPr lang="ru-RU" sz="1500" dirty="0" err="1" smtClean="0"/>
              <a:t>психоэлевации</a:t>
            </a:r>
            <a:r>
              <a:rPr lang="ru-RU" sz="1500" dirty="0" smtClean="0"/>
              <a:t>» (</a:t>
            </a:r>
            <a:r>
              <a:rPr lang="ru-RU" sz="1500" dirty="0" err="1" smtClean="0"/>
              <a:t>арт-терапевтическая</a:t>
            </a:r>
            <a:r>
              <a:rPr lang="ru-RU" sz="1500" dirty="0" smtClean="0"/>
              <a:t> методика) И. Медведева и Т. Шишова</a:t>
            </a:r>
          </a:p>
          <a:p>
            <a:r>
              <a:rPr lang="ru-RU" sz="1500" dirty="0" smtClean="0"/>
              <a:t>7. «Дети, куклы и мы — руководство по </a:t>
            </a:r>
            <a:r>
              <a:rPr lang="ru-RU" sz="1500" dirty="0" err="1" smtClean="0"/>
              <a:t>куклотерапии</a:t>
            </a:r>
            <a:r>
              <a:rPr lang="ru-RU" sz="1500" dirty="0" smtClean="0"/>
              <a:t>» (Ирина Шишова, Татьяна Медведева)</a:t>
            </a:r>
          </a:p>
          <a:p>
            <a:r>
              <a:rPr lang="ru-RU" sz="1500" dirty="0" smtClean="0"/>
              <a:t>8. «Основы </a:t>
            </a:r>
            <a:r>
              <a:rPr lang="ru-RU" sz="1500" dirty="0" err="1" smtClean="0"/>
              <a:t>куклотерапии</a:t>
            </a:r>
            <a:r>
              <a:rPr lang="ru-RU" sz="1500" dirty="0" smtClean="0"/>
              <a:t>» (Л. Гребенщикова).</a:t>
            </a:r>
          </a:p>
          <a:p>
            <a:r>
              <a:rPr lang="ru-RU" sz="1500" dirty="0" smtClean="0"/>
              <a:t>9. Актерское мастерство. Система Станиславского К. С.</a:t>
            </a:r>
          </a:p>
          <a:p>
            <a:r>
              <a:rPr lang="ru-RU" sz="1500" dirty="0" smtClean="0"/>
              <a:t> и др.</a:t>
            </a:r>
          </a:p>
          <a:p>
            <a:pPr lvl="0"/>
            <a:endParaRPr lang="ru-RU" sz="1600" dirty="0" smtClean="0"/>
          </a:p>
          <a:p>
            <a:pPr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 descr="http://900igr.net/up/datas/184184/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620689"/>
            <a:ext cx="7772400" cy="86409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Важность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0" y="1700808"/>
            <a:ext cx="5940152" cy="4608512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Арт-терапия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 особенно важна для детей-инвалидов, которые в силу физических или психических особенностей своего состояния, зачастую социально </a:t>
            </a:r>
            <a:r>
              <a:rPr lang="ru-RU" sz="3200" dirty="0" err="1" smtClean="0">
                <a:solidFill>
                  <a:schemeClr val="bg2">
                    <a:lumMod val="25000"/>
                  </a:schemeClr>
                </a:solidFill>
              </a:rPr>
              <a:t>дезадаптированы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, ограничены в социальных контактах. Она включает в себя все виды терапии через искусство.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290" name="Picture 2" descr="https://sun9-6.userapi.com/impg/QNOa8k6evQVuqoeYSD4KmOomLX0QWe9h4Saezg/OwWu-zByOy8.jpg?size=2560x1920&amp;quality=96&amp;sign=299e7a1af3ea1f2f7bb5cb825bf18e9e&amp;type=album"/>
          <p:cNvPicPr>
            <a:picLocks noChangeAspect="1" noChangeArrowheads="1"/>
          </p:cNvPicPr>
          <p:nvPr/>
        </p:nvPicPr>
        <p:blipFill>
          <a:blip r:embed="rId2" cstate="print"/>
          <a:srcRect l="4110" t="8613"/>
          <a:stretch>
            <a:fillRect/>
          </a:stretch>
        </p:blipFill>
        <p:spPr bwMode="auto">
          <a:xfrm>
            <a:off x="5815378" y="2564904"/>
            <a:ext cx="3328622" cy="2380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 ЧЕМУ СТРЕМИМСЯ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11960" y="1124744"/>
            <a:ext cx="4536504" cy="504056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- Развитие психомоторных функций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Формирование навыков свободы и выразительности движений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Ориентация в пространстве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Ощущение гармонии движения и управление группами мышц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Развитие воображения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Расширение кругозора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- Нравственное формирование понятий добра и зла 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Развитие эстетического вкуса</a:t>
            </a:r>
          </a:p>
        </p:txBody>
      </p:sp>
      <p:pic>
        <p:nvPicPr>
          <p:cNvPr id="2050" name="Picture 2" descr="https://sun9-25.userapi.com/impg/1fz5KakTjdw0SvGfd7kanPBivcGOpva8JMAscg/ZUjQxrIMdos.jpg?size=2560x1920&amp;quality=96&amp;sign=c7898845a2c69031d9468626dd0bd36c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3748151" cy="28122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7772400" cy="5760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 ЧЕМУ СТРЕМИМСЯ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11960" y="1124744"/>
            <a:ext cx="4752528" cy="5256584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>- Умение взаимодействовать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Умение выразить мысли и эмоции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Личностное развитии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Развитие мышления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Повышение самооценки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Уверенность в себе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Приобретение новых друзей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Формирование позитивного взгляда мир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Приобретение положительного опыта коммуникации и публичных выступлений</a:t>
            </a:r>
          </a:p>
        </p:txBody>
      </p:sp>
      <p:pic>
        <p:nvPicPr>
          <p:cNvPr id="25602" name="Picture 2" descr="https://sun9-78.userapi.com/impg/k_mfApEMwa6uhtEQU-48Cu13xcgmt8OrJDxM_Q/ud4tOw74pHw.jpg?size=2256x1504&amp;quality=96&amp;sign=30408ec22f666f88f5a40cb491d32e72&amp;type=album"/>
          <p:cNvPicPr>
            <a:picLocks noChangeAspect="1" noChangeArrowheads="1"/>
          </p:cNvPicPr>
          <p:nvPr/>
        </p:nvPicPr>
        <p:blipFill>
          <a:blip r:embed="rId2" cstate="print"/>
          <a:srcRect l="12878" t="14481" r="3412"/>
          <a:stretch>
            <a:fillRect/>
          </a:stretch>
        </p:blipFill>
        <p:spPr bwMode="auto">
          <a:xfrm>
            <a:off x="251520" y="2060848"/>
            <a:ext cx="3960440" cy="2698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7772400" cy="79208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 ЧЕМУ СТРЕМИМСЯ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11960" y="1124744"/>
            <a:ext cx="4608512" cy="52565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- Развитие  понятной и четкой речи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 Расширение словарного запаса и постановка правильной речи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Развитие памяти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Формирование эмоционального опыта – осознание своих и чужих эмоций, умение их видеть и выражать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 Опыт вербального и невербального взаимодействия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- Формирование навыков самостоятельности</a:t>
            </a:r>
          </a:p>
        </p:txBody>
      </p:sp>
      <p:pic>
        <p:nvPicPr>
          <p:cNvPr id="26626" name="Picture 2" descr="https://sun9-82.userapi.com/impg/W9KbHwQxk2KkBq2A7sHjJjfQ88K_WJ9drfZ59A/UhHYzZoan0U.jpg?size=2256x1504&amp;quality=96&amp;sign=9bbaa25b3229598b2c761dbce8c83bc7&amp;type=album"/>
          <p:cNvPicPr>
            <a:picLocks noChangeAspect="1" noChangeArrowheads="1"/>
          </p:cNvPicPr>
          <p:nvPr/>
        </p:nvPicPr>
        <p:blipFill>
          <a:blip r:embed="rId2" cstate="print"/>
          <a:srcRect l="11763" t="17189" r="20009"/>
          <a:stretch>
            <a:fillRect/>
          </a:stretch>
        </p:blipFill>
        <p:spPr bwMode="auto">
          <a:xfrm>
            <a:off x="251520" y="2636912"/>
            <a:ext cx="3960440" cy="3206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7772400" cy="86409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Почему инклюзия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83568" y="1196752"/>
            <a:ext cx="7776864" cy="2232248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Это лучший способ взаимодействия детей!</a:t>
            </a:r>
          </a:p>
          <a:p>
            <a:pPr algn="ctr"/>
            <a:r>
              <a:rPr lang="ru-RU" sz="2600" dirty="0" smtClean="0">
                <a:solidFill>
                  <a:schemeClr val="tx1"/>
                </a:solidFill>
              </a:rPr>
              <a:t>Развиваются чувство ответственности, собранности и терпимости у всех участников процесса.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err="1" smtClean="0">
                <a:solidFill>
                  <a:schemeClr val="tx1"/>
                </a:solidFill>
              </a:rPr>
              <a:t>Нормотипичные</a:t>
            </a:r>
            <a:r>
              <a:rPr lang="ru-RU" sz="2600" dirty="0" smtClean="0">
                <a:solidFill>
                  <a:schemeClr val="tx1"/>
                </a:solidFill>
              </a:rPr>
              <a:t> дети, как «маячки» для особенных ребят, на них держится линия спектакля.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3073" name="Picture 1" descr="H:\DCIM\100CANON\IMG_9095.JPG"/>
          <p:cNvPicPr>
            <a:picLocks noChangeAspect="1" noChangeArrowheads="1"/>
          </p:cNvPicPr>
          <p:nvPr/>
        </p:nvPicPr>
        <p:blipFill>
          <a:blip r:embed="rId2" cstate="print"/>
          <a:srcRect l="2751" r="5113"/>
          <a:stretch>
            <a:fillRect/>
          </a:stretch>
        </p:blipFill>
        <p:spPr bwMode="auto">
          <a:xfrm>
            <a:off x="2627784" y="3645024"/>
            <a:ext cx="3960440" cy="2865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Развитие речи, памяти и воображения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11560" y="1772816"/>
            <a:ext cx="3744416" cy="187220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Артикуляционная и дыхательная гимнастика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 Скороговорки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 Стихи и басни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- Декламация</a:t>
            </a:r>
          </a:p>
        </p:txBody>
      </p:sp>
      <p:pic>
        <p:nvPicPr>
          <p:cNvPr id="24578" name="Picture 2" descr="H:\DCIM\100CANON\IMG_9057.JPG"/>
          <p:cNvPicPr>
            <a:picLocks noChangeAspect="1" noChangeArrowheads="1"/>
          </p:cNvPicPr>
          <p:nvPr/>
        </p:nvPicPr>
        <p:blipFill>
          <a:blip r:embed="rId2" cstate="print"/>
          <a:srcRect t="15350" r="13776"/>
          <a:stretch>
            <a:fillRect/>
          </a:stretch>
        </p:blipFill>
        <p:spPr bwMode="auto">
          <a:xfrm>
            <a:off x="6930008" y="3212976"/>
            <a:ext cx="2213992" cy="3260327"/>
          </a:xfrm>
          <a:prstGeom prst="rect">
            <a:avLst/>
          </a:prstGeom>
          <a:noFill/>
        </p:spPr>
      </p:pic>
      <p:pic>
        <p:nvPicPr>
          <p:cNvPr id="24580" name="Picture 4" descr="https://sun9-7.userapi.com/impg/Wd3QHiNfneCL89FXP4E4RH6UxGKxStfewHH-Tw/yn9f3G-ThKg.jpg?size=2256x1504&amp;quality=96&amp;sign=9136d79727356171aa6e63cb4f2013fa&amp;type=album"/>
          <p:cNvPicPr>
            <a:picLocks noChangeAspect="1" noChangeArrowheads="1"/>
          </p:cNvPicPr>
          <p:nvPr/>
        </p:nvPicPr>
        <p:blipFill>
          <a:blip r:embed="rId3" cstate="print"/>
          <a:srcRect l="12120" t="15781"/>
          <a:stretch>
            <a:fillRect/>
          </a:stretch>
        </p:blipFill>
        <p:spPr bwMode="auto">
          <a:xfrm>
            <a:off x="251520" y="4149080"/>
            <a:ext cx="3528392" cy="2254251"/>
          </a:xfrm>
          <a:prstGeom prst="rect">
            <a:avLst/>
          </a:prstGeom>
          <a:noFill/>
        </p:spPr>
      </p:pic>
      <p:pic>
        <p:nvPicPr>
          <p:cNvPr id="24582" name="Picture 6" descr="https://sun9-67.userapi.com/impg/vbSxoNbJO2rSVppF7hhq7GNn92vBObx1NSsdBg/J23hSqYbxU4.jpg?size=1440x2160&amp;quality=96&amp;sign=6a9ad678b25c66a2e2a4d84a397338b0&amp;type=album"/>
          <p:cNvPicPr>
            <a:picLocks noChangeAspect="1" noChangeArrowheads="1"/>
          </p:cNvPicPr>
          <p:nvPr/>
        </p:nvPicPr>
        <p:blipFill>
          <a:blip r:embed="rId4" cstate="print"/>
          <a:srcRect l="18750" t="26481" r="6250"/>
          <a:stretch>
            <a:fillRect/>
          </a:stretch>
        </p:blipFill>
        <p:spPr bwMode="auto">
          <a:xfrm>
            <a:off x="4283968" y="1628800"/>
            <a:ext cx="2203781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7"/>
            <a:ext cx="8280920" cy="108012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Ощущение владения своим телом формирует уверенность в себе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3456384" cy="1368152"/>
          </a:xfrm>
        </p:spPr>
        <p:txBody>
          <a:bodyPr>
            <a:normAutofit fontScale="92500" lnSpcReduction="10000"/>
          </a:bodyPr>
          <a:lstStyle/>
          <a:p>
            <a:r>
              <a:rPr lang="ru-RU" sz="3000" dirty="0" smtClean="0">
                <a:solidFill>
                  <a:schemeClr val="tx1"/>
                </a:solidFill>
              </a:rPr>
              <a:t>- Ритмика</a:t>
            </a:r>
            <a:br>
              <a:rPr lang="ru-RU" sz="3000" dirty="0" smtClean="0">
                <a:solidFill>
                  <a:schemeClr val="tx1"/>
                </a:solidFill>
              </a:rPr>
            </a:br>
            <a:r>
              <a:rPr lang="ru-RU" sz="3000" dirty="0" smtClean="0">
                <a:solidFill>
                  <a:schemeClr val="tx1"/>
                </a:solidFill>
              </a:rPr>
              <a:t>- Танцы</a:t>
            </a:r>
            <a:br>
              <a:rPr lang="ru-RU" sz="3000" dirty="0" smtClean="0">
                <a:solidFill>
                  <a:schemeClr val="tx1"/>
                </a:solidFill>
              </a:rPr>
            </a:br>
            <a:r>
              <a:rPr lang="ru-RU" sz="3000" dirty="0" smtClean="0">
                <a:solidFill>
                  <a:schemeClr val="tx1"/>
                </a:solidFill>
              </a:rPr>
              <a:t>- Пластика</a:t>
            </a:r>
            <a:endParaRPr lang="ru-RU" sz="2800" dirty="0"/>
          </a:p>
        </p:txBody>
      </p:sp>
      <p:pic>
        <p:nvPicPr>
          <p:cNvPr id="4098" name="Picture 2" descr="https://sun9-71.userapi.com/impg/1QI3DMKVUqq3rllyDY5ocyiL27b8laeBufq1jA/ppp8Y_pZwxk.jpg?size=2560x1707&amp;quality=96&amp;sign=1320f599ddeab5e8fcaa87f1b4126c7c&amp;type=album"/>
          <p:cNvPicPr>
            <a:picLocks noChangeAspect="1" noChangeArrowheads="1"/>
          </p:cNvPicPr>
          <p:nvPr/>
        </p:nvPicPr>
        <p:blipFill>
          <a:blip r:embed="rId2" cstate="print"/>
          <a:srcRect l="4472" t="13453"/>
          <a:stretch>
            <a:fillRect/>
          </a:stretch>
        </p:blipFill>
        <p:spPr bwMode="auto">
          <a:xfrm>
            <a:off x="539552" y="3861048"/>
            <a:ext cx="3357393" cy="2028244"/>
          </a:xfrm>
          <a:prstGeom prst="rect">
            <a:avLst/>
          </a:prstGeom>
          <a:noFill/>
        </p:spPr>
      </p:pic>
      <p:pic>
        <p:nvPicPr>
          <p:cNvPr id="4100" name="Picture 4" descr="https://sun9-50.userapi.com/impg/tVVdrTMWiP-zlIxSErKZmngA_kGF_KcY9jOAgg/3DOGiSJ3fno.jpg?size=2560x1707&amp;quality=96&amp;sign=1bda70eee7ac45e8310126d117e4ab8b&amp;type=album"/>
          <p:cNvPicPr>
            <a:picLocks noChangeAspect="1" noChangeArrowheads="1"/>
          </p:cNvPicPr>
          <p:nvPr/>
        </p:nvPicPr>
        <p:blipFill>
          <a:blip r:embed="rId3" cstate="print"/>
          <a:srcRect t="5714" r="11254"/>
          <a:stretch>
            <a:fillRect/>
          </a:stretch>
        </p:blipFill>
        <p:spPr bwMode="auto">
          <a:xfrm>
            <a:off x="4283968" y="1412776"/>
            <a:ext cx="3354323" cy="2376264"/>
          </a:xfrm>
          <a:prstGeom prst="rect">
            <a:avLst/>
          </a:prstGeom>
          <a:noFill/>
        </p:spPr>
      </p:pic>
      <p:pic>
        <p:nvPicPr>
          <p:cNvPr id="4102" name="Picture 6" descr="https://sun9-78.userapi.com/impg/kz-ABlYNOKbo8ib6dX8SpswnhhBTux-GIqEC7g/x05Gqfdg_Mw.jpg?size=2256x1504&amp;quality=96&amp;sign=0aa2cfe566ae198a1e8c63ac07731079&amp;type=album"/>
          <p:cNvPicPr>
            <a:picLocks noChangeAspect="1" noChangeArrowheads="1"/>
          </p:cNvPicPr>
          <p:nvPr/>
        </p:nvPicPr>
        <p:blipFill>
          <a:blip r:embed="rId4" cstate="print"/>
          <a:srcRect l="3730" t="10481" r="4264"/>
          <a:stretch>
            <a:fillRect/>
          </a:stretch>
        </p:blipFill>
        <p:spPr bwMode="auto">
          <a:xfrm>
            <a:off x="5220072" y="4221088"/>
            <a:ext cx="3663407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 театр 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 театр  1</Template>
  <TotalTime>924</TotalTime>
  <Words>503</Words>
  <Application>Microsoft Office PowerPoint</Application>
  <PresentationFormat>Экран (4:3)</PresentationFormat>
  <Paragraphs>99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Ш театр  1</vt:lpstr>
      <vt:lpstr>Театр, где мы вместе</vt:lpstr>
      <vt:lpstr>Тульская региональная общественная организация поддержки семей с детьми-инвалидами «Мы вместе» представляет</vt:lpstr>
      <vt:lpstr>Важность</vt:lpstr>
      <vt:lpstr>К ЧЕМУ СТРЕМИМСЯ </vt:lpstr>
      <vt:lpstr>К ЧЕМУ СТРЕМИМСЯ</vt:lpstr>
      <vt:lpstr>К ЧЕМУ СТРЕМИМСЯ</vt:lpstr>
      <vt:lpstr>Почему инклюзия</vt:lpstr>
      <vt:lpstr>Развитие речи, памяти и воображения</vt:lpstr>
      <vt:lpstr>Ощущение владения своим телом формирует уверенность в себе</vt:lpstr>
      <vt:lpstr>театр пантомимы – владение телом и мимикой</vt:lpstr>
      <vt:lpstr>Музыкальные занятия - вокал</vt:lpstr>
      <vt:lpstr>Театральная декламация</vt:lpstr>
      <vt:lpstr>куклотерапия</vt:lpstr>
      <vt:lpstr>этюды</vt:lpstr>
      <vt:lpstr>Наша «РАДУГА»</vt:lpstr>
      <vt:lpstr>Слайд 16</vt:lpstr>
      <vt:lpstr>Помним! Гордимся!</vt:lpstr>
      <vt:lpstr>Слайд 18</vt:lpstr>
      <vt:lpstr>Художественный руководитель  Жанна Владимировна Веденкина</vt:lpstr>
      <vt:lpstr>Спектакль «Незнайка и его друзья» </vt:lpstr>
      <vt:lpstr>Наши достижения</vt:lpstr>
      <vt:lpstr>Наши планы 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Таня</cp:lastModifiedBy>
  <cp:revision>113</cp:revision>
  <dcterms:created xsi:type="dcterms:W3CDTF">2019-08-13T08:40:43Z</dcterms:created>
  <dcterms:modified xsi:type="dcterms:W3CDTF">2022-03-15T11:11:03Z</dcterms:modified>
</cp:coreProperties>
</file>