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264" y="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63284-5507-4B7B-ACA0-047E7B7FDE7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97253-D425-4B1D-8F70-D4C7DC09F14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CF6F-92A6-4F82-8F11-6A369C7CDCD9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3C0C-D856-4DBE-92F3-71D778933CCC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289C-4962-4D88-8381-7238E9EBFF65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E9EE-DAD2-4705-B897-603152DEBE64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BF1F-E598-4698-9A39-E1AFABA23CB6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99F7-79C8-4D30-9241-00E34C516ED6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159-459C-4E48-9DCA-6F3C4925645D}" type="datetime1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463F-4325-4AAF-A7BF-F045F3A6A16D}" type="datetime1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147E-4988-4211-84B9-E2B7F46F6152}" type="datetime1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D10F-6E37-4A65-8FCD-084B68DF314C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CE9E-87DD-425A-88A8-60C2FADA0227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5C208-83DE-4544-8777-9559E8C61F0A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ЗооЗАБОТА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24E6B-FAFB-4974-8720-C6A8248679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nstagram.com/zoozabota_abakan" TargetMode="External"/><Relationship Id="rId4" Type="http://schemas.openxmlformats.org/officeDocument/2006/relationships/hyperlink" Target="https://vk.com/zabota_abaka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G:\Doev R.R\ЧтивО\ЗооЗабота\TQYswZuNJF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71414"/>
            <a:ext cx="6500858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ХАКАСИЯ </a:t>
            </a:r>
            <a:r>
              <a:rPr lang="ru-RU" sz="2800" dirty="0" smtClean="0">
                <a:solidFill>
                  <a:srgbClr val="C00000"/>
                </a:solidFill>
              </a:rPr>
              <a:t>- РЕГИОН СВОБОДНЫЙ </a:t>
            </a:r>
            <a:r>
              <a:rPr lang="ru-RU" sz="2800" dirty="0">
                <a:solidFill>
                  <a:srgbClr val="C00000"/>
                </a:solidFill>
              </a:rPr>
              <a:t>ОТ БЕЗДОМНЫХ </a:t>
            </a:r>
            <a:r>
              <a:rPr lang="ru-RU" sz="2800" dirty="0" smtClean="0">
                <a:solidFill>
                  <a:srgbClr val="C00000"/>
                </a:solidFill>
              </a:rPr>
              <a:t>ЖИВОТНЫХ.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72032"/>
          </a:xfrm>
        </p:spPr>
        <p:txBody>
          <a:bodyPr>
            <a:noAutofit/>
          </a:bodyPr>
          <a:lstStyle/>
          <a:p>
            <a:pPr marL="0"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Мы </a:t>
            </a:r>
            <a:r>
              <a:rPr lang="ru-RU" sz="2400" dirty="0">
                <a:solidFill>
                  <a:srgbClr val="002060"/>
                </a:solidFill>
              </a:rPr>
              <a:t>считаем, что приоритетным направлением регулирования численности бездомных собак в нашей Республике должна стать стерилизация с последующим возвращением не агрессивных и здоровых животных в их «среду обитания». 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0" indent="36000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0"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Как </a:t>
            </a:r>
            <a:r>
              <a:rPr lang="ru-RU" sz="2400" b="1" dirty="0">
                <a:solidFill>
                  <a:srgbClr val="002060"/>
                </a:solidFill>
              </a:rPr>
              <a:t>этого добиться?</a:t>
            </a:r>
            <a:endParaRPr lang="ru-RU" sz="2400" b="1" dirty="0" smtClean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1. Государственный центр временной передержки (ЦВП)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00066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Создание </a:t>
            </a:r>
            <a:r>
              <a:rPr lang="ru-RU" sz="2000" dirty="0">
                <a:solidFill>
                  <a:srgbClr val="002060"/>
                </a:solidFill>
              </a:rPr>
              <a:t>Государственного центра временной передержки (ЦВП), где будут находится  отловленные животные перед тем как попасть под программу ОСВВ, с обязательным </a:t>
            </a:r>
            <a:r>
              <a:rPr lang="ru-RU" sz="2000" dirty="0" err="1">
                <a:solidFill>
                  <a:srgbClr val="002060"/>
                </a:solidFill>
              </a:rPr>
              <a:t>чипированием</a:t>
            </a:r>
            <a:r>
              <a:rPr lang="ru-RU" sz="2000" dirty="0">
                <a:solidFill>
                  <a:srgbClr val="002060"/>
                </a:solidFill>
              </a:rPr>
              <a:t> попавших туда особей. 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0" indent="3600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Как </a:t>
            </a:r>
            <a:r>
              <a:rPr lang="ru-RU" sz="2000" dirty="0">
                <a:solidFill>
                  <a:srgbClr val="002060"/>
                </a:solidFill>
              </a:rPr>
              <a:t>правило, половина отловленных собак окажется вовсе не бездомными. Это будут либо домашние собаки, находящиеся на свободном выгуле, либо с территорий близлежащих предприятий, организаций и строительных объектов.</a:t>
            </a: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 smtClean="0">
              <a:solidFill>
                <a:srgbClr val="002060"/>
              </a:solidFill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Возврат </a:t>
            </a:r>
            <a:r>
              <a:rPr lang="ru-RU" sz="2000" dirty="0">
                <a:solidFill>
                  <a:srgbClr val="002060"/>
                </a:solidFill>
              </a:rPr>
              <a:t>владельцам, следует производить только при предъявлении документа удостоверяющего личность, с занесением его данных в базу. </a:t>
            </a:r>
            <a:br>
              <a:rPr lang="ru-RU" sz="2000" dirty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Обязательное </a:t>
            </a:r>
            <a:r>
              <a:rPr lang="ru-RU" sz="2000" dirty="0" err="1">
                <a:solidFill>
                  <a:srgbClr val="002060"/>
                </a:solidFill>
              </a:rPr>
              <a:t>чипирование</a:t>
            </a:r>
            <a:r>
              <a:rPr lang="ru-RU" sz="2000" dirty="0">
                <a:solidFill>
                  <a:srgbClr val="002060"/>
                </a:solidFill>
              </a:rPr>
              <a:t> попавших в отлов животных, даст возможность быстро выявлять систематического нарушителя и привлекать его к административной ответственности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2. Программа льготной стерилизации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000660"/>
          </a:xfrm>
        </p:spPr>
        <p:txBody>
          <a:bodyPr>
            <a:noAutofit/>
          </a:bodyPr>
          <a:lstStyle/>
          <a:p>
            <a:pPr marL="0" lvl="0" indent="36000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К </a:t>
            </a:r>
            <a:r>
              <a:rPr lang="ru-RU" sz="2400" dirty="0">
                <a:solidFill>
                  <a:srgbClr val="002060"/>
                </a:solidFill>
              </a:rPr>
              <a:t>сожалению, в данное время, стерилизация собаки доступна очень не многим. Цена стерилизации в частных клиниках, практически равна половине прожиточного минимума, а для отдельных особей, крупных пород и вовсе составляет </a:t>
            </a:r>
            <a:r>
              <a:rPr lang="ru-RU" sz="2400" dirty="0" smtClean="0">
                <a:solidFill>
                  <a:srgbClr val="002060"/>
                </a:solidFill>
              </a:rPr>
              <a:t>6-8 т.р</a:t>
            </a:r>
            <a:r>
              <a:rPr lang="ru-RU" sz="2400" dirty="0">
                <a:solidFill>
                  <a:srgbClr val="002060"/>
                </a:solidFill>
              </a:rPr>
              <a:t>. 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0" lvl="0" indent="36000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Администраторы </a:t>
            </a:r>
            <a:r>
              <a:rPr lang="ru-RU" sz="2400" dirty="0" err="1">
                <a:solidFill>
                  <a:srgbClr val="002060"/>
                </a:solidFill>
              </a:rPr>
              <a:t>зоозащитных</a:t>
            </a:r>
            <a:r>
              <a:rPr lang="ru-RU" sz="2400" dirty="0">
                <a:solidFill>
                  <a:srgbClr val="002060"/>
                </a:solidFill>
              </a:rPr>
              <a:t> групп находят выход, договариваются с ветеринарными специалистами о потоке и стерилизуют собак за уже вполне доступные суммы 1-3 </a:t>
            </a:r>
            <a:r>
              <a:rPr lang="ru-RU" sz="2400" dirty="0" err="1">
                <a:solidFill>
                  <a:srgbClr val="002060"/>
                </a:solidFill>
              </a:rPr>
              <a:t>т.р</a:t>
            </a:r>
            <a:r>
              <a:rPr lang="ru-RU" sz="2400" dirty="0">
                <a:solidFill>
                  <a:srgbClr val="002060"/>
                </a:solidFill>
              </a:rPr>
              <a:t> в зависимости от веса животного. 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0" lvl="0" indent="36000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Обычные </a:t>
            </a:r>
            <a:r>
              <a:rPr lang="ru-RU" sz="2400" dirty="0">
                <a:solidFill>
                  <a:srgbClr val="002060"/>
                </a:solidFill>
              </a:rPr>
              <a:t>жители, не имеющие средств на полную оплату стерилизации, продолжат выставлять 2 раза в год пометы от своих домашних сук, пополняя стаи бездомных.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ЗооЗАБОТА</a:t>
            </a:r>
            <a:endParaRPr lang="ru-RU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3. Группы общественного контроля (ГРОК)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786346"/>
          </a:xfrm>
        </p:spPr>
        <p:txBody>
          <a:bodyPr>
            <a:noAutofit/>
          </a:bodyPr>
          <a:lstStyle/>
          <a:p>
            <a:pPr marL="0" lvl="0" indent="36000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</a:rPr>
              <a:t>О</a:t>
            </a:r>
            <a:r>
              <a:rPr lang="de-DE" sz="2400" dirty="0" err="1">
                <a:solidFill>
                  <a:srgbClr val="002060"/>
                </a:solidFill>
              </a:rPr>
              <a:t>беспечить</a:t>
            </a:r>
            <a:r>
              <a:rPr lang="de-DE" sz="2400" dirty="0">
                <a:solidFill>
                  <a:srgbClr val="002060"/>
                </a:solidFill>
              </a:rPr>
              <a:t> </a:t>
            </a:r>
            <a:r>
              <a:rPr lang="de-DE" sz="2400" dirty="0" err="1">
                <a:solidFill>
                  <a:srgbClr val="002060"/>
                </a:solidFill>
              </a:rPr>
              <a:t>контроль</a:t>
            </a:r>
            <a:r>
              <a:rPr lang="de-DE" sz="2400" dirty="0">
                <a:solidFill>
                  <a:srgbClr val="002060"/>
                </a:solidFill>
              </a:rPr>
              <a:t> </a:t>
            </a:r>
            <a:r>
              <a:rPr lang="de-DE" sz="2400" dirty="0" err="1">
                <a:solidFill>
                  <a:srgbClr val="002060"/>
                </a:solidFill>
              </a:rPr>
              <a:t>за</a:t>
            </a:r>
            <a:r>
              <a:rPr lang="de-DE" sz="2400" dirty="0">
                <a:solidFill>
                  <a:srgbClr val="002060"/>
                </a:solidFill>
              </a:rPr>
              <a:t> </a:t>
            </a:r>
            <a:r>
              <a:rPr lang="de-DE" sz="2400" dirty="0" err="1">
                <a:solidFill>
                  <a:srgbClr val="002060"/>
                </a:solidFill>
              </a:rPr>
              <a:t>исполнением</a:t>
            </a:r>
            <a:r>
              <a:rPr lang="de-DE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законодательства не </a:t>
            </a:r>
            <a:r>
              <a:rPr lang="ru-RU" sz="2400" dirty="0">
                <a:solidFill>
                  <a:srgbClr val="002060"/>
                </a:solidFill>
              </a:rPr>
              <a:t>только со стороны надзорных органов, природоохранных организаций, но и со стороны </a:t>
            </a:r>
            <a:r>
              <a:rPr lang="ru-RU" sz="2400" dirty="0" smtClean="0">
                <a:solidFill>
                  <a:srgbClr val="002060"/>
                </a:solidFill>
              </a:rPr>
              <a:t>общественности, для чего </a:t>
            </a:r>
            <a:r>
              <a:rPr lang="ru-RU" sz="2400" b="1" dirty="0" smtClean="0">
                <a:solidFill>
                  <a:srgbClr val="002060"/>
                </a:solidFill>
              </a:rPr>
              <a:t>создать </a:t>
            </a:r>
            <a:r>
              <a:rPr lang="ru-RU" sz="2400" b="1" dirty="0">
                <a:solidFill>
                  <a:srgbClr val="002060"/>
                </a:solidFill>
              </a:rPr>
              <a:t>группы общественного контроля (ГРОК)</a:t>
            </a:r>
            <a:r>
              <a:rPr lang="ru-RU" sz="2400" dirty="0">
                <a:solidFill>
                  <a:srgbClr val="002060"/>
                </a:solidFill>
              </a:rPr>
              <a:t>, в состав которого войдут представители волонтерских организаций из различных муниципальных </a:t>
            </a:r>
            <a:r>
              <a:rPr lang="ru-RU" sz="2400" dirty="0" smtClean="0">
                <a:solidFill>
                  <a:srgbClr val="002060"/>
                </a:solidFill>
              </a:rPr>
              <a:t>организаций.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4. Ужесточить ответственность юридических лиц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143536"/>
          </a:xfrm>
        </p:spPr>
        <p:txBody>
          <a:bodyPr>
            <a:noAutofit/>
          </a:bodyPr>
          <a:lstStyle/>
          <a:p>
            <a:pPr marL="0" indent="360000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</a:rPr>
              <a:t>Создать  механизм по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принудительному участию в программе </a:t>
            </a:r>
            <a:r>
              <a:rPr lang="ru-RU" sz="2000" dirty="0" smtClean="0">
                <a:solidFill>
                  <a:srgbClr val="002060"/>
                </a:solidFill>
              </a:rPr>
              <a:t>стерилизации предприятий, имеющих </a:t>
            </a:r>
            <a:r>
              <a:rPr lang="ru-RU" sz="2000" dirty="0">
                <a:solidFill>
                  <a:srgbClr val="002060"/>
                </a:solidFill>
              </a:rPr>
              <a:t>на своей территории сторожевых </a:t>
            </a:r>
            <a:r>
              <a:rPr lang="ru-RU" sz="2000" dirty="0" smtClean="0">
                <a:solidFill>
                  <a:srgbClr val="002060"/>
                </a:solidFill>
              </a:rPr>
              <a:t>собак, с возложением контроля </a:t>
            </a:r>
            <a:r>
              <a:rPr lang="ru-RU" sz="2000" dirty="0">
                <a:solidFill>
                  <a:srgbClr val="002060"/>
                </a:solidFill>
              </a:rPr>
              <a:t>за исполнением </a:t>
            </a:r>
            <a:r>
              <a:rPr lang="ru-RU" sz="2000" dirty="0" smtClean="0">
                <a:solidFill>
                  <a:srgbClr val="002060"/>
                </a:solidFill>
              </a:rPr>
              <a:t>на </a:t>
            </a:r>
            <a:r>
              <a:rPr lang="ru-RU" sz="2000" dirty="0">
                <a:solidFill>
                  <a:srgbClr val="002060"/>
                </a:solidFill>
              </a:rPr>
              <a:t>ГРОК, предоставив «рычаги давления».  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0" indent="360000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Внести уточнения в формулировку п.2.11 Решения </a:t>
            </a:r>
            <a:r>
              <a:rPr lang="ru-RU" sz="2000" dirty="0">
                <a:solidFill>
                  <a:srgbClr val="002060"/>
                </a:solidFill>
              </a:rPr>
              <a:t>Совета депутатов города Абакана от 22 марта 2016 г. № 318 «Об утверждении Правил содержания домашних и сельскохозяйственных животных на территории города </a:t>
            </a:r>
            <a:r>
              <a:rPr lang="ru-RU" sz="2000" dirty="0" smtClean="0">
                <a:solidFill>
                  <a:srgbClr val="002060"/>
                </a:solidFill>
              </a:rPr>
              <a:t>Абакана» В </a:t>
            </a:r>
            <a:r>
              <a:rPr lang="ru-RU" sz="2000" dirty="0">
                <a:solidFill>
                  <a:srgbClr val="002060"/>
                </a:solidFill>
              </a:rPr>
              <a:t>данный момент </a:t>
            </a:r>
            <a:r>
              <a:rPr lang="ru-RU" sz="2000" dirty="0" smtClean="0">
                <a:solidFill>
                  <a:srgbClr val="002060"/>
                </a:solidFill>
              </a:rPr>
              <a:t>п.2.11 </a:t>
            </a:r>
            <a:r>
              <a:rPr lang="ru-RU" sz="2000" dirty="0">
                <a:solidFill>
                  <a:srgbClr val="002060"/>
                </a:solidFill>
              </a:rPr>
              <a:t>гласит: «Юридические лица, содержащие на своих территориях служебных собак, обязаны:» </a:t>
            </a:r>
            <a:r>
              <a:rPr lang="ru-RU" sz="2000" dirty="0" smtClean="0">
                <a:solidFill>
                  <a:srgbClr val="002060"/>
                </a:solidFill>
              </a:rPr>
              <a:t>Формулировка «служебных</a:t>
            </a:r>
            <a:r>
              <a:rPr lang="ru-RU" sz="2000" dirty="0">
                <a:solidFill>
                  <a:srgbClr val="002060"/>
                </a:solidFill>
              </a:rPr>
              <a:t>», дает возможность юридическим лицам избегать ответственности за не соблюдения правил содержания собак </a:t>
            </a:r>
            <a:r>
              <a:rPr lang="ru-RU" sz="2000" dirty="0" smtClean="0">
                <a:solidFill>
                  <a:srgbClr val="002060"/>
                </a:solidFill>
              </a:rPr>
              <a:t>несущих </a:t>
            </a:r>
            <a:r>
              <a:rPr lang="ru-RU" sz="2000" dirty="0">
                <a:solidFill>
                  <a:srgbClr val="002060"/>
                </a:solidFill>
              </a:rPr>
              <a:t>охрану территории их </a:t>
            </a:r>
            <a:r>
              <a:rPr lang="ru-RU" sz="2000" dirty="0" smtClean="0">
                <a:solidFill>
                  <a:srgbClr val="002060"/>
                </a:solidFill>
              </a:rPr>
              <a:t>предприятия. Волонтеры </a:t>
            </a:r>
            <a:r>
              <a:rPr lang="ru-RU" sz="2000" dirty="0">
                <a:solidFill>
                  <a:srgbClr val="002060"/>
                </a:solidFill>
              </a:rPr>
              <a:t>не единожды слышали в ответ, что дворняга не относится к служебным собакам, следовательно и исполнять правила содержания юр.лицо не обязано, в виду отсутствия породы у несущей охрану его территории особи.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ПОДЫТОЖИМ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072098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</a:rPr>
              <a:t>Безнадзорные животные имеют место быть. В большинстве своем это оставшиеся без хозяина по тем или иным причинам особи. Они занимают свою нишу в цивилизованном мире, являясь в некотором смысле санитарами населенных пунктов,  сдерживающим фактором для привлечения в города и села хищных животных на свободную кормовую базу. И  в наших силах держать их популяцию под контролем. 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Достичь </a:t>
            </a:r>
            <a:r>
              <a:rPr lang="ru-RU" sz="2000" dirty="0">
                <a:solidFill>
                  <a:srgbClr val="002060"/>
                </a:solidFill>
              </a:rPr>
              <a:t>этого позволит только массовая стерилизация безнадзорных животных. В результате мы получим стабильное социализированное поголовье, поскольку чужие собаки на уже занятую территорию претендовать не смогут. Собаки будут вакцинированы от бешенства, следовательно, риск заражения для человека сведен к минимуму. </a:t>
            </a:r>
            <a:r>
              <a:rPr lang="de-DE" sz="2000" dirty="0" err="1">
                <a:solidFill>
                  <a:srgbClr val="002060"/>
                </a:solidFill>
              </a:rPr>
              <a:t>Через</a:t>
            </a:r>
            <a:r>
              <a:rPr lang="de-DE" sz="2000" dirty="0">
                <a:solidFill>
                  <a:srgbClr val="002060"/>
                </a:solidFill>
              </a:rPr>
              <a:t> 2-3 </a:t>
            </a:r>
            <a:r>
              <a:rPr lang="de-DE" sz="2000" dirty="0" err="1" smtClean="0">
                <a:solidFill>
                  <a:srgbClr val="002060"/>
                </a:solidFill>
              </a:rPr>
              <a:t>года</a:t>
            </a:r>
            <a:r>
              <a:rPr lang="ru-RU" sz="2000" dirty="0" smtClean="0">
                <a:solidFill>
                  <a:srgbClr val="002060"/>
                </a:solidFill>
              </a:rPr>
              <a:t>,</a:t>
            </a:r>
            <a:r>
              <a:rPr lang="de-DE" sz="2000" dirty="0" smtClean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за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счет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естественной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 smtClean="0">
                <a:solidFill>
                  <a:srgbClr val="002060"/>
                </a:solidFill>
              </a:rPr>
              <a:t>смертности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и </a:t>
            </a:r>
            <a:r>
              <a:rPr lang="de-DE" sz="2000" dirty="0" err="1" smtClean="0">
                <a:solidFill>
                  <a:srgbClr val="002060"/>
                </a:solidFill>
              </a:rPr>
              <a:t>при</a:t>
            </a:r>
            <a:r>
              <a:rPr lang="de-DE" sz="2000" dirty="0" smtClean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условии</a:t>
            </a:r>
            <a:r>
              <a:rPr lang="de-DE" sz="2000" dirty="0">
                <a:solidFill>
                  <a:srgbClr val="002060"/>
                </a:solidFill>
              </a:rPr>
              <a:t>, </a:t>
            </a:r>
            <a:r>
              <a:rPr lang="de-DE" sz="2000" dirty="0" err="1">
                <a:solidFill>
                  <a:srgbClr val="002060"/>
                </a:solidFill>
              </a:rPr>
              <a:t>что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на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прилегающей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местности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большинство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собак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(не менее 70%) </a:t>
            </a:r>
            <a:r>
              <a:rPr lang="de-DE" sz="2000" dirty="0" err="1" smtClean="0">
                <a:solidFill>
                  <a:srgbClr val="002060"/>
                </a:solidFill>
              </a:rPr>
              <a:t>также</a:t>
            </a:r>
            <a:r>
              <a:rPr lang="de-DE" sz="2000" dirty="0" smtClean="0">
                <a:solidFill>
                  <a:srgbClr val="002060"/>
                </a:solidFill>
              </a:rPr>
              <a:t> </a:t>
            </a:r>
            <a:r>
              <a:rPr lang="de-DE" sz="2000" dirty="0" err="1" smtClean="0">
                <a:solidFill>
                  <a:srgbClr val="002060"/>
                </a:solidFill>
              </a:rPr>
              <a:t>стерилизовано</a:t>
            </a:r>
            <a:r>
              <a:rPr lang="ru-RU" sz="2000" dirty="0" smtClean="0">
                <a:solidFill>
                  <a:srgbClr val="002060"/>
                </a:solidFill>
              </a:rPr>
              <a:t>,</a:t>
            </a:r>
            <a:r>
              <a:rPr lang="de-DE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популяция бездомных животных </a:t>
            </a:r>
            <a:r>
              <a:rPr lang="de-DE" sz="2000" dirty="0" err="1" smtClean="0">
                <a:solidFill>
                  <a:srgbClr val="002060"/>
                </a:solidFill>
              </a:rPr>
              <a:t>постепенно</a:t>
            </a:r>
            <a:r>
              <a:rPr lang="de-DE" sz="2000" dirty="0" smtClean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сократится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до</a:t>
            </a:r>
            <a:r>
              <a:rPr lang="de-DE" sz="2000" dirty="0">
                <a:solidFill>
                  <a:srgbClr val="002060"/>
                </a:solidFill>
              </a:rPr>
              <a:t> </a:t>
            </a:r>
            <a:r>
              <a:rPr lang="de-DE" sz="2000" dirty="0" err="1">
                <a:solidFill>
                  <a:srgbClr val="002060"/>
                </a:solidFill>
              </a:rPr>
              <a:t>минимума</a:t>
            </a:r>
            <a:r>
              <a:rPr lang="de-DE" sz="2000" dirty="0">
                <a:solidFill>
                  <a:srgbClr val="002060"/>
                </a:solidFill>
              </a:rPr>
              <a:t>.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СПАСИБО ЗА ВНИМАНИЕ.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2050" name="Picture 2" descr="G:\Doev R.R\ЧтивО\ЗооЗабота\Лучше помош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28670"/>
            <a:ext cx="8001056" cy="5338204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16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Объединение волонтеров «</a:t>
            </a:r>
            <a:r>
              <a:rPr lang="ru-RU" sz="2800" dirty="0" err="1" smtClean="0">
                <a:solidFill>
                  <a:srgbClr val="C00000"/>
                </a:solidFill>
              </a:rPr>
              <a:t>ЗооЗАБОТА</a:t>
            </a:r>
            <a:r>
              <a:rPr lang="ru-RU" sz="2800" dirty="0" smtClean="0">
                <a:solidFill>
                  <a:srgbClr val="C00000"/>
                </a:solidFill>
              </a:rPr>
              <a:t>»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Республика Хакасия.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3857652"/>
          </a:xfrm>
        </p:spPr>
        <p:txBody>
          <a:bodyPr>
            <a:noAutofit/>
          </a:bodyPr>
          <a:lstStyle/>
          <a:p>
            <a:pPr marL="0" indent="3600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0" indent="360000" algn="ctr"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ЗооЗАБОТА</a:t>
            </a:r>
            <a:r>
              <a:rPr lang="ru-RU" dirty="0" smtClean="0"/>
              <a:t>  2019г.</a:t>
            </a:r>
            <a:endParaRPr lang="ru-RU" dirty="0"/>
          </a:p>
        </p:txBody>
      </p:sp>
      <p:pic>
        <p:nvPicPr>
          <p:cNvPr id="9" name="Picture 2" descr="G:\Doev R.R\ЧтивО\ЗооЗабота\в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643050"/>
            <a:ext cx="857256" cy="857256"/>
          </a:xfrm>
          <a:prstGeom prst="rect">
            <a:avLst/>
          </a:prstGeom>
          <a:noFill/>
        </p:spPr>
      </p:pic>
      <p:pic>
        <p:nvPicPr>
          <p:cNvPr id="10" name="Рисунок 9" descr="98896-b9ab6478-0800-4b50-a535-ec8995b56a75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43570" y="2786058"/>
            <a:ext cx="1105965" cy="78581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214678" y="1928802"/>
            <a:ext cx="2422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2060"/>
                </a:solidFill>
                <a:hlinkClick r:id="rId4"/>
              </a:rPr>
              <a:t>vk.com/</a:t>
            </a:r>
            <a:r>
              <a:rPr lang="en-US" b="1" dirty="0" err="1">
                <a:solidFill>
                  <a:srgbClr val="002060"/>
                </a:solidFill>
                <a:hlinkClick r:id="rId4"/>
              </a:rPr>
              <a:t>zabota_abakan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2928934"/>
            <a:ext cx="4047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2060"/>
                </a:solidFill>
                <a:hlinkClick r:id="rId5"/>
              </a:rPr>
              <a:t>www.instagram.com/zoozabota_abakan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28728" y="4143380"/>
            <a:ext cx="64294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Благотворительный тел. </a:t>
            </a:r>
            <a:r>
              <a:rPr lang="ru-RU" sz="2400" b="1" dirty="0" smtClean="0">
                <a:solidFill>
                  <a:srgbClr val="0070C0"/>
                </a:solidFill>
              </a:rPr>
              <a:t>8-953-256-1144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66883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	Проблема </a:t>
            </a:r>
            <a:r>
              <a:rPr lang="ru-RU" dirty="0">
                <a:solidFill>
                  <a:srgbClr val="002060"/>
                </a:solidFill>
              </a:rPr>
              <a:t>появления или увеличения численности бездомных животных – это в первую очередь социальная проблема НЕ ТОЛЬКО ХАКАСИИ. Многие из нас не раз сталкивались со стаями собак на улицах города. Некоторым, увы, приходилось испытывать на себе агрессию бездомных животных. И каждый раз, когда встает вопрос о том, как разрешить проблему большого количества бездомных животных, общество делится на два лагеря: тех, кто хочет убить всех бездомных собак в городе и тех, кого называют </a:t>
            </a:r>
            <a:r>
              <a:rPr lang="ru-RU" dirty="0" err="1">
                <a:solidFill>
                  <a:srgbClr val="002060"/>
                </a:solidFill>
              </a:rPr>
              <a:t>зоозащитниками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	Давайте </a:t>
            </a:r>
            <a:r>
              <a:rPr lang="ru-RU" dirty="0">
                <a:solidFill>
                  <a:srgbClr val="002060"/>
                </a:solidFill>
              </a:rPr>
              <a:t>разберемся в этой ситуации без лишних эмоций. Ведь на самом деле цель у всех одна – ОТСУТСТВИЕ БЕЗДОМНЫХ ЖИВОТНЫХ НА УЛИЦАХ ГОРОДОВ И СЕЛ ХАКАСИИ</a:t>
            </a:r>
            <a:r>
              <a:rPr lang="ru-RU" dirty="0" smtClean="0">
                <a:solidFill>
                  <a:srgbClr val="002060"/>
                </a:solidFill>
              </a:rPr>
              <a:t>!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НЕМНОГО СТАТИСТИКИ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28641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	За </a:t>
            </a:r>
            <a:r>
              <a:rPr lang="ru-RU" sz="3600" dirty="0">
                <a:solidFill>
                  <a:srgbClr val="002060"/>
                </a:solidFill>
              </a:rPr>
              <a:t>2017г. </a:t>
            </a:r>
            <a:r>
              <a:rPr lang="ru-RU" sz="3600" dirty="0">
                <a:solidFill>
                  <a:srgbClr val="002060"/>
                </a:solidFill>
              </a:rPr>
              <a:t>в ленту одной из </a:t>
            </a:r>
            <a:r>
              <a:rPr lang="ru-RU" sz="3600" dirty="0" err="1">
                <a:solidFill>
                  <a:srgbClr val="002060"/>
                </a:solidFill>
              </a:rPr>
              <a:t>зоозащитных</a:t>
            </a:r>
            <a:r>
              <a:rPr lang="ru-RU" sz="3600" dirty="0">
                <a:solidFill>
                  <a:srgbClr val="002060"/>
                </a:solidFill>
              </a:rPr>
              <a:t> групп нашего города, попало 577(!!!) щенков от домашних собак. </a:t>
            </a:r>
            <a:r>
              <a:rPr lang="ru-RU" sz="3600" dirty="0">
                <a:solidFill>
                  <a:srgbClr val="002060"/>
                </a:solidFill>
              </a:rPr>
              <a:t>449 их них были выставлены целыми пометами в коробках, около помоек, магазинов, </a:t>
            </a:r>
            <a:r>
              <a:rPr lang="ru-RU" sz="3600" dirty="0" smtClean="0">
                <a:solidFill>
                  <a:srgbClr val="002060"/>
                </a:solidFill>
              </a:rPr>
              <a:t>подъездов и </a:t>
            </a:r>
            <a:r>
              <a:rPr lang="ru-RU" sz="3600" dirty="0">
                <a:solidFill>
                  <a:srgbClr val="002060"/>
                </a:solidFill>
              </a:rPr>
              <a:t>в </a:t>
            </a:r>
            <a:r>
              <a:rPr lang="ru-RU" sz="3600" dirty="0" err="1" smtClean="0">
                <a:solidFill>
                  <a:srgbClr val="002060"/>
                </a:solidFill>
              </a:rPr>
              <a:t>промзонах</a:t>
            </a:r>
            <a:r>
              <a:rPr lang="ru-RU" sz="3600" dirty="0" smtClean="0">
                <a:solidFill>
                  <a:srgbClr val="002060"/>
                </a:solidFill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	Кроме </a:t>
            </a:r>
            <a:r>
              <a:rPr lang="ru-RU" sz="3600" dirty="0">
                <a:solidFill>
                  <a:srgbClr val="002060"/>
                </a:solidFill>
              </a:rPr>
              <a:t>выставленных на улицу пометов  от домашних животных, активно помогают пополнять ряды бездомных </a:t>
            </a:r>
            <a:r>
              <a:rPr lang="ru-RU" sz="3600" dirty="0" smtClean="0">
                <a:solidFill>
                  <a:srgbClr val="002060"/>
                </a:solidFill>
              </a:rPr>
              <a:t>животных </a:t>
            </a:r>
            <a:r>
              <a:rPr lang="ru-RU" sz="3600" dirty="0">
                <a:solidFill>
                  <a:srgbClr val="002060"/>
                </a:solidFill>
              </a:rPr>
              <a:t>строители, </a:t>
            </a:r>
            <a:r>
              <a:rPr lang="ru-RU" sz="3600" dirty="0" smtClean="0">
                <a:solidFill>
                  <a:srgbClr val="002060"/>
                </a:solidFill>
              </a:rPr>
              <a:t>СТО </a:t>
            </a:r>
            <a:r>
              <a:rPr lang="ru-RU" sz="3600" dirty="0">
                <a:solidFill>
                  <a:srgbClr val="002060"/>
                </a:solidFill>
              </a:rPr>
              <a:t>и другие предприятия. Они охотно берут собак для охраны своих территорий, а потом также коробками выбрасывают потомство от своих сторожевых псов</a:t>
            </a:r>
            <a:r>
              <a:rPr lang="ru-RU" sz="3600" dirty="0" smtClean="0">
                <a:solidFill>
                  <a:srgbClr val="002060"/>
                </a:solidFill>
              </a:rPr>
              <a:t>. А в худшем случае «</a:t>
            </a:r>
            <a:r>
              <a:rPr lang="ru-RU" sz="3600" dirty="0" err="1" smtClean="0">
                <a:solidFill>
                  <a:srgbClr val="002060"/>
                </a:solidFill>
              </a:rPr>
              <a:t>сварачивая</a:t>
            </a:r>
            <a:r>
              <a:rPr lang="ru-RU" sz="3600" dirty="0" smtClean="0">
                <a:solidFill>
                  <a:srgbClr val="002060"/>
                </a:solidFill>
              </a:rPr>
              <a:t> удочки» и закрывая свои предприятия, оставляют  животных без пропитания и на дальнейшее размножение.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>
                <a:solidFill>
                  <a:srgbClr val="002060"/>
                </a:solidFill>
              </a:rPr>
              <a:t>	</a:t>
            </a:r>
            <a:r>
              <a:rPr lang="ru-RU" sz="3600" dirty="0" smtClean="0">
                <a:solidFill>
                  <a:srgbClr val="002060"/>
                </a:solidFill>
              </a:rPr>
              <a:t>Как </a:t>
            </a:r>
            <a:r>
              <a:rPr lang="ru-RU" sz="3600" dirty="0">
                <a:solidFill>
                  <a:srgbClr val="002060"/>
                </a:solidFill>
              </a:rPr>
              <a:t>итог  - огромные стаи бездомных </a:t>
            </a:r>
            <a:r>
              <a:rPr lang="ru-RU" sz="3600" dirty="0" smtClean="0">
                <a:solidFill>
                  <a:srgbClr val="002060"/>
                </a:solidFill>
              </a:rPr>
              <a:t>животных,  по-прежнему </a:t>
            </a:r>
            <a:r>
              <a:rPr lang="ru-RU" sz="3600" dirty="0">
                <a:solidFill>
                  <a:srgbClr val="002060"/>
                </a:solidFill>
              </a:rPr>
              <a:t>охраняющие свою территорию, откуда и агрессия.</a:t>
            </a:r>
            <a:endParaRPr lang="ru-RU" sz="3600" dirty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МНОГОЛЕТНИЙ ОПЫТ МАССОВОЙ «ЗАЧИСТКИ»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521497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	Крайне </a:t>
            </a:r>
            <a:r>
              <a:rPr lang="ru-RU" dirty="0">
                <a:solidFill>
                  <a:srgbClr val="002060"/>
                </a:solidFill>
              </a:rPr>
              <a:t>антигуманным в человеческом понимании, но простым по исполнению и дающим  возможность хорошо нажиться, остается варварский способ уничтожения огромного количества бездомных собак и кошек. Чаще всего, в нарушении всяческих правил и норм морали, делается это прямо на улицах города. Свидетелями чему становятся порой даже дети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	Однако </a:t>
            </a:r>
            <a:r>
              <a:rPr lang="ru-RU" dirty="0">
                <a:solidFill>
                  <a:srgbClr val="002060"/>
                </a:solidFill>
              </a:rPr>
              <a:t>многолетняя практика в Хакасии показала, что этот пещерный способ борьбы с прирастающим количеством  бездомных животных не только не гуманный, но самое главное не эффективный. И даже наоборот. Мы имеем дело  с жестокостью совершенно бессмысленной и </a:t>
            </a:r>
            <a:r>
              <a:rPr lang="ru-RU" dirty="0" smtClean="0">
                <a:solidFill>
                  <a:srgbClr val="002060"/>
                </a:solidFill>
              </a:rPr>
              <a:t>бесполезной.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ЧТО ГОВОРИТ НАУКА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86412"/>
          </a:xfrm>
        </p:spPr>
        <p:txBody>
          <a:bodyPr>
            <a:normAutofit fontScale="55000" lnSpcReduction="20000"/>
          </a:bodyPr>
          <a:lstStyle/>
          <a:p>
            <a:pPr marL="0" indent="504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В 1999г. кандидатом биологических наук А.Д. Поярковым в рамках программы «Животные в городе» были проведены исследования на основании которых были сделаны следующие выводы: </a:t>
            </a:r>
          </a:p>
          <a:p>
            <a:pPr marL="0" indent="504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1. Собачья популяция стабильна, лишние щенки и собаки погибают, а на место отловленных приходят новые. Всех собак единовременно отловить невозможно, а популяция, отловленная наполовину, быстро восстанавливается в силу действия биологических законов</a:t>
            </a:r>
          </a:p>
          <a:p>
            <a:pPr marL="0" indent="504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2. С чисто экологической точки зрения, стратегия по уничтожению бродячих собак абсолютно не дифференцирована и хаотична, а также не обоснована с теоретической точки зрения. На повышенную смертность популяция всегда отвечает повышенными темпами размножения, что ведет к следующим очень важным последствиям: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- происходит омолаживание популяции;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- при разрушении структуры популяции происходит перегруппировка на   изменение участка;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- омоложение и изменение структуры участков ведет за собой увеличение подвижности;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ЧТО ГОВОРИТ НАУКА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14974"/>
          </a:xfrm>
        </p:spPr>
        <p:txBody>
          <a:bodyPr>
            <a:normAutofit fontScale="62500" lnSpcReduction="20000"/>
          </a:bodyPr>
          <a:lstStyle/>
          <a:p>
            <a:pPr marL="0" indent="504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Место </a:t>
            </a:r>
            <a:r>
              <a:rPr lang="ru-RU" dirty="0">
                <a:solidFill>
                  <a:srgbClr val="002060"/>
                </a:solidFill>
              </a:rPr>
              <a:t>бродячих собак в экологии города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marL="0" indent="504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1</a:t>
            </a:r>
            <a:r>
              <a:rPr lang="ru-RU" dirty="0">
                <a:solidFill>
                  <a:srgbClr val="002060"/>
                </a:solidFill>
              </a:rPr>
              <a:t>. Бродячие собаки являются утилизатором отходов и выступают как пищевой конкурент крысе, бездомной кошке и вороне.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2</a:t>
            </a:r>
            <a:r>
              <a:rPr lang="ru-RU" dirty="0">
                <a:solidFill>
                  <a:srgbClr val="002060"/>
                </a:solidFill>
              </a:rPr>
              <a:t>. Бродячая собака выступает хищником по отношении к крысам и другим мышевидным грызунам, являясь тем самым серьезным фактором снижения численности последних.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3</a:t>
            </a:r>
            <a:r>
              <a:rPr lang="ru-RU" dirty="0">
                <a:solidFill>
                  <a:srgbClr val="002060"/>
                </a:solidFill>
              </a:rPr>
              <a:t>. Бродячие собаки являются естественным биологическим барьером на пути проникновения в городскую среду диких животных: лис, волков и т.д. Они уменьшают эпизоотическую опасность как для человека, так и домашних собак.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«</a:t>
            </a:r>
            <a:r>
              <a:rPr lang="ru-RU" dirty="0">
                <a:solidFill>
                  <a:srgbClr val="002060"/>
                </a:solidFill>
              </a:rPr>
              <a:t>Стратегия сохранения структуры популяции, ее старения и снижения тем самым темпов размножения. Эта стратегия представляется наиболее эффективной как с экономической, так и с экологической точки зрения» (А.Д. Поярков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ОПЫТ </a:t>
            </a:r>
            <a:r>
              <a:rPr lang="ru-RU" sz="2800" dirty="0" smtClean="0">
                <a:solidFill>
                  <a:srgbClr val="C00000"/>
                </a:solidFill>
              </a:rPr>
              <a:t>РЕГИОНОВ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14974"/>
          </a:xfrm>
        </p:spPr>
        <p:txBody>
          <a:bodyPr>
            <a:normAutofit fontScale="70000" lnSpcReduction="20000"/>
          </a:bodyPr>
          <a:lstStyle/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Стерилизация безнадзорных животных в Санкт-Петербурге ведется уже более десяти лет.  Зародилась такая практика по инициативе волонтеров и тех, кто готов был поддержать их финансово. Однако спустя годы, </a:t>
            </a:r>
            <a:r>
              <a:rPr lang="ru-RU" dirty="0" err="1">
                <a:solidFill>
                  <a:srgbClr val="002060"/>
                </a:solidFill>
              </a:rPr>
              <a:t>зоозащитные</a:t>
            </a:r>
            <a:r>
              <a:rPr lang="ru-RU" dirty="0">
                <a:solidFill>
                  <a:srgbClr val="002060"/>
                </a:solidFill>
              </a:rPr>
              <a:t> организации сумели реальными цифрами убедить властей поддержать </a:t>
            </a:r>
            <a:r>
              <a:rPr lang="ru-RU" b="1" dirty="0" smtClean="0">
                <a:solidFill>
                  <a:srgbClr val="002060"/>
                </a:solidFill>
              </a:rPr>
              <a:t>программу ОСВВ – «</a:t>
            </a:r>
            <a:r>
              <a:rPr lang="ru-RU" b="1" dirty="0" err="1" smtClean="0">
                <a:solidFill>
                  <a:srgbClr val="002060"/>
                </a:solidFill>
              </a:rPr>
              <a:t>Отлов-Стерилизация-Вакцинация-Выпуск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Одним </a:t>
            </a:r>
            <a:r>
              <a:rPr lang="ru-RU" dirty="0">
                <a:solidFill>
                  <a:srgbClr val="002060"/>
                </a:solidFill>
              </a:rPr>
              <a:t>из принципов 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отношения органов государственной власти  Санкт-Петербурга к наличию безнадзорных животных в </a:t>
            </a:r>
            <a:r>
              <a:rPr lang="ru-RU" dirty="0" smtClean="0">
                <a:solidFill>
                  <a:srgbClr val="002060"/>
                </a:solidFill>
              </a:rPr>
              <a:t>городе</a:t>
            </a:r>
            <a:r>
              <a:rPr lang="ru-RU" dirty="0">
                <a:solidFill>
                  <a:srgbClr val="002060"/>
                </a:solidFill>
              </a:rPr>
              <a:t> является </a:t>
            </a:r>
            <a:r>
              <a:rPr lang="ru-RU" dirty="0" smtClean="0">
                <a:solidFill>
                  <a:srgbClr val="002060"/>
                </a:solidFill>
              </a:rPr>
              <a:t>гуманное </a:t>
            </a:r>
            <a:r>
              <a:rPr lang="ru-RU" dirty="0">
                <a:solidFill>
                  <a:srgbClr val="002060"/>
                </a:solidFill>
              </a:rPr>
              <a:t>отношение к животным - основа регулирования численности безнадзорных животных. Каждая бездомная собака в Петербурге при кастрации вакцинируется от бешенства и ей внедряется микрочип, который вносится в единую базу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Если собака не ручная,   то ей на несколько миллиметров надрезают ухо, чтобы видеть издалека, что она кастрирована и не ловить </a:t>
            </a:r>
            <a:r>
              <a:rPr lang="ru-RU" dirty="0" smtClean="0">
                <a:solidFill>
                  <a:srgbClr val="002060"/>
                </a:solidFill>
              </a:rPr>
              <a:t>снова.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МИРОВОЙ ОПЫТ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14974"/>
          </a:xfrm>
        </p:spPr>
        <p:txBody>
          <a:bodyPr>
            <a:normAutofit fontScale="77500" lnSpcReduction="20000"/>
          </a:bodyPr>
          <a:lstStyle/>
          <a:p>
            <a:pPr marL="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Сейчас во всех цивилизованных странах мира полная </a:t>
            </a:r>
            <a:r>
              <a:rPr lang="ru-RU" b="1" dirty="0">
                <a:solidFill>
                  <a:srgbClr val="002060"/>
                </a:solidFill>
              </a:rPr>
              <a:t>стратегия решения проблемы</a:t>
            </a:r>
            <a:r>
              <a:rPr lang="ru-RU" dirty="0">
                <a:solidFill>
                  <a:srgbClr val="002060"/>
                </a:solidFill>
              </a:rPr>
              <a:t> состоит из двух элементов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 1. </a:t>
            </a:r>
            <a:r>
              <a:rPr lang="ru-RU" b="1" dirty="0">
                <a:solidFill>
                  <a:srgbClr val="002060"/>
                </a:solidFill>
              </a:rPr>
              <a:t>С</a:t>
            </a:r>
            <a:r>
              <a:rPr lang="ru-RU" b="1" dirty="0" smtClean="0">
                <a:solidFill>
                  <a:srgbClr val="002060"/>
                </a:solidFill>
              </a:rPr>
              <a:t>терилизация</a:t>
            </a:r>
            <a:r>
              <a:rPr lang="ru-RU" dirty="0">
                <a:solidFill>
                  <a:srgbClr val="002060"/>
                </a:solidFill>
              </a:rPr>
              <a:t>, как доказано, самый эффективный метод регулирования образовавшейся популяции, при котором четвероногие проживают свою жизнь, имеют шанс социализироваться и найти себе дом, не производя потомство, организующее голодные и дикие стаи.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2. </a:t>
            </a:r>
            <a:r>
              <a:rPr lang="ru-RU" b="1" dirty="0" smtClean="0">
                <a:solidFill>
                  <a:srgbClr val="002060"/>
                </a:solidFill>
              </a:rPr>
              <a:t>Законодательные </a:t>
            </a:r>
            <a:r>
              <a:rPr lang="ru-RU" b="1" dirty="0">
                <a:solidFill>
                  <a:srgbClr val="002060"/>
                </a:solidFill>
              </a:rPr>
              <a:t>инструменты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регулирующие </a:t>
            </a:r>
            <a:r>
              <a:rPr lang="ru-RU" dirty="0">
                <a:solidFill>
                  <a:srgbClr val="002060"/>
                </a:solidFill>
              </a:rPr>
              <a:t>причины пополнения этой популяции новыми бездомными: обязательное </a:t>
            </a:r>
            <a:r>
              <a:rPr lang="ru-RU" dirty="0" err="1">
                <a:solidFill>
                  <a:srgbClr val="002060"/>
                </a:solidFill>
              </a:rPr>
              <a:t>чипирование</a:t>
            </a:r>
            <a:r>
              <a:rPr lang="ru-RU" dirty="0">
                <a:solidFill>
                  <a:srgbClr val="002060"/>
                </a:solidFill>
              </a:rPr>
              <a:t> всех домашних животных, при котором можно идентифицировать кто хозяин потерявшегося или выброшенного животного, контроль заводчиков и т.д. </a:t>
            </a:r>
          </a:p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ОПЫТ ХАКАСИИ  ПО ПРОГРАММЕ </a:t>
            </a:r>
            <a:r>
              <a:rPr lang="ru-RU" sz="2800" dirty="0" smtClean="0">
                <a:solidFill>
                  <a:srgbClr val="C00000"/>
                </a:solidFill>
              </a:rPr>
              <a:t>ОСВВ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57850"/>
          </a:xfrm>
        </p:spPr>
        <p:txBody>
          <a:bodyPr>
            <a:noAutofit/>
          </a:bodyPr>
          <a:lstStyle/>
          <a:p>
            <a:pPr marL="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На фоне  печальной картины многолетнего массового уничтожения бездомных животных и опыта стерилизации  в других </a:t>
            </a:r>
            <a:r>
              <a:rPr lang="ru-RU" sz="1600" dirty="0" smtClean="0">
                <a:solidFill>
                  <a:srgbClr val="002060"/>
                </a:solidFill>
              </a:rPr>
              <a:t>регионах, в мае 2017 г. правительством Хакасии утверждено </a:t>
            </a:r>
            <a:r>
              <a:rPr lang="ru-RU" sz="1600" dirty="0" smtClean="0">
                <a:solidFill>
                  <a:srgbClr val="002060"/>
                </a:solidFill>
              </a:rPr>
              <a:t>Постановление «Об утверждении Порядка отлова и содержания безнадзорных животных на территории Республики Хакасия» №211 </a:t>
            </a:r>
            <a:r>
              <a:rPr lang="ru-RU" sz="1600" dirty="0" smtClean="0">
                <a:solidFill>
                  <a:srgbClr val="002060"/>
                </a:solidFill>
              </a:rPr>
              <a:t>что </a:t>
            </a:r>
            <a:r>
              <a:rPr lang="ru-RU" sz="1600" dirty="0">
                <a:solidFill>
                  <a:srgbClr val="002060"/>
                </a:solidFill>
              </a:rPr>
              <a:t>послужило большим шагом вперед.  Однако в </a:t>
            </a:r>
            <a:r>
              <a:rPr lang="ru-RU" sz="1600" dirty="0" smtClean="0">
                <a:solidFill>
                  <a:srgbClr val="002060"/>
                </a:solidFill>
              </a:rPr>
              <a:t>2017-ом  </a:t>
            </a:r>
            <a:r>
              <a:rPr lang="ru-RU" sz="1600" dirty="0">
                <a:solidFill>
                  <a:srgbClr val="002060"/>
                </a:solidFill>
              </a:rPr>
              <a:t>году </a:t>
            </a:r>
            <a:r>
              <a:rPr lang="ru-RU" sz="1600" dirty="0" err="1">
                <a:solidFill>
                  <a:srgbClr val="002060"/>
                </a:solidFill>
              </a:rPr>
              <a:t>зоозащитниками</a:t>
            </a:r>
            <a:r>
              <a:rPr lang="ru-RU" sz="1600" dirty="0">
                <a:solidFill>
                  <a:srgbClr val="002060"/>
                </a:solidFill>
              </a:rPr>
              <a:t> из разных муниципальных образований Республики Хакасия удалось доказать, что, к сожалению, большинство пунктов данного Постановления не </a:t>
            </a:r>
            <a:r>
              <a:rPr lang="ru-RU" sz="1600" dirty="0" smtClean="0">
                <a:solidFill>
                  <a:srgbClr val="002060"/>
                </a:solidFill>
              </a:rPr>
              <a:t>выполняются.</a:t>
            </a:r>
          </a:p>
          <a:p>
            <a:pPr marL="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Местные </a:t>
            </a:r>
            <a:r>
              <a:rPr lang="ru-RU" sz="1600" dirty="0">
                <a:solidFill>
                  <a:srgbClr val="002060"/>
                </a:solidFill>
              </a:rPr>
              <a:t>администрации подписывают контракты, заведомо нацеленные на поголовное убийство, предопределяя количество животных, которые пойдут под эвтаназию. Как например это было в контракте по </a:t>
            </a:r>
            <a:r>
              <a:rPr lang="ru-RU" sz="1600" dirty="0" err="1" smtClean="0">
                <a:solidFill>
                  <a:srgbClr val="002060"/>
                </a:solidFill>
              </a:rPr>
              <a:t>г.Черногорску</a:t>
            </a:r>
            <a:r>
              <a:rPr lang="ru-RU" sz="1600" dirty="0">
                <a:solidFill>
                  <a:srgbClr val="002060"/>
                </a:solidFill>
              </a:rPr>
              <a:t>.  </a:t>
            </a:r>
            <a:r>
              <a:rPr lang="ru-RU" sz="1600" dirty="0" smtClean="0">
                <a:solidFill>
                  <a:srgbClr val="002060"/>
                </a:solidFill>
              </a:rPr>
              <a:t>Администрация, заведомо, </a:t>
            </a:r>
            <a:r>
              <a:rPr lang="ru-RU" sz="1600" dirty="0">
                <a:solidFill>
                  <a:srgbClr val="002060"/>
                </a:solidFill>
              </a:rPr>
              <a:t>из 208 особей в </a:t>
            </a:r>
            <a:r>
              <a:rPr lang="ru-RU" sz="1600" dirty="0" err="1">
                <a:solidFill>
                  <a:srgbClr val="002060"/>
                </a:solidFill>
              </a:rPr>
              <a:t>техусловиях</a:t>
            </a:r>
            <a:r>
              <a:rPr lang="ru-RU" sz="1600" dirty="0">
                <a:solidFill>
                  <a:srgbClr val="002060"/>
                </a:solidFill>
              </a:rPr>
              <a:t> прописала 200 собак убить и только 8 </a:t>
            </a:r>
            <a:r>
              <a:rPr lang="ru-RU" sz="1600" dirty="0" smtClean="0">
                <a:solidFill>
                  <a:srgbClr val="002060"/>
                </a:solidFill>
              </a:rPr>
              <a:t>стерилизовать</a:t>
            </a:r>
            <a:r>
              <a:rPr lang="ru-RU" sz="1600" dirty="0">
                <a:solidFill>
                  <a:srgbClr val="002060"/>
                </a:solidFill>
              </a:rPr>
              <a:t>. Контракт был отдан подрядчику из Ачинска, который не имел никаких пунктов передержки, а все собаки были убиты прямо на улицах </a:t>
            </a:r>
            <a:r>
              <a:rPr lang="ru-RU" sz="1600" dirty="0" err="1">
                <a:solidFill>
                  <a:srgbClr val="002060"/>
                </a:solidFill>
              </a:rPr>
              <a:t>Черногорска</a:t>
            </a:r>
            <a:r>
              <a:rPr lang="ru-RU" sz="1600" dirty="0">
                <a:solidFill>
                  <a:srgbClr val="002060"/>
                </a:solidFill>
              </a:rPr>
              <a:t>. Никакого отлова, осмотра ветврачом и стерилизации не </a:t>
            </a:r>
            <a:r>
              <a:rPr lang="ru-RU" sz="1600" dirty="0" smtClean="0">
                <a:solidFill>
                  <a:srgbClr val="002060"/>
                </a:solidFill>
              </a:rPr>
              <a:t>проводилось.</a:t>
            </a:r>
          </a:p>
          <a:p>
            <a:pPr marL="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Также </a:t>
            </a:r>
            <a:r>
              <a:rPr lang="ru-RU" sz="1600" dirty="0">
                <a:solidFill>
                  <a:srgbClr val="002060"/>
                </a:solidFill>
              </a:rPr>
              <a:t>стоит отметить, власти муниципалитетов </a:t>
            </a:r>
            <a:r>
              <a:rPr lang="de-DE" sz="1600" dirty="0" err="1">
                <a:solidFill>
                  <a:srgbClr val="002060"/>
                </a:solidFill>
              </a:rPr>
              <a:t>не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контролируют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исполнение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контракта</a:t>
            </a:r>
            <a:r>
              <a:rPr lang="de-DE" sz="1600" dirty="0">
                <a:solidFill>
                  <a:srgbClr val="002060"/>
                </a:solidFill>
              </a:rPr>
              <a:t>, </a:t>
            </a:r>
            <a:r>
              <a:rPr lang="de-DE" sz="1600" dirty="0" err="1">
                <a:solidFill>
                  <a:srgbClr val="002060"/>
                </a:solidFill>
              </a:rPr>
              <a:t>тем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самым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оплачивая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невыполненные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или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частично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выполненные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контракты</a:t>
            </a:r>
            <a:r>
              <a:rPr lang="de-DE" sz="1600" dirty="0">
                <a:solidFill>
                  <a:srgbClr val="002060"/>
                </a:solidFill>
              </a:rPr>
              <a:t> в </a:t>
            </a:r>
            <a:r>
              <a:rPr lang="de-DE" sz="1600" dirty="0" err="1">
                <a:solidFill>
                  <a:srgbClr val="002060"/>
                </a:solidFill>
              </a:rPr>
              <a:t>полном</a:t>
            </a:r>
            <a:r>
              <a:rPr lang="de-DE" sz="1600" dirty="0">
                <a:solidFill>
                  <a:srgbClr val="002060"/>
                </a:solidFill>
              </a:rPr>
              <a:t> </a:t>
            </a:r>
            <a:r>
              <a:rPr lang="de-DE" sz="1600" dirty="0" err="1">
                <a:solidFill>
                  <a:srgbClr val="002060"/>
                </a:solidFill>
              </a:rPr>
              <a:t>обьеме</a:t>
            </a:r>
            <a:r>
              <a:rPr lang="de-DE" sz="1600" dirty="0" smtClean="0">
                <a:solidFill>
                  <a:srgbClr val="002060"/>
                </a:solidFill>
              </a:rPr>
              <a:t>.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Итог — бюджетные деньги уходят в никуда, проблема </a:t>
            </a:r>
            <a:r>
              <a:rPr lang="ru-RU" sz="1600" dirty="0" smtClean="0">
                <a:solidFill>
                  <a:srgbClr val="002060"/>
                </a:solidFill>
              </a:rPr>
              <a:t>бродячих </a:t>
            </a:r>
            <a:r>
              <a:rPr lang="ru-RU" sz="1600" dirty="0">
                <a:solidFill>
                  <a:srgbClr val="002060"/>
                </a:solidFill>
              </a:rPr>
              <a:t>стай остается.</a:t>
            </a:r>
            <a:endParaRPr lang="ru-RU" sz="1600" dirty="0" smtClean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4E6B-FAFB-4974-8720-C6A82486792D}" type="slidenum">
              <a:rPr lang="ru-RU" smtClean="0"/>
              <a:t>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ЗооЗАБОТА</a:t>
            </a:r>
            <a:endParaRPr lang="ru-RU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1019</Words>
  <Application>Microsoft Office PowerPoint</Application>
  <PresentationFormat>Экран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НЕМНОГО СТАТИСТИКИ</vt:lpstr>
      <vt:lpstr>МНОГОЛЕТНИЙ ОПЫТ МАССОВОЙ «ЗАЧИСТКИ»</vt:lpstr>
      <vt:lpstr>ЧТО ГОВОРИТ НАУКА</vt:lpstr>
      <vt:lpstr>ЧТО ГОВОРИТ НАУКА</vt:lpstr>
      <vt:lpstr>ОПЫТ РЕГИОНОВ</vt:lpstr>
      <vt:lpstr>МИРОВОЙ ОПЫТ</vt:lpstr>
      <vt:lpstr>ОПЫТ ХАКАСИИ  ПО ПРОГРАММЕ ОСВВ</vt:lpstr>
      <vt:lpstr>ХАКАСИЯ - РЕГИОН СВОБОДНЫЙ ОТ БЕЗДОМНЫХ ЖИВОТНЫХ.</vt:lpstr>
      <vt:lpstr>1. Государственный центр временной передержки (ЦВП)</vt:lpstr>
      <vt:lpstr>2. Программа льготной стерилизации</vt:lpstr>
      <vt:lpstr>3. Группы общественного контроля (ГРОК) </vt:lpstr>
      <vt:lpstr>4. Ужесточить ответственность юридических лиц</vt:lpstr>
      <vt:lpstr>ПОДЫТОЖИМ</vt:lpstr>
      <vt:lpstr>СПАСИБО ЗА ВНИМАНИЕ.</vt:lpstr>
      <vt:lpstr>Объединение волонтеров «ЗооЗАБОТА» Республика Хакасия.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sm_dir</dc:creator>
  <cp:lastModifiedBy>sm_dir</cp:lastModifiedBy>
  <cp:revision>7</cp:revision>
  <dcterms:created xsi:type="dcterms:W3CDTF">2020-04-30T01:58:29Z</dcterms:created>
  <dcterms:modified xsi:type="dcterms:W3CDTF">2020-04-30T05:03:43Z</dcterms:modified>
</cp:coreProperties>
</file>