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5143500" type="screen16x9"/>
  <p:notesSz cx="9144000" cy="51435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Fira Sans Extra Condensed SemiBold" panose="020B0604020202020204" charset="0"/>
      <p:regular r:id="rId17"/>
      <p:bold r:id="rId18"/>
      <p:italic r:id="rId19"/>
      <p:boldItalic r:id="rId20"/>
    </p:embeddedFont>
    <p:embeddedFont>
      <p:font typeface="Roboto" panose="020B0604020202020204" charset="0"/>
      <p:regular r:id="rId21"/>
      <p:bold r:id="rId22"/>
      <p:italic r:id="rId23"/>
      <p:boldItalic r:id="rId24"/>
    </p:embeddedFont>
    <p:embeddedFont>
      <p:font typeface="Fira Sans Extra Condensed Medium" panose="020B0604020202020204" charset="0"/>
      <p:regular r:id="rId25"/>
      <p:bold r:id="rId26"/>
      <p:italic r:id="rId27"/>
      <p:boldItalic r:id="rId28"/>
    </p:embeddedFont>
    <p:embeddedFont>
      <p:font typeface="Montserrat ExtraBold" panose="020B0604020202020204" charset="0"/>
      <p:bold r:id="rId29"/>
      <p:boldItalic r:id="rId30"/>
    </p:embeddedFont>
    <p:embeddedFont>
      <p:font typeface="Montserrat" panose="020B0604020202020204" charset="0"/>
      <p:regular r:id="rId31"/>
      <p:bold r:id="rId32"/>
      <p:italic r:id="rId33"/>
      <p:boldItalic r:id="rId34"/>
    </p:embeddedFont>
    <p:embeddedFont>
      <p:font typeface="Montserrat SemiBold" panose="020B0604020202020204" charset="0"/>
      <p:regular r:id="rId35"/>
      <p:bold r:id="rId36"/>
      <p:italic r:id="rId37"/>
      <p:boldItalic r:id="rId38"/>
    </p:embeddedFont>
  </p:embeddedFontLst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VC" initials="A" lastIdx="7" clrIdx="0"/>
  <p:cmAuthor id="2" name="АВЦ" initials="А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7F4A"/>
    <a:srgbClr val="F29159"/>
    <a:srgbClr val="F9B4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824" autoAdjust="0"/>
  </p:normalViewPr>
  <p:slideViewPr>
    <p:cSldViewPr>
      <p:cViewPr varScale="1">
        <p:scale>
          <a:sx n="98" d="100"/>
          <a:sy n="98" d="100"/>
        </p:scale>
        <p:origin x="49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9" Type="http://schemas.openxmlformats.org/officeDocument/2006/relationships/commentAuthors" Target="commentAuthors.xml"/><Relationship Id="rId21" Type="http://schemas.openxmlformats.org/officeDocument/2006/relationships/font" Target="fonts/font9.fntdata"/><Relationship Id="rId34" Type="http://schemas.openxmlformats.org/officeDocument/2006/relationships/font" Target="fonts/font22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2" Type="http://schemas.openxmlformats.org/officeDocument/2006/relationships/font" Target="fonts/font20.fntdata"/><Relationship Id="rId37" Type="http://schemas.openxmlformats.org/officeDocument/2006/relationships/font" Target="fonts/font25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36" Type="http://schemas.openxmlformats.org/officeDocument/2006/relationships/font" Target="fonts/font24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font" Target="fonts/font1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font" Target="fonts/font18.fntdata"/><Relationship Id="rId35" Type="http://schemas.openxmlformats.org/officeDocument/2006/relationships/font" Target="fonts/font23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font" Target="fonts/font21.fntdata"/><Relationship Id="rId38" Type="http://schemas.openxmlformats.org/officeDocument/2006/relationships/font" Target="fonts/font2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AA9668-07CC-4D8D-B91A-033FFD22E556}" type="datetimeFigureOut">
              <a:rPr lang="ru-RU" smtClean="0"/>
              <a:t>16.08.2026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A12351-E0EA-4510-A424-55CD201563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210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12351-E0EA-4510-A424-55CD201563D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701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slide" type="title" userDrawn="1">
  <p:cSld name="TIT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 bwMode="auto">
          <a:xfrm>
            <a:off x="4717025" y="1280400"/>
            <a:ext cx="3436500" cy="216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500"/>
              <a:buNone/>
              <a:defRPr sz="5200">
                <a:latin typeface="Fira Sans Extra Condensed SemiBold"/>
                <a:ea typeface="Fira Sans Extra Condensed SemiBold"/>
                <a:cs typeface="Fira Sans Extra Condensed SemiBold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pPr>
              <a:defRPr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 bwMode="auto">
          <a:xfrm>
            <a:off x="4717025" y="3445200"/>
            <a:ext cx="3945300" cy="41789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6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and two columns" type="twoColTx" userDrawn="1">
  <p:cSld name="TITLE_AND_TWO_COLUMN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 bwMode="auto">
          <a:xfrm>
            <a:off x="710275" y="536650"/>
            <a:ext cx="77235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1"/>
          </p:nvPr>
        </p:nvSpPr>
        <p:spPr bwMode="auto"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>
              <a:defRPr/>
            </a:pPr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2"/>
          </p:nvPr>
        </p:nvSpPr>
        <p:spPr bwMode="auto">
          <a:xfrm>
            <a:off x="4832399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>
              <a:defRPr/>
            </a:pPr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only" type="titleOnly" userDrawn="1">
  <p:cSld name="TITLE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 bwMode="auto">
          <a:xfrm>
            <a:off x="710275" y="536650"/>
            <a:ext cx="77235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One column text" userDrawn="1">
  <p:cSld name="ONE_COLUM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title"/>
          </p:nvPr>
        </p:nvSpPr>
        <p:spPr bwMode="auto"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pPr>
              <a:defRPr/>
            </a:pPr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 bwMode="auto"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>
              <a:defRPr/>
            </a:pPr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Main point" userDrawn="1">
  <p:cSld name="MAIN_POI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 bwMode="auto"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pPr>
              <a:defRPr/>
            </a:pPr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Section title and description" userDrawn="1">
  <p:cSld name="SECTION_TITLE_AND_DESCRI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/>
          <p:nvPr/>
        </p:nvSpPr>
        <p:spPr bwMode="auto"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 bwMode="auto">
          <a:xfrm>
            <a:off x="265500" y="1233175"/>
            <a:ext cx="4045199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pPr>
              <a:defRPr/>
            </a:pPr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subTitle" idx="1"/>
          </p:nvPr>
        </p:nvSpPr>
        <p:spPr bwMode="auto">
          <a:xfrm>
            <a:off x="265500" y="2803075"/>
            <a:ext cx="4045199" cy="12350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pPr>
              <a:defRPr/>
            </a:pPr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body" idx="2"/>
          </p:nvPr>
        </p:nvSpPr>
        <p:spPr bwMode="auto"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Caption" userDrawn="1">
  <p:cSld name="CAPTION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" name="Google Shape;39;p10"/>
          <p:cNvSpPr txBox="1">
            <a:spLocks noGrp="1"/>
          </p:cNvSpPr>
          <p:nvPr>
            <p:ph type="body" idx="1"/>
          </p:nvPr>
        </p:nvSpPr>
        <p:spPr bwMode="auto"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ig number" userDrawn="1">
  <p:cSld name="BIG_NUMB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title" hasCustomPrompt="1"/>
          </p:nvPr>
        </p:nvSpPr>
        <p:spPr bwMode="auto"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pPr>
              <a:defRPr/>
            </a:pPr>
            <a:r>
              <a:rPr/>
              <a:t>xx%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 bwMode="auto"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k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710275" y="536650"/>
            <a:ext cx="7723500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710275" y="1152475"/>
            <a:ext cx="7723500" cy="3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</a:defRPr>
            </a:lvl1pPr>
            <a:lvl2pPr marL="914400" lvl="1" indent="-317500">
              <a:lnSpc>
                <a:spcPct val="114999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</a:defRPr>
            </a:lvl2pPr>
            <a:lvl3pPr marL="1371600" lvl="2" indent="-317500">
              <a:lnSpc>
                <a:spcPct val="114999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</a:defRPr>
            </a:lvl3pPr>
            <a:lvl4pPr marL="1828800" lvl="3" indent="-317500">
              <a:lnSpc>
                <a:spcPct val="114999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</a:defRPr>
            </a:lvl4pPr>
            <a:lvl5pPr marL="2286000" lvl="4" indent="-317500">
              <a:lnSpc>
                <a:spcPct val="114999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</a:defRPr>
            </a:lvl5pPr>
            <a:lvl6pPr marL="2743200" lvl="5" indent="-317500">
              <a:lnSpc>
                <a:spcPct val="114999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</a:defRPr>
            </a:lvl6pPr>
            <a:lvl7pPr marL="3200400" lvl="6" indent="-317500">
              <a:lnSpc>
                <a:spcPct val="114999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</a:defRPr>
            </a:lvl7pPr>
            <a:lvl8pPr marL="3657600" lvl="7" indent="-317500">
              <a:lnSpc>
                <a:spcPct val="114999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</a:defRPr>
            </a:lvl8pPr>
            <a:lvl9pPr marL="4114800" lvl="8" indent="-317500">
              <a:lnSpc>
                <a:spcPct val="114999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9000">
              <a:srgbClr val="F47F4A">
                <a:alpha val="89000"/>
              </a:srgbClr>
            </a:gs>
            <a:gs pos="80000">
              <a:srgbClr val="FFD949">
                <a:alpha val="84000"/>
              </a:srgbClr>
            </a:gs>
          </a:gsLst>
          <a:lin ang="16800000" scaled="0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7" name="Google Shape;57;p16"/>
          <p:cNvSpPr/>
          <p:nvPr/>
        </p:nvSpPr>
        <p:spPr bwMode="auto">
          <a:xfrm rot="-176598">
            <a:off x="1795672" y="1273230"/>
            <a:ext cx="5229482" cy="90509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58" name="Google Shape;58;p16"/>
          <p:cNvSpPr txBox="1">
            <a:spLocks noGrp="1"/>
          </p:cNvSpPr>
          <p:nvPr>
            <p:ph type="ctrTitle"/>
          </p:nvPr>
        </p:nvSpPr>
        <p:spPr bwMode="auto">
          <a:xfrm rot="-176609">
            <a:off x="1772802" y="1374695"/>
            <a:ext cx="5269501" cy="69872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kk-KZ" sz="3200" b="1" dirty="0" smtClean="0">
                <a:latin typeface="Montserrat"/>
                <a:ea typeface="Montserrat ExtraBold"/>
                <a:cs typeface="Montserrat ExtraBold"/>
              </a:rPr>
              <a:t>Школы ОФ «Өмірге сен</a:t>
            </a:r>
            <a:r>
              <a:rPr lang="ru-RU" sz="3200" b="1" dirty="0" smtClean="0">
                <a:latin typeface="Montserrat"/>
                <a:ea typeface="Montserrat ExtraBold"/>
                <a:cs typeface="Montserrat ExtraBold"/>
              </a:rPr>
              <a:t>»</a:t>
            </a:r>
            <a:endParaRPr sz="3200" b="1" dirty="0">
              <a:latin typeface="Montserrat"/>
              <a:ea typeface="Montserrat ExtraBold"/>
              <a:cs typeface="Montserrat ExtraBold"/>
            </a:endParaRPr>
          </a:p>
        </p:txBody>
      </p:sp>
      <p:sp>
        <p:nvSpPr>
          <p:cNvPr id="59" name="Google Shape;59;p16"/>
          <p:cNvSpPr/>
          <p:nvPr/>
        </p:nvSpPr>
        <p:spPr bwMode="auto">
          <a:xfrm rot="156289">
            <a:off x="3714142" y="2309582"/>
            <a:ext cx="4479810" cy="77118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ctrTitle"/>
          </p:nvPr>
        </p:nvSpPr>
        <p:spPr bwMode="auto">
          <a:xfrm rot="156136">
            <a:off x="3707781" y="2277413"/>
            <a:ext cx="4610298" cy="69882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600" b="1" dirty="0" smtClean="0">
                <a:latin typeface="Montserrat"/>
                <a:ea typeface="Montserrat ExtraBold"/>
                <a:cs typeface="Montserrat ExtraBold"/>
              </a:rPr>
              <a:t>   «Верь в жизнь»</a:t>
            </a:r>
            <a:endParaRPr sz="3600" b="1" dirty="0">
              <a:latin typeface="Montserrat"/>
              <a:ea typeface="Montserrat ExtraBold"/>
              <a:cs typeface="Montserrat ExtraBold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 bwMode="auto">
          <a:xfrm>
            <a:off x="267709" y="3461134"/>
            <a:ext cx="3307173" cy="567329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rgbClr val="F291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b="1" dirty="0" smtClean="0">
                <a:solidFill>
                  <a:schemeClr val="tx1"/>
                </a:solidFill>
                <a:latin typeface="Montserrat"/>
              </a:rPr>
              <a:t>РЕГИОН: Все регионы Казахстана</a:t>
            </a:r>
            <a:endParaRPr lang="ru-RU" b="1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267709" y="4226499"/>
            <a:ext cx="3307173" cy="567329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rgbClr val="F291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b="1" dirty="0" smtClean="0">
                <a:solidFill>
                  <a:schemeClr val="tx1"/>
                </a:solidFill>
                <a:latin typeface="Montserrat"/>
              </a:rPr>
              <a:t>СТРАНА: Казахстан</a:t>
            </a:r>
            <a:endParaRPr lang="ru-RU" b="1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5447084" y="3461134"/>
            <a:ext cx="3307173" cy="567329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rgbClr val="F291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b="1" dirty="0" smtClean="0">
                <a:solidFill>
                  <a:schemeClr val="tx1"/>
                </a:solidFill>
                <a:latin typeface="Montserrat"/>
              </a:rPr>
              <a:t>ВАШЕ ИМЯ: </a:t>
            </a:r>
            <a:r>
              <a:rPr lang="ru-RU" b="1" dirty="0" err="1" smtClean="0">
                <a:solidFill>
                  <a:schemeClr val="tx1"/>
                </a:solidFill>
                <a:latin typeface="Montserrat"/>
              </a:rPr>
              <a:t>Сабиля</a:t>
            </a:r>
            <a:r>
              <a:rPr lang="ru-RU" b="1" dirty="0" smtClean="0">
                <a:solidFill>
                  <a:schemeClr val="tx1"/>
                </a:solidFill>
                <a:latin typeface="Montserrat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Montserrat"/>
              </a:rPr>
              <a:t>Шугелова</a:t>
            </a:r>
            <a:endParaRPr lang="ru-RU" b="1" dirty="0">
              <a:solidFill>
                <a:schemeClr val="tx1"/>
              </a:solidFill>
              <a:latin typeface="Montserra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278613" y="231805"/>
            <a:ext cx="1614278" cy="805404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 bwMode="auto">
          <a:xfrm>
            <a:off x="5447084" y="4226498"/>
            <a:ext cx="3307173" cy="567329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rgbClr val="F291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b="1" dirty="0" smtClean="0">
                <a:solidFill>
                  <a:schemeClr val="tx1"/>
                </a:solidFill>
                <a:latin typeface="Montserrat"/>
              </a:rPr>
              <a:t>НОМИНАЦИЯ:</a:t>
            </a:r>
            <a:r>
              <a:rPr lang="en-US" b="1" dirty="0" smtClean="0">
                <a:solidFill>
                  <a:schemeClr val="tx1"/>
                </a:solidFill>
                <a:latin typeface="Montserrat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Montserrat"/>
              </a:rPr>
              <a:t>Код милосердия </a:t>
            </a:r>
            <a:endParaRPr lang="ru-RU" b="1" dirty="0">
              <a:solidFill>
                <a:schemeClr val="tx1"/>
              </a:solidFill>
              <a:latin typeface="Montserra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9000">
              <a:srgbClr val="F47F4A">
                <a:alpha val="89000"/>
              </a:srgbClr>
            </a:gs>
            <a:gs pos="80000">
              <a:srgbClr val="FFD949">
                <a:alpha val="84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434" y="885795"/>
            <a:ext cx="6119419" cy="3784607"/>
          </a:xfrm>
          <a:prstGeom prst="rect">
            <a:avLst/>
          </a:prstGeom>
        </p:spPr>
      </p:pic>
      <p:sp>
        <p:nvSpPr>
          <p:cNvPr id="85" name="Google Shape;85;p19"/>
          <p:cNvSpPr txBox="1">
            <a:spLocks noGrp="1"/>
          </p:cNvSpPr>
          <p:nvPr>
            <p:ph type="ctrTitle"/>
          </p:nvPr>
        </p:nvSpPr>
        <p:spPr bwMode="auto">
          <a:xfrm rot="459">
            <a:off x="435042" y="413509"/>
            <a:ext cx="4208967" cy="4150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defRPr/>
            </a:pPr>
            <a:r>
              <a:rPr lang="ru-RU" sz="1500" dirty="0" smtClean="0">
                <a:solidFill>
                  <a:schemeClr val="tx1"/>
                </a:solidFill>
                <a:latin typeface="Monserrat "/>
                <a:cs typeface="Monserrat "/>
              </a:rPr>
              <a:t>БЛАГОДАРЮ ЗА ВНИМАНИЕ</a:t>
            </a:r>
            <a:endParaRPr sz="1500" dirty="0">
              <a:solidFill>
                <a:schemeClr val="tx1"/>
              </a:solidFill>
              <a:latin typeface="Monserrat "/>
              <a:cs typeface="Monserrat 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658958" y="202111"/>
            <a:ext cx="1267732" cy="63250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528" y="4670402"/>
            <a:ext cx="4688230" cy="55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593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624" name="Google Shape;624;p32"/>
          <p:cNvCxnSpPr>
            <a:cxnSpLocks/>
            <a:stCxn id="625" idx="1"/>
          </p:cNvCxnSpPr>
          <p:nvPr/>
        </p:nvCxnSpPr>
        <p:spPr bwMode="auto">
          <a:xfrm rot="10800000">
            <a:off x="5308026" y="1660877"/>
            <a:ext cx="21405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26" name="Google Shape;626;p32"/>
          <p:cNvSpPr/>
          <p:nvPr/>
        </p:nvSpPr>
        <p:spPr bwMode="auto">
          <a:xfrm>
            <a:off x="4878864" y="1889825"/>
            <a:ext cx="653979" cy="122344"/>
          </a:xfrm>
          <a:custGeom>
            <a:avLst/>
            <a:gdLst/>
            <a:ahLst/>
            <a:cxnLst/>
            <a:rect l="l" t="t" r="r" b="b"/>
            <a:pathLst>
              <a:path w="26230" h="4907" extrusionOk="0">
                <a:moveTo>
                  <a:pt x="14240" y="1"/>
                </a:moveTo>
                <a:lnTo>
                  <a:pt x="0" y="3454"/>
                </a:lnTo>
                <a:lnTo>
                  <a:pt x="17657" y="4906"/>
                </a:lnTo>
                <a:lnTo>
                  <a:pt x="26230" y="1144"/>
                </a:lnTo>
                <a:lnTo>
                  <a:pt x="14240" y="1"/>
                </a:lnTo>
                <a:close/>
              </a:path>
            </a:pathLst>
          </a:custGeom>
          <a:solidFill>
            <a:srgbClr val="FFD949">
              <a:alpha val="586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25" name="Google Shape;625;p32"/>
          <p:cNvSpPr/>
          <p:nvPr/>
        </p:nvSpPr>
        <p:spPr bwMode="auto">
          <a:xfrm>
            <a:off x="7448526" y="1488527"/>
            <a:ext cx="1260600" cy="344700"/>
          </a:xfrm>
          <a:prstGeom prst="roundRect">
            <a:avLst>
              <a:gd name="adj" fmla="val 50000"/>
            </a:avLst>
          </a:prstGeom>
          <a:solidFill>
            <a:srgbClr val="FFD94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ru-RU" dirty="0" smtClean="0">
                <a:solidFill>
                  <a:schemeClr val="lt1"/>
                </a:solidFill>
                <a:latin typeface="Montserrat SemiBold"/>
                <a:ea typeface="Fira Sans Extra Condensed Medium"/>
                <a:cs typeface="Montserrat SemiBold"/>
              </a:rPr>
              <a:t>740 человек</a:t>
            </a:r>
            <a:endParaRPr sz="1600" dirty="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</a:endParaRPr>
          </a:p>
        </p:txBody>
      </p:sp>
      <p:sp>
        <p:nvSpPr>
          <p:cNvPr id="627" name="Google Shape;627;p32"/>
          <p:cNvSpPr/>
          <p:nvPr/>
        </p:nvSpPr>
        <p:spPr bwMode="auto">
          <a:xfrm>
            <a:off x="4878864" y="1352510"/>
            <a:ext cx="653979" cy="565818"/>
          </a:xfrm>
          <a:custGeom>
            <a:avLst/>
            <a:gdLst/>
            <a:ahLst/>
            <a:cxnLst/>
            <a:rect l="l" t="t" r="r" b="b"/>
            <a:pathLst>
              <a:path w="26230" h="22694" extrusionOk="0">
                <a:moveTo>
                  <a:pt x="13109" y="0"/>
                </a:moveTo>
                <a:lnTo>
                  <a:pt x="0" y="22694"/>
                </a:lnTo>
                <a:lnTo>
                  <a:pt x="26230" y="22694"/>
                </a:lnTo>
                <a:lnTo>
                  <a:pt x="13133" y="0"/>
                </a:lnTo>
                <a:close/>
              </a:path>
            </a:pathLst>
          </a:custGeom>
          <a:solidFill>
            <a:srgbClr val="FFD94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dirty="0"/>
              <a:t>Ф</a:t>
            </a:r>
            <a:r>
              <a:rPr lang="ru-RU" dirty="0" smtClean="0"/>
              <a:t>онд</a:t>
            </a:r>
            <a:endParaRPr dirty="0"/>
          </a:p>
        </p:txBody>
      </p:sp>
      <p:cxnSp>
        <p:nvCxnSpPr>
          <p:cNvPr id="629" name="Google Shape;629;p32"/>
          <p:cNvCxnSpPr>
            <a:cxnSpLocks/>
            <a:stCxn id="630" idx="1"/>
          </p:cNvCxnSpPr>
          <p:nvPr/>
        </p:nvCxnSpPr>
        <p:spPr bwMode="auto">
          <a:xfrm rot="10800000">
            <a:off x="5618226" y="2279314"/>
            <a:ext cx="18303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31" name="Google Shape;631;p32"/>
          <p:cNvSpPr/>
          <p:nvPr/>
        </p:nvSpPr>
        <p:spPr bwMode="auto">
          <a:xfrm>
            <a:off x="4552162" y="2498101"/>
            <a:ext cx="1307361" cy="124413"/>
          </a:xfrm>
          <a:custGeom>
            <a:avLst/>
            <a:gdLst/>
            <a:ahLst/>
            <a:cxnLst/>
            <a:rect l="l" t="t" r="r" b="b"/>
            <a:pathLst>
              <a:path w="52436" h="4990" extrusionOk="0">
                <a:moveTo>
                  <a:pt x="24837" y="1"/>
                </a:moveTo>
                <a:lnTo>
                  <a:pt x="0" y="3930"/>
                </a:lnTo>
                <a:lnTo>
                  <a:pt x="40744" y="4989"/>
                </a:lnTo>
                <a:lnTo>
                  <a:pt x="52436" y="1751"/>
                </a:lnTo>
                <a:lnTo>
                  <a:pt x="24837" y="1"/>
                </a:lnTo>
                <a:close/>
              </a:path>
            </a:pathLst>
          </a:custGeom>
          <a:solidFill>
            <a:srgbClr val="FAA755">
              <a:alpha val="58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30" name="Google Shape;630;p32"/>
          <p:cNvSpPr/>
          <p:nvPr/>
        </p:nvSpPr>
        <p:spPr bwMode="auto">
          <a:xfrm>
            <a:off x="7448526" y="2106964"/>
            <a:ext cx="1260600" cy="344700"/>
          </a:xfrm>
          <a:prstGeom prst="roundRect">
            <a:avLst>
              <a:gd name="adj" fmla="val 50000"/>
            </a:avLst>
          </a:prstGeom>
          <a:solidFill>
            <a:srgbClr val="F9B4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dirty="0" smtClean="0">
                <a:solidFill>
                  <a:schemeClr val="lt1"/>
                </a:solidFill>
                <a:latin typeface="Montserrat SemiBold"/>
                <a:ea typeface="Fira Sans Extra Condensed Medium"/>
                <a:cs typeface="Montserrat SemiBold"/>
              </a:rPr>
              <a:t>2,5 </a:t>
            </a:r>
            <a:r>
              <a:rPr lang="ru-RU" dirty="0" err="1" smtClean="0">
                <a:solidFill>
                  <a:schemeClr val="lt1"/>
                </a:solidFill>
                <a:latin typeface="Montserrat SemiBold"/>
                <a:ea typeface="Fira Sans Extra Condensed Medium"/>
                <a:cs typeface="Montserrat SemiBold"/>
              </a:rPr>
              <a:t>тыс</a:t>
            </a:r>
            <a:r>
              <a:rPr lang="ru-RU" dirty="0" smtClean="0">
                <a:solidFill>
                  <a:schemeClr val="lt1"/>
                </a:solidFill>
                <a:latin typeface="Montserrat SemiBold"/>
                <a:ea typeface="Fira Sans Extra Condensed Medium"/>
                <a:cs typeface="Montserrat SemiBold"/>
              </a:rPr>
              <a:t> – </a:t>
            </a:r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dirty="0" smtClean="0">
                <a:solidFill>
                  <a:schemeClr val="lt1"/>
                </a:solidFill>
                <a:latin typeface="Montserrat SemiBold"/>
                <a:ea typeface="Fira Sans Extra Condensed Medium"/>
                <a:cs typeface="Montserrat SemiBold"/>
              </a:rPr>
              <a:t>2-3%</a:t>
            </a:r>
            <a:endParaRPr sz="1700" dirty="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</a:endParaRPr>
          </a:p>
        </p:txBody>
      </p:sp>
      <p:sp>
        <p:nvSpPr>
          <p:cNvPr id="632" name="Google Shape;632;p32"/>
          <p:cNvSpPr/>
          <p:nvPr/>
        </p:nvSpPr>
        <p:spPr bwMode="auto">
          <a:xfrm>
            <a:off x="4552162" y="1975919"/>
            <a:ext cx="1307361" cy="565818"/>
          </a:xfrm>
          <a:custGeom>
            <a:avLst/>
            <a:gdLst/>
            <a:ahLst/>
            <a:cxnLst/>
            <a:rect l="l" t="t" r="r" b="b"/>
            <a:pathLst>
              <a:path w="52436" h="22694" extrusionOk="0">
                <a:moveTo>
                  <a:pt x="13097" y="1"/>
                </a:moveTo>
                <a:lnTo>
                  <a:pt x="0" y="22694"/>
                </a:lnTo>
                <a:lnTo>
                  <a:pt x="52436" y="22694"/>
                </a:lnTo>
                <a:lnTo>
                  <a:pt x="39327" y="1"/>
                </a:lnTo>
                <a:close/>
              </a:path>
            </a:pathLst>
          </a:custGeom>
          <a:solidFill>
            <a:srgbClr val="F9B4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dirty="0"/>
              <a:t> </a:t>
            </a:r>
            <a:r>
              <a:rPr lang="ru-RU" dirty="0" smtClean="0"/>
              <a:t>     НМЗ</a:t>
            </a: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dirty="0"/>
              <a:t> </a:t>
            </a:r>
            <a:r>
              <a:rPr lang="ru-RU" dirty="0" smtClean="0"/>
              <a:t> ПАЦИЕНТЫ</a:t>
            </a:r>
            <a:endParaRPr dirty="0"/>
          </a:p>
        </p:txBody>
      </p:sp>
      <p:cxnSp>
        <p:nvCxnSpPr>
          <p:cNvPr id="634" name="Google Shape;634;p32"/>
          <p:cNvCxnSpPr>
            <a:cxnSpLocks/>
            <a:stCxn id="635" idx="1"/>
          </p:cNvCxnSpPr>
          <p:nvPr/>
        </p:nvCxnSpPr>
        <p:spPr bwMode="auto">
          <a:xfrm rot="10800000">
            <a:off x="5815026" y="2897752"/>
            <a:ext cx="16335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36" name="Google Shape;636;p32"/>
          <p:cNvSpPr/>
          <p:nvPr/>
        </p:nvSpPr>
        <p:spPr bwMode="auto">
          <a:xfrm>
            <a:off x="4225461" y="3092713"/>
            <a:ext cx="1960742" cy="189113"/>
          </a:xfrm>
          <a:custGeom>
            <a:avLst/>
            <a:gdLst/>
            <a:ahLst/>
            <a:cxnLst/>
            <a:rect l="l" t="t" r="r" b="b"/>
            <a:pathLst>
              <a:path w="78642" h="7585" extrusionOk="0">
                <a:moveTo>
                  <a:pt x="34160" y="1"/>
                </a:moveTo>
                <a:lnTo>
                  <a:pt x="1" y="5251"/>
                </a:lnTo>
                <a:lnTo>
                  <a:pt x="62270" y="7585"/>
                </a:lnTo>
                <a:lnTo>
                  <a:pt x="78641" y="2775"/>
                </a:lnTo>
                <a:lnTo>
                  <a:pt x="34160" y="1"/>
                </a:lnTo>
                <a:close/>
              </a:path>
            </a:pathLst>
          </a:custGeom>
          <a:solidFill>
            <a:srgbClr val="F47F4A">
              <a:alpha val="58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35" name="Google Shape;635;p32"/>
          <p:cNvSpPr/>
          <p:nvPr/>
        </p:nvSpPr>
        <p:spPr bwMode="auto">
          <a:xfrm>
            <a:off x="7448526" y="2725402"/>
            <a:ext cx="1260600" cy="344700"/>
          </a:xfrm>
          <a:prstGeom prst="roundRect">
            <a:avLst>
              <a:gd name="adj" fmla="val 50000"/>
            </a:avLst>
          </a:prstGeom>
          <a:solidFill>
            <a:srgbClr val="FAA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defRPr/>
            </a:pPr>
            <a:r>
              <a:rPr lang="ru-RU" dirty="0" smtClean="0">
                <a:solidFill>
                  <a:schemeClr val="lt1"/>
                </a:solidFill>
                <a:latin typeface="Montserrat SemiBold"/>
                <a:cs typeface="Montserrat SemiBold"/>
              </a:rPr>
              <a:t>92 тыс.-16,8%</a:t>
            </a:r>
            <a:endParaRPr dirty="0"/>
          </a:p>
        </p:txBody>
      </p:sp>
      <p:sp>
        <p:nvSpPr>
          <p:cNvPr id="637" name="Google Shape;637;p32"/>
          <p:cNvSpPr/>
          <p:nvPr/>
        </p:nvSpPr>
        <p:spPr bwMode="auto">
          <a:xfrm>
            <a:off x="4225461" y="2596064"/>
            <a:ext cx="1960742" cy="565818"/>
          </a:xfrm>
          <a:custGeom>
            <a:avLst/>
            <a:gdLst/>
            <a:ahLst/>
            <a:cxnLst/>
            <a:rect l="l" t="t" r="r" b="b"/>
            <a:pathLst>
              <a:path w="78642" h="22694" extrusionOk="0">
                <a:moveTo>
                  <a:pt x="13109" y="1"/>
                </a:moveTo>
                <a:lnTo>
                  <a:pt x="1" y="22694"/>
                </a:lnTo>
                <a:lnTo>
                  <a:pt x="78641" y="22694"/>
                </a:lnTo>
                <a:lnTo>
                  <a:pt x="65545" y="1"/>
                </a:lnTo>
                <a:close/>
              </a:path>
            </a:pathLst>
          </a:custGeom>
          <a:solidFill>
            <a:srgbClr val="FAA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dirty="0" smtClean="0"/>
              <a:t>       ОРФАННЫЕ</a:t>
            </a: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dirty="0"/>
              <a:t> </a:t>
            </a:r>
            <a:r>
              <a:rPr lang="ru-RU" dirty="0" smtClean="0"/>
              <a:t>      ПАЦИЕНТЫ                                                   </a:t>
            </a:r>
            <a:endParaRPr dirty="0"/>
          </a:p>
        </p:txBody>
      </p:sp>
      <p:cxnSp>
        <p:nvCxnSpPr>
          <p:cNvPr id="639" name="Google Shape;639;p32"/>
          <p:cNvCxnSpPr>
            <a:cxnSpLocks/>
            <a:stCxn id="640" idx="1"/>
          </p:cNvCxnSpPr>
          <p:nvPr/>
        </p:nvCxnSpPr>
        <p:spPr bwMode="auto">
          <a:xfrm rot="10800000">
            <a:off x="6110226" y="3516189"/>
            <a:ext cx="13383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41" name="Google Shape;641;p32"/>
          <p:cNvSpPr/>
          <p:nvPr/>
        </p:nvSpPr>
        <p:spPr bwMode="auto">
          <a:xfrm>
            <a:off x="3898759" y="3768384"/>
            <a:ext cx="2614123" cy="117582"/>
          </a:xfrm>
          <a:custGeom>
            <a:avLst/>
            <a:gdLst/>
            <a:ahLst/>
            <a:cxnLst/>
            <a:rect l="l" t="t" r="r" b="b"/>
            <a:pathLst>
              <a:path w="104848" h="4716" extrusionOk="0">
                <a:moveTo>
                  <a:pt x="34672" y="0"/>
                </a:moveTo>
                <a:lnTo>
                  <a:pt x="1" y="3334"/>
                </a:lnTo>
                <a:lnTo>
                  <a:pt x="83964" y="4715"/>
                </a:lnTo>
                <a:lnTo>
                  <a:pt x="104847" y="846"/>
                </a:lnTo>
                <a:lnTo>
                  <a:pt x="34672" y="0"/>
                </a:lnTo>
                <a:close/>
              </a:path>
            </a:pathLst>
          </a:custGeom>
          <a:solidFill>
            <a:srgbClr val="E8510E">
              <a:alpha val="58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40" name="Google Shape;640;p32"/>
          <p:cNvSpPr/>
          <p:nvPr/>
        </p:nvSpPr>
        <p:spPr bwMode="auto">
          <a:xfrm>
            <a:off x="7448526" y="3343839"/>
            <a:ext cx="1260600" cy="344700"/>
          </a:xfrm>
          <a:prstGeom prst="roundRect">
            <a:avLst>
              <a:gd name="adj" fmla="val 50000"/>
            </a:avLst>
          </a:prstGeom>
          <a:solidFill>
            <a:srgbClr val="F47F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400" b="0" i="0" u="none" strike="noStrike" cap="none" spc="0" dirty="0" smtClean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</a:rPr>
              <a:t>546 </a:t>
            </a:r>
            <a:r>
              <a:rPr lang="ru-RU" sz="1400" b="0" i="0" u="none" strike="noStrike" cap="none" spc="0" dirty="0" err="1" smtClean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</a:rPr>
              <a:t>тыс</a:t>
            </a:r>
            <a:r>
              <a:rPr lang="ru-RU" sz="1400" b="0" i="0" u="none" strike="noStrike" cap="none" spc="0" dirty="0" smtClean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</a:rPr>
              <a:t> – 2,7%</a:t>
            </a:r>
            <a:endParaRPr sz="1700" dirty="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</a:endParaRPr>
          </a:p>
        </p:txBody>
      </p:sp>
      <p:sp>
        <p:nvSpPr>
          <p:cNvPr id="642" name="Google Shape;642;p32"/>
          <p:cNvSpPr/>
          <p:nvPr/>
        </p:nvSpPr>
        <p:spPr bwMode="auto">
          <a:xfrm>
            <a:off x="3898759" y="3223638"/>
            <a:ext cx="2614123" cy="565818"/>
          </a:xfrm>
          <a:custGeom>
            <a:avLst/>
            <a:gdLst/>
            <a:ahLst/>
            <a:cxnLst/>
            <a:rect l="l" t="t" r="r" b="b"/>
            <a:pathLst>
              <a:path w="104848" h="22694" extrusionOk="0">
                <a:moveTo>
                  <a:pt x="13098" y="0"/>
                </a:moveTo>
                <a:lnTo>
                  <a:pt x="1" y="22694"/>
                </a:lnTo>
                <a:lnTo>
                  <a:pt x="104847" y="22694"/>
                </a:lnTo>
                <a:lnTo>
                  <a:pt x="91738" y="0"/>
                </a:lnTo>
                <a:close/>
              </a:path>
            </a:pathLst>
          </a:custGeom>
          <a:solidFill>
            <a:srgbClr val="F47F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dirty="0" smtClean="0"/>
              <a:t>              ЛЮДИ С</a:t>
            </a:r>
          </a:p>
          <a:p>
            <a:pPr lvl="0">
              <a:defRPr/>
            </a:pPr>
            <a:r>
              <a:rPr lang="ru-RU" dirty="0"/>
              <a:t>       </a:t>
            </a:r>
            <a:r>
              <a:rPr lang="ru-RU" dirty="0" smtClean="0"/>
              <a:t>ИНВАЛИДНОСТЬЮ</a:t>
            </a:r>
            <a:endParaRPr lang="ru-RU" dirty="0"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dirty="0"/>
          </a:p>
        </p:txBody>
      </p:sp>
      <p:cxnSp>
        <p:nvCxnSpPr>
          <p:cNvPr id="644" name="Google Shape;644;p32"/>
          <p:cNvCxnSpPr>
            <a:cxnSpLocks/>
            <a:stCxn id="645" idx="1"/>
          </p:cNvCxnSpPr>
          <p:nvPr/>
        </p:nvCxnSpPr>
        <p:spPr bwMode="auto">
          <a:xfrm rot="10800000">
            <a:off x="6504126" y="4134627"/>
            <a:ext cx="9444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45" name="Google Shape;645;p32"/>
          <p:cNvSpPr/>
          <p:nvPr/>
        </p:nvSpPr>
        <p:spPr bwMode="auto">
          <a:xfrm>
            <a:off x="7448526" y="3962277"/>
            <a:ext cx="1260600" cy="344700"/>
          </a:xfrm>
          <a:prstGeom prst="roundRect">
            <a:avLst>
              <a:gd name="adj" fmla="val 50000"/>
            </a:avLst>
          </a:prstGeom>
          <a:solidFill>
            <a:srgbClr val="F291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dirty="0" smtClean="0">
                <a:solidFill>
                  <a:schemeClr val="lt1"/>
                </a:solidFill>
                <a:latin typeface="Montserrat SemiBold"/>
                <a:ea typeface="Fira Sans Extra Condensed Medium"/>
                <a:cs typeface="Montserrat SemiBold"/>
              </a:rPr>
              <a:t>20,5 млн</a:t>
            </a:r>
            <a:endParaRPr sz="1700" dirty="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</a:endParaRPr>
          </a:p>
        </p:txBody>
      </p:sp>
      <p:sp>
        <p:nvSpPr>
          <p:cNvPr id="646" name="Google Shape;646;p32"/>
          <p:cNvSpPr/>
          <p:nvPr/>
        </p:nvSpPr>
        <p:spPr bwMode="auto">
          <a:xfrm>
            <a:off x="3572082" y="3851512"/>
            <a:ext cx="3267454" cy="565818"/>
          </a:xfrm>
          <a:custGeom>
            <a:avLst/>
            <a:gdLst/>
            <a:ahLst/>
            <a:cxnLst/>
            <a:rect l="l" t="t" r="r" b="b"/>
            <a:pathLst>
              <a:path w="131052" h="22694" extrusionOk="0">
                <a:moveTo>
                  <a:pt x="13109" y="0"/>
                </a:moveTo>
                <a:lnTo>
                  <a:pt x="0" y="22693"/>
                </a:lnTo>
                <a:lnTo>
                  <a:pt x="131052" y="22693"/>
                </a:lnTo>
                <a:lnTo>
                  <a:pt x="117955" y="0"/>
                </a:lnTo>
                <a:close/>
              </a:path>
            </a:pathLst>
          </a:custGeom>
          <a:solidFill>
            <a:srgbClr val="F291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dirty="0"/>
              <a:t> </a:t>
            </a:r>
            <a:r>
              <a:rPr lang="ru-RU" dirty="0" smtClean="0"/>
              <a:t>          НАСЕЛЕНИЕ СТРАНЫ</a:t>
            </a:r>
            <a:endParaRPr dirty="0"/>
          </a:p>
        </p:txBody>
      </p:sp>
      <p:sp>
        <p:nvSpPr>
          <p:cNvPr id="649" name="Google Shape;649;p32"/>
          <p:cNvSpPr/>
          <p:nvPr/>
        </p:nvSpPr>
        <p:spPr bwMode="auto">
          <a:xfrm>
            <a:off x="540425" y="982575"/>
            <a:ext cx="708600" cy="56100"/>
          </a:xfrm>
          <a:prstGeom prst="rect">
            <a:avLst/>
          </a:prstGeom>
          <a:solidFill>
            <a:srgbClr val="F47F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29" name="Google Shape;74;p18"/>
          <p:cNvSpPr txBox="1"/>
          <p:nvPr/>
        </p:nvSpPr>
        <p:spPr bwMode="auto">
          <a:xfrm rot="547">
            <a:off x="435100" y="465502"/>
            <a:ext cx="3768300" cy="3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5200" b="0" i="0" u="none" strike="noStrike" cap="none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</a:defRPr>
            </a:lvl1pPr>
            <a:lvl2pPr marR="0"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2pPr>
            <a:lvl3pPr marR="0"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3pPr>
            <a:lvl4pPr marR="0"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4pPr>
            <a:lvl5pPr marR="0"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5pPr>
            <a:lvl6pPr marR="0"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6pPr>
            <a:lvl7pPr marR="0"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7pPr>
            <a:lvl8pPr marR="0"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8pPr>
            <a:lvl9pPr marR="0"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9pPr>
          </a:lstStyle>
          <a:p>
            <a:pPr>
              <a:defRPr/>
            </a:pPr>
            <a:r>
              <a:rPr lang="ru-RU" sz="3200" b="1" dirty="0" smtClean="0">
                <a:solidFill>
                  <a:srgbClr val="F47F4A"/>
                </a:solidFill>
                <a:latin typeface="Montserrat"/>
                <a:cs typeface="Montserrat"/>
              </a:rPr>
              <a:t>Проблема</a:t>
            </a:r>
            <a:endParaRPr dirty="0"/>
          </a:p>
        </p:txBody>
      </p:sp>
      <p:sp>
        <p:nvSpPr>
          <p:cNvPr id="30" name="Google Shape;85;p19"/>
          <p:cNvSpPr txBox="1"/>
          <p:nvPr/>
        </p:nvSpPr>
        <p:spPr bwMode="auto">
          <a:xfrm rot="459">
            <a:off x="397238" y="1352510"/>
            <a:ext cx="3454674" cy="3595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9pPr>
          </a:lstStyle>
          <a:p>
            <a:pPr marL="342900" indent="-342900" algn="just">
              <a:buAutoNum type="arabicPeriod"/>
              <a:defRPr/>
            </a:pPr>
            <a:r>
              <a:rPr lang="ru-RU" sz="1500" dirty="0" smtClean="0">
                <a:solidFill>
                  <a:schemeClr val="tx1"/>
                </a:solidFill>
                <a:latin typeface="Montserrat"/>
                <a:cs typeface="Montserrat"/>
              </a:rPr>
              <a:t>Сложность диагностики пациентов с редкими нервно-мышечными заболеваниями (НМЗ) </a:t>
            </a:r>
          </a:p>
          <a:p>
            <a:pPr marL="342900" indent="-342900" algn="just">
              <a:buAutoNum type="arabicPeriod"/>
              <a:defRPr/>
            </a:pPr>
            <a:r>
              <a:rPr lang="ru-RU" sz="1500" dirty="0" smtClean="0">
                <a:solidFill>
                  <a:schemeClr val="tx1"/>
                </a:solidFill>
                <a:latin typeface="Montserrat"/>
                <a:cs typeface="Montserrat"/>
              </a:rPr>
              <a:t>Отсутствие специалистов в регионах</a:t>
            </a:r>
          </a:p>
          <a:p>
            <a:pPr marL="342900" indent="-342900" algn="just">
              <a:buAutoNum type="arabicPeriod"/>
              <a:defRPr/>
            </a:pPr>
            <a:r>
              <a:rPr lang="ru-RU" sz="1500" dirty="0" smtClean="0">
                <a:solidFill>
                  <a:schemeClr val="tx1"/>
                </a:solidFill>
                <a:latin typeface="Montserrat"/>
                <a:cs typeface="Montserrat"/>
              </a:rPr>
              <a:t>Отсутствие качественной реабилитации, респираторной поддержки, паллиативной помощи</a:t>
            </a:r>
          </a:p>
          <a:p>
            <a:pPr marL="342900" indent="-342900" algn="just">
              <a:buAutoNum type="arabicPeriod"/>
              <a:defRPr/>
            </a:pPr>
            <a:r>
              <a:rPr lang="ru-RU" sz="1500" dirty="0" smtClean="0">
                <a:solidFill>
                  <a:schemeClr val="tx1"/>
                </a:solidFill>
                <a:latin typeface="Montserrat"/>
                <a:cs typeface="Montserrat"/>
              </a:rPr>
              <a:t>Сложный доступ к лечению</a:t>
            </a:r>
          </a:p>
          <a:p>
            <a:pPr marL="342900" indent="-342900" algn="just">
              <a:buAutoNum type="arabicPeriod"/>
              <a:defRPr/>
            </a:pPr>
            <a:r>
              <a:rPr lang="ru-RU" sz="1500" dirty="0" smtClean="0">
                <a:solidFill>
                  <a:schemeClr val="tx1"/>
                </a:solidFill>
                <a:latin typeface="Montserrat"/>
                <a:cs typeface="Montserrat"/>
              </a:rPr>
              <a:t>Редкий пациент – один на один с проблемами, когда система и общество его «не видит» и «не слышит»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665834" y="202111"/>
            <a:ext cx="1256389" cy="6847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9000">
              <a:srgbClr val="F47F4A">
                <a:alpha val="89000"/>
              </a:srgbClr>
            </a:gs>
            <a:gs pos="80000">
              <a:srgbClr val="FFD949">
                <a:alpha val="84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/>
          <p:nvPr/>
        </p:nvSpPr>
        <p:spPr bwMode="auto">
          <a:xfrm>
            <a:off x="540425" y="982575"/>
            <a:ext cx="708600" cy="5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85" name="Google Shape;85;p19"/>
          <p:cNvSpPr txBox="1">
            <a:spLocks noGrp="1"/>
          </p:cNvSpPr>
          <p:nvPr>
            <p:ph type="ctrTitle"/>
          </p:nvPr>
        </p:nvSpPr>
        <p:spPr bwMode="auto">
          <a:xfrm rot="459">
            <a:off x="179480" y="1192701"/>
            <a:ext cx="3888470" cy="353925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defRPr/>
            </a:pPr>
            <a:r>
              <a:rPr lang="ru-RU" sz="1800" dirty="0" smtClean="0">
                <a:solidFill>
                  <a:schemeClr val="bg1"/>
                </a:solidFill>
                <a:latin typeface="Monserrat"/>
                <a:ea typeface="Arial"/>
                <a:cs typeface="Monserrat"/>
              </a:rPr>
              <a:t>Сделать жизнь пациентов с НМЗ более качественной и продолжительной благодаря комплексному подходу, обеспечивающему равный доступ </a:t>
            </a:r>
            <a:br>
              <a:rPr lang="ru-RU" sz="1800" dirty="0" smtClean="0">
                <a:solidFill>
                  <a:schemeClr val="bg1"/>
                </a:solidFill>
                <a:latin typeface="Monserrat"/>
                <a:ea typeface="Arial"/>
                <a:cs typeface="Monserrat"/>
              </a:rPr>
            </a:br>
            <a:r>
              <a:rPr lang="ru-RU" sz="1800" dirty="0" smtClean="0">
                <a:solidFill>
                  <a:schemeClr val="bg1"/>
                </a:solidFill>
                <a:latin typeface="Monserrat"/>
                <a:ea typeface="Arial"/>
                <a:cs typeface="Monserrat"/>
              </a:rPr>
              <a:t/>
            </a:r>
            <a:br>
              <a:rPr lang="ru-RU" sz="1800" dirty="0" smtClean="0">
                <a:solidFill>
                  <a:schemeClr val="bg1"/>
                </a:solidFill>
                <a:latin typeface="Monserrat"/>
                <a:ea typeface="Arial"/>
                <a:cs typeface="Monserrat"/>
              </a:rPr>
            </a:br>
            <a:r>
              <a:rPr lang="ru-RU" sz="1800" dirty="0" smtClean="0">
                <a:solidFill>
                  <a:schemeClr val="bg1"/>
                </a:solidFill>
                <a:latin typeface="Monserrat"/>
                <a:ea typeface="Arial"/>
                <a:cs typeface="Monserrat"/>
              </a:rPr>
              <a:t>как к </a:t>
            </a:r>
            <a:r>
              <a:rPr lang="ru-RU" sz="1800" dirty="0" err="1" smtClean="0">
                <a:solidFill>
                  <a:schemeClr val="bg1"/>
                </a:solidFill>
                <a:latin typeface="Monserrat"/>
                <a:ea typeface="Arial"/>
                <a:cs typeface="Monserrat"/>
              </a:rPr>
              <a:t>орфанным</a:t>
            </a:r>
            <a:r>
              <a:rPr lang="ru-RU" sz="1800" dirty="0" smtClean="0">
                <a:solidFill>
                  <a:schemeClr val="bg1"/>
                </a:solidFill>
                <a:latin typeface="Monserrat"/>
                <a:ea typeface="Arial"/>
                <a:cs typeface="Monserrat"/>
              </a:rPr>
              <a:t> препаратам, </a:t>
            </a:r>
            <a:br>
              <a:rPr lang="ru-RU" sz="1800" dirty="0" smtClean="0">
                <a:solidFill>
                  <a:schemeClr val="bg1"/>
                </a:solidFill>
                <a:latin typeface="Monserrat"/>
                <a:ea typeface="Arial"/>
                <a:cs typeface="Monserrat"/>
              </a:rPr>
            </a:br>
            <a:r>
              <a:rPr lang="ru-RU" sz="1800" dirty="0" smtClean="0">
                <a:solidFill>
                  <a:schemeClr val="bg1"/>
                </a:solidFill>
                <a:latin typeface="Monserrat"/>
                <a:ea typeface="Arial"/>
                <a:cs typeface="Monserrat"/>
              </a:rPr>
              <a:t>так и к реабилитации, </a:t>
            </a:r>
            <a:br>
              <a:rPr lang="ru-RU" sz="1800" dirty="0" smtClean="0">
                <a:solidFill>
                  <a:schemeClr val="bg1"/>
                </a:solidFill>
                <a:latin typeface="Monserrat"/>
                <a:ea typeface="Arial"/>
                <a:cs typeface="Monserrat"/>
              </a:rPr>
            </a:br>
            <a:r>
              <a:rPr lang="ru-RU" sz="1800" dirty="0" smtClean="0">
                <a:solidFill>
                  <a:schemeClr val="bg1"/>
                </a:solidFill>
                <a:latin typeface="Monserrat"/>
                <a:ea typeface="Arial"/>
                <a:cs typeface="Monserrat"/>
              </a:rPr>
              <a:t>паллиативной помощи, </a:t>
            </a:r>
            <a:br>
              <a:rPr lang="ru-RU" sz="1800" dirty="0" smtClean="0">
                <a:solidFill>
                  <a:schemeClr val="bg1"/>
                </a:solidFill>
                <a:latin typeface="Monserrat"/>
                <a:ea typeface="Arial"/>
                <a:cs typeface="Monserrat"/>
              </a:rPr>
            </a:br>
            <a:r>
              <a:rPr lang="ru-RU" sz="1800" dirty="0" smtClean="0">
                <a:solidFill>
                  <a:schemeClr val="bg1"/>
                </a:solidFill>
                <a:latin typeface="Monserrat"/>
                <a:ea typeface="Arial"/>
                <a:cs typeface="Monserrat"/>
              </a:rPr>
              <a:t>социальным услугам и т.д.</a:t>
            </a:r>
            <a:br>
              <a:rPr lang="ru-RU" sz="1800" dirty="0" smtClean="0">
                <a:solidFill>
                  <a:schemeClr val="bg1"/>
                </a:solidFill>
                <a:latin typeface="Monserrat"/>
                <a:ea typeface="Arial"/>
                <a:cs typeface="Monserrat"/>
              </a:rPr>
            </a:br>
            <a:r>
              <a:rPr lang="ru-RU" sz="1800" dirty="0" smtClean="0">
                <a:solidFill>
                  <a:schemeClr val="bg1"/>
                </a:solidFill>
                <a:latin typeface="Monserrat"/>
                <a:ea typeface="Arial"/>
                <a:cs typeface="Monserrat"/>
              </a:rPr>
              <a:t/>
            </a:r>
            <a:br>
              <a:rPr lang="ru-RU" sz="1800" dirty="0" smtClean="0">
                <a:solidFill>
                  <a:schemeClr val="bg1"/>
                </a:solidFill>
                <a:latin typeface="Monserrat"/>
                <a:ea typeface="Arial"/>
                <a:cs typeface="Monserrat"/>
              </a:rPr>
            </a:br>
            <a:endParaRPr lang="ru-RU" sz="1800" dirty="0">
              <a:solidFill>
                <a:schemeClr val="lt1"/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id="8" name="Google Shape;66;p17"/>
          <p:cNvSpPr txBox="1"/>
          <p:nvPr/>
        </p:nvSpPr>
        <p:spPr bwMode="auto">
          <a:xfrm rot="547">
            <a:off x="435100" y="465660"/>
            <a:ext cx="5757268" cy="3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5200" b="0" i="0" u="none" strike="noStrike" cap="none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</a:defRPr>
            </a:lvl1pPr>
            <a:lvl2pPr marR="0"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2pPr>
            <a:lvl3pPr marR="0"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3pPr>
            <a:lvl4pPr marR="0"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4pPr>
            <a:lvl5pPr marR="0"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5pPr>
            <a:lvl6pPr marR="0"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6pPr>
            <a:lvl7pPr marR="0"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7pPr>
            <a:lvl8pPr marR="0"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8pPr>
            <a:lvl9pPr marR="0"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9pPr>
          </a:lstStyle>
          <a:p>
            <a:pPr>
              <a:defRPr/>
            </a:pPr>
            <a:r>
              <a:rPr lang="ru-RU" sz="3200" b="1" dirty="0" smtClean="0">
                <a:solidFill>
                  <a:schemeClr val="lt1"/>
                </a:solidFill>
                <a:latin typeface="Montserrat"/>
                <a:ea typeface="Montserrat"/>
                <a:cs typeface="Montserrat"/>
              </a:rPr>
              <a:t>Цель</a:t>
            </a:r>
            <a:endParaRPr lang="ru-RU" sz="3200" b="1" dirty="0">
              <a:solidFill>
                <a:schemeClr val="lt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658958" y="202111"/>
            <a:ext cx="1267732" cy="63250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1053257"/>
            <a:ext cx="4536504" cy="33186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059832" y="4525716"/>
            <a:ext cx="4968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0">
              <a:buClrTx/>
              <a:buFontTx/>
              <a:buNone/>
              <a:defRPr/>
            </a:pPr>
            <a:r>
              <a:rPr lang="ru-RU" i="1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Фотоматериал презентации принадлежит архивам Фонда</a:t>
            </a:r>
          </a:p>
          <a:p>
            <a:pPr rtl="0">
              <a:buClrTx/>
              <a:buFontTx/>
              <a:buNone/>
              <a:defRPr/>
            </a:pPr>
            <a:r>
              <a:rPr lang="ru-RU" i="1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И</a:t>
            </a:r>
            <a:r>
              <a:rPr lang="ru-RU" i="1" dirty="0" err="1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спользуется</a:t>
            </a:r>
            <a:r>
              <a:rPr lang="ru-RU" i="1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с согласия представителей пациентов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9000">
              <a:srgbClr val="F47F4A">
                <a:alpha val="89000"/>
              </a:srgbClr>
            </a:gs>
            <a:gs pos="80000">
              <a:srgbClr val="FFD949">
                <a:alpha val="84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/>
          <p:nvPr/>
        </p:nvSpPr>
        <p:spPr bwMode="auto">
          <a:xfrm>
            <a:off x="540425" y="982575"/>
            <a:ext cx="708600" cy="5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85" name="Google Shape;85;p19"/>
          <p:cNvSpPr txBox="1">
            <a:spLocks noGrp="1"/>
          </p:cNvSpPr>
          <p:nvPr>
            <p:ph type="ctrTitle"/>
          </p:nvPr>
        </p:nvSpPr>
        <p:spPr bwMode="auto">
          <a:xfrm rot="459">
            <a:off x="107548" y="1347591"/>
            <a:ext cx="2520443" cy="30961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defRPr/>
            </a:pPr>
            <a:r>
              <a:rPr lang="ru-RU" sz="1600" dirty="0" smtClean="0"/>
              <a:t>Дать поддержку, качественные теоретические  и практические знания </a:t>
            </a:r>
            <a:br>
              <a:rPr lang="ru-RU" sz="1600" dirty="0" smtClean="0"/>
            </a:br>
            <a:r>
              <a:rPr lang="ru-RU" sz="1600" dirty="0" smtClean="0"/>
              <a:t>целевой аудитории</a:t>
            </a:r>
            <a:br>
              <a:rPr lang="ru-RU" sz="1600" dirty="0" smtClean="0"/>
            </a:br>
            <a:r>
              <a:rPr lang="ru-RU" sz="1600" dirty="0" smtClean="0"/>
              <a:t>по ранней диагностике, лечению, реабилитации, паллиативному уходу, респираторной поддержке, а также по профилактике НМЗ</a:t>
            </a:r>
            <a:br>
              <a:rPr lang="ru-RU" sz="1600" dirty="0" smtClean="0"/>
            </a:br>
            <a:endParaRPr sz="1600" dirty="0"/>
          </a:p>
        </p:txBody>
      </p:sp>
      <p:sp>
        <p:nvSpPr>
          <p:cNvPr id="8" name="Google Shape;66;p17"/>
          <p:cNvSpPr txBox="1"/>
          <p:nvPr/>
        </p:nvSpPr>
        <p:spPr bwMode="auto">
          <a:xfrm rot="547">
            <a:off x="435100" y="465660"/>
            <a:ext cx="5757268" cy="3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5200" b="0" i="0" u="none" strike="noStrike" cap="none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</a:defRPr>
            </a:lvl1pPr>
            <a:lvl2pPr marR="0"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2pPr>
            <a:lvl3pPr marR="0"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3pPr>
            <a:lvl4pPr marR="0"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4pPr>
            <a:lvl5pPr marR="0"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5pPr>
            <a:lvl6pPr marR="0"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6pPr>
            <a:lvl7pPr marR="0"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7pPr>
            <a:lvl8pPr marR="0"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8pPr>
            <a:lvl9pPr marR="0"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9pPr>
          </a:lstStyle>
          <a:p>
            <a:pPr>
              <a:defRPr/>
            </a:pPr>
            <a:r>
              <a:rPr lang="ru-RU" sz="3200" b="1" dirty="0" smtClean="0">
                <a:solidFill>
                  <a:schemeClr val="lt1"/>
                </a:solidFill>
                <a:latin typeface="Montserrat"/>
                <a:ea typeface="Montserrat"/>
                <a:cs typeface="Montserrat"/>
              </a:rPr>
              <a:t>Задачи</a:t>
            </a:r>
            <a:endParaRPr lang="ru-RU" sz="3200" b="1" dirty="0">
              <a:solidFill>
                <a:schemeClr val="lt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658958" y="202111"/>
            <a:ext cx="1267732" cy="63250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6977" y="220412"/>
            <a:ext cx="1759147" cy="19446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0326" y="840365"/>
            <a:ext cx="3077364" cy="20648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7824" y="2177323"/>
            <a:ext cx="2124440" cy="14321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61186" y="2409878"/>
            <a:ext cx="1728192" cy="217839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98510" y="3648053"/>
            <a:ext cx="2271713" cy="149544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940" y="2715766"/>
            <a:ext cx="1751750" cy="242773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237" y="4570284"/>
            <a:ext cx="3278991" cy="3880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6" name="Google Shape;466;p29"/>
          <p:cNvSpPr/>
          <p:nvPr/>
        </p:nvSpPr>
        <p:spPr bwMode="auto">
          <a:xfrm rot="10800000">
            <a:off x="540413" y="1743437"/>
            <a:ext cx="2345400" cy="2345400"/>
          </a:xfrm>
          <a:prstGeom prst="ellipse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467" name="Google Shape;467;p29"/>
          <p:cNvSpPr/>
          <p:nvPr/>
        </p:nvSpPr>
        <p:spPr bwMode="auto">
          <a:xfrm rot="10800000">
            <a:off x="679313" y="1882338"/>
            <a:ext cx="2067599" cy="2067599"/>
          </a:xfrm>
          <a:prstGeom prst="ellipse">
            <a:avLst/>
          </a:prstGeom>
          <a:solidFill>
            <a:srgbClr val="FFD94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468" name="Google Shape;468;p29"/>
          <p:cNvSpPr/>
          <p:nvPr/>
        </p:nvSpPr>
        <p:spPr bwMode="auto">
          <a:xfrm flipH="1">
            <a:off x="823613" y="2026638"/>
            <a:ext cx="1779000" cy="1779000"/>
          </a:xfrm>
          <a:prstGeom prst="ellipse">
            <a:avLst/>
          </a:prstGeom>
          <a:solidFill>
            <a:srgbClr val="F291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469" name="Google Shape;469;p29"/>
          <p:cNvSpPr/>
          <p:nvPr/>
        </p:nvSpPr>
        <p:spPr bwMode="auto">
          <a:xfrm>
            <a:off x="3360908" y="1117577"/>
            <a:ext cx="1900825" cy="701344"/>
          </a:xfrm>
          <a:prstGeom prst="roundRect">
            <a:avLst>
              <a:gd name="adj" fmla="val 50000"/>
            </a:avLst>
          </a:prstGeom>
          <a:solidFill>
            <a:srgbClr val="FFD94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</a:endParaRPr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ru-RU" sz="1200" smtClean="0">
                <a:solidFill>
                  <a:schemeClr val="lt1"/>
                </a:solidFill>
                <a:latin typeface="Montserrat SemiBold"/>
              </a:rPr>
              <a:t>Дети, молодые </a:t>
            </a:r>
            <a:r>
              <a:rPr lang="ru-RU" sz="1200" dirty="0" smtClean="0">
                <a:solidFill>
                  <a:schemeClr val="lt1"/>
                </a:solidFill>
                <a:latin typeface="Montserrat SemiBold"/>
              </a:rPr>
              <a:t>и взрослые пациенты с  НМЗ чувствуют, что </a:t>
            </a:r>
            <a:r>
              <a:rPr lang="ru-RU" sz="1200" smtClean="0">
                <a:solidFill>
                  <a:schemeClr val="lt1"/>
                </a:solidFill>
                <a:latin typeface="Montserrat SemiBold"/>
              </a:rPr>
              <a:t>не одни</a:t>
            </a:r>
            <a:endParaRPr sz="1200" dirty="0">
              <a:solidFill>
                <a:schemeClr val="dk1"/>
              </a:solidFill>
            </a:endParaRPr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endParaRPr sz="1700" dirty="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</a:endParaRPr>
          </a:p>
        </p:txBody>
      </p:sp>
      <p:cxnSp>
        <p:nvCxnSpPr>
          <p:cNvPr id="470" name="Google Shape;470;p29"/>
          <p:cNvCxnSpPr>
            <a:cxnSpLocks/>
            <a:stCxn id="469" idx="1"/>
            <a:endCxn id="471" idx="6"/>
          </p:cNvCxnSpPr>
          <p:nvPr/>
        </p:nvCxnSpPr>
        <p:spPr bwMode="auto">
          <a:xfrm flipH="1">
            <a:off x="2389315" y="1468249"/>
            <a:ext cx="971593" cy="462112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71" name="Google Shape;471;p29"/>
          <p:cNvSpPr/>
          <p:nvPr/>
        </p:nvSpPr>
        <p:spPr bwMode="auto">
          <a:xfrm>
            <a:off x="2296015" y="1883711"/>
            <a:ext cx="93300" cy="93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472" name="Google Shape;472;p29"/>
          <p:cNvSpPr/>
          <p:nvPr/>
        </p:nvSpPr>
        <p:spPr bwMode="auto">
          <a:xfrm>
            <a:off x="3360906" y="1888453"/>
            <a:ext cx="1900825" cy="590100"/>
          </a:xfrm>
          <a:prstGeom prst="roundRect">
            <a:avLst>
              <a:gd name="adj" fmla="val 50000"/>
            </a:avLst>
          </a:prstGeom>
          <a:solidFill>
            <a:srgbClr val="F9B4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ru-RU" sz="1200" dirty="0" smtClean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</a:rPr>
              <a:t>Родители, семьи  хотят понимать перспективы и риски</a:t>
            </a:r>
            <a:endParaRPr sz="1200" dirty="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</a:endParaRPr>
          </a:p>
        </p:txBody>
      </p:sp>
      <p:cxnSp>
        <p:nvCxnSpPr>
          <p:cNvPr id="473" name="Google Shape;473;p29"/>
          <p:cNvCxnSpPr>
            <a:cxnSpLocks/>
            <a:stCxn id="472" idx="1"/>
            <a:endCxn id="474" idx="6"/>
          </p:cNvCxnSpPr>
          <p:nvPr/>
        </p:nvCxnSpPr>
        <p:spPr bwMode="auto">
          <a:xfrm flipH="1">
            <a:off x="2806733" y="2183503"/>
            <a:ext cx="554173" cy="204471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74" name="Google Shape;474;p29"/>
          <p:cNvSpPr/>
          <p:nvPr/>
        </p:nvSpPr>
        <p:spPr bwMode="auto">
          <a:xfrm>
            <a:off x="2713433" y="2341324"/>
            <a:ext cx="93300" cy="93300"/>
          </a:xfrm>
          <a:prstGeom prst="ellipse">
            <a:avLst/>
          </a:prstGeom>
          <a:solidFill>
            <a:srgbClr val="F9B4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475" name="Google Shape;475;p29"/>
          <p:cNvSpPr/>
          <p:nvPr/>
        </p:nvSpPr>
        <p:spPr bwMode="auto">
          <a:xfrm>
            <a:off x="3360907" y="3373862"/>
            <a:ext cx="1900825" cy="595502"/>
          </a:xfrm>
          <a:prstGeom prst="roundRect">
            <a:avLst>
              <a:gd name="adj" fmla="val 50000"/>
            </a:avLst>
          </a:prstGeom>
          <a:solidFill>
            <a:srgbClr val="F291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ru-RU" sz="1200" dirty="0" smtClean="0">
                <a:solidFill>
                  <a:schemeClr val="lt1"/>
                </a:solidFill>
                <a:latin typeface="Montserrat SemiBold"/>
              </a:rPr>
              <a:t>Общество хочет рожать здоровых детей</a:t>
            </a:r>
            <a:endParaRPr sz="1200" dirty="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</a:endParaRPr>
          </a:p>
        </p:txBody>
      </p:sp>
      <p:cxnSp>
        <p:nvCxnSpPr>
          <p:cNvPr id="476" name="Google Shape;476;p29"/>
          <p:cNvCxnSpPr>
            <a:cxnSpLocks/>
            <a:stCxn id="475" idx="1"/>
            <a:endCxn id="477" idx="6"/>
          </p:cNvCxnSpPr>
          <p:nvPr/>
        </p:nvCxnSpPr>
        <p:spPr bwMode="auto">
          <a:xfrm flipH="1" flipV="1">
            <a:off x="2806733" y="3424815"/>
            <a:ext cx="554174" cy="246798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77" name="Google Shape;477;p29"/>
          <p:cNvSpPr/>
          <p:nvPr/>
        </p:nvSpPr>
        <p:spPr bwMode="auto">
          <a:xfrm>
            <a:off x="2713433" y="3378165"/>
            <a:ext cx="93300" cy="93300"/>
          </a:xfrm>
          <a:prstGeom prst="ellipse">
            <a:avLst/>
          </a:prstGeom>
          <a:solidFill>
            <a:srgbClr val="F291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478" name="Google Shape;478;p29"/>
          <p:cNvSpPr/>
          <p:nvPr/>
        </p:nvSpPr>
        <p:spPr bwMode="auto">
          <a:xfrm>
            <a:off x="3360908" y="2589993"/>
            <a:ext cx="1900825" cy="727282"/>
          </a:xfrm>
          <a:prstGeom prst="roundRect">
            <a:avLst>
              <a:gd name="adj" fmla="val 50000"/>
            </a:avLst>
          </a:prstGeom>
          <a:solidFill>
            <a:srgbClr val="FAA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ru-RU" sz="1200" b="0" i="0" u="none" strike="noStrike" cap="none" spc="0" dirty="0" smtClean="0">
                <a:solidFill>
                  <a:schemeClr val="lt1"/>
                </a:solidFill>
                <a:latin typeface="Montserrat SemiBold"/>
                <a:cs typeface="Montserrat SemiBold"/>
              </a:rPr>
              <a:t>Специалисты нуждаются в редких знаниях</a:t>
            </a:r>
            <a:endParaRPr sz="1200" dirty="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</a:endParaRPr>
          </a:p>
        </p:txBody>
      </p:sp>
      <p:cxnSp>
        <p:nvCxnSpPr>
          <p:cNvPr id="479" name="Google Shape;479;p29"/>
          <p:cNvCxnSpPr>
            <a:cxnSpLocks/>
            <a:stCxn id="478" idx="1"/>
            <a:endCxn id="480" idx="6"/>
          </p:cNvCxnSpPr>
          <p:nvPr/>
        </p:nvCxnSpPr>
        <p:spPr bwMode="auto">
          <a:xfrm flipH="1" flipV="1">
            <a:off x="2929203" y="2911836"/>
            <a:ext cx="431704" cy="41797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80" name="Google Shape;480;p29"/>
          <p:cNvSpPr/>
          <p:nvPr/>
        </p:nvSpPr>
        <p:spPr bwMode="auto">
          <a:xfrm>
            <a:off x="2835903" y="2865187"/>
            <a:ext cx="93300" cy="93300"/>
          </a:xfrm>
          <a:prstGeom prst="ellipse">
            <a:avLst/>
          </a:prstGeom>
          <a:solidFill>
            <a:srgbClr val="FAA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481" name="Google Shape;481;p29"/>
          <p:cNvSpPr/>
          <p:nvPr/>
        </p:nvSpPr>
        <p:spPr bwMode="auto">
          <a:xfrm>
            <a:off x="3343328" y="4025950"/>
            <a:ext cx="1918404" cy="889675"/>
          </a:xfrm>
          <a:prstGeom prst="roundRect">
            <a:avLst>
              <a:gd name="adj" fmla="val 50000"/>
            </a:avLst>
          </a:prstGeom>
          <a:solidFill>
            <a:srgbClr val="F47F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  <a:defRPr/>
            </a:pPr>
            <a:r>
              <a:rPr lang="ru-RU" sz="1200" dirty="0" smtClean="0">
                <a:solidFill>
                  <a:schemeClr val="lt1"/>
                </a:solidFill>
                <a:latin typeface="Montserrat SemiBold"/>
                <a:cs typeface="Montserrat SemiBold"/>
              </a:rPr>
              <a:t>Государство может увидеть и масштабировать модель решений</a:t>
            </a:r>
            <a:endParaRPr sz="1200" dirty="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</a:endParaRPr>
          </a:p>
        </p:txBody>
      </p:sp>
      <p:cxnSp>
        <p:nvCxnSpPr>
          <p:cNvPr id="482" name="Google Shape;482;p29"/>
          <p:cNvCxnSpPr>
            <a:cxnSpLocks/>
            <a:stCxn id="481" idx="1"/>
            <a:endCxn id="483" idx="6"/>
          </p:cNvCxnSpPr>
          <p:nvPr/>
        </p:nvCxnSpPr>
        <p:spPr bwMode="auto">
          <a:xfrm flipH="1" flipV="1">
            <a:off x="2389315" y="3901921"/>
            <a:ext cx="954013" cy="568867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83" name="Google Shape;483;p29"/>
          <p:cNvSpPr/>
          <p:nvPr/>
        </p:nvSpPr>
        <p:spPr bwMode="auto">
          <a:xfrm>
            <a:off x="2296015" y="3855271"/>
            <a:ext cx="93300" cy="93300"/>
          </a:xfrm>
          <a:prstGeom prst="ellipse">
            <a:avLst/>
          </a:prstGeom>
          <a:solidFill>
            <a:srgbClr val="F47F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485" name="Google Shape;485;p29"/>
          <p:cNvSpPr txBox="1"/>
          <p:nvPr/>
        </p:nvSpPr>
        <p:spPr bwMode="auto">
          <a:xfrm>
            <a:off x="5500926" y="1117578"/>
            <a:ext cx="3208199" cy="3353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defRPr/>
            </a:pPr>
            <a:endParaRPr lang="ru-RU" sz="1800" dirty="0" smtClean="0">
              <a:latin typeface="Fira Sans Extra Condensed SemiBold"/>
              <a:cs typeface="Fira Sans Extra Condensed SemiBold"/>
            </a:endParaRPr>
          </a:p>
          <a:p>
            <a:pPr lvl="0" algn="ctr">
              <a:defRPr/>
            </a:pPr>
            <a:endParaRPr lang="ru-RU" sz="1800" dirty="0">
              <a:latin typeface="Fira Sans Extra Condensed SemiBold"/>
              <a:cs typeface="Fira Sans Extra Condensed SemiBold"/>
            </a:endParaRPr>
          </a:p>
          <a:p>
            <a:pPr lvl="0" algn="ctr">
              <a:defRPr/>
            </a:pPr>
            <a:r>
              <a:rPr lang="ru-RU" sz="1800" dirty="0" smtClean="0">
                <a:latin typeface="Fira Sans Extra Condensed SemiBold"/>
                <a:cs typeface="Fira Sans Extra Condensed SemiBold"/>
              </a:rPr>
              <a:t>1. Обучение пациентов и их семей, а также специалистов</a:t>
            </a:r>
          </a:p>
          <a:p>
            <a:pPr lvl="0" algn="ctr">
              <a:defRPr/>
            </a:pPr>
            <a:r>
              <a:rPr lang="ru-RU" sz="1800" dirty="0">
                <a:latin typeface="Fira Sans Extra Condensed SemiBold"/>
                <a:cs typeface="Fira Sans Extra Condensed SemiBold"/>
              </a:rPr>
              <a:t/>
            </a:r>
            <a:br>
              <a:rPr lang="ru-RU" sz="1800" dirty="0">
                <a:latin typeface="Fira Sans Extra Condensed SemiBold"/>
                <a:cs typeface="Fira Sans Extra Condensed SemiBold"/>
              </a:rPr>
            </a:br>
            <a:r>
              <a:rPr lang="ru-RU" sz="1800" dirty="0">
                <a:latin typeface="Fira Sans Extra Condensed SemiBold"/>
                <a:cs typeface="Fira Sans Extra Condensed SemiBold"/>
              </a:rPr>
              <a:t>2. </a:t>
            </a:r>
            <a:r>
              <a:rPr lang="ru-RU" sz="1800" dirty="0" err="1" smtClean="0">
                <a:latin typeface="Fira Sans Extra Condensed SemiBold"/>
                <a:cs typeface="Fira Sans Extra Condensed SemiBold"/>
              </a:rPr>
              <a:t>Адвокация</a:t>
            </a:r>
            <a:r>
              <a:rPr lang="ru-RU" sz="1800" dirty="0" smtClean="0">
                <a:latin typeface="Fira Sans Extra Condensed SemiBold"/>
                <a:cs typeface="Fira Sans Extra Condensed SemiBold"/>
              </a:rPr>
              <a:t> и психологическая поддержка</a:t>
            </a:r>
          </a:p>
          <a:p>
            <a:pPr lvl="0" algn="ctr">
              <a:defRPr/>
            </a:pPr>
            <a:r>
              <a:rPr lang="ru-RU" sz="1800" dirty="0">
                <a:latin typeface="Fira Sans Extra Condensed SemiBold"/>
                <a:cs typeface="Fira Sans Extra Condensed SemiBold"/>
              </a:rPr>
              <a:t/>
            </a:r>
            <a:br>
              <a:rPr lang="ru-RU" sz="1800" dirty="0">
                <a:latin typeface="Fira Sans Extra Condensed SemiBold"/>
                <a:cs typeface="Fira Sans Extra Condensed SemiBold"/>
              </a:rPr>
            </a:br>
            <a:r>
              <a:rPr lang="ru-RU" sz="1800" dirty="0" smtClean="0">
                <a:latin typeface="Fira Sans Extra Condensed SemiBold"/>
                <a:cs typeface="Fira Sans Extra Condensed SemiBold"/>
              </a:rPr>
              <a:t>3. </a:t>
            </a:r>
            <a:r>
              <a:rPr lang="ru-RU" sz="1800" dirty="0" err="1" smtClean="0">
                <a:latin typeface="Fira Sans Extra Condensed SemiBold"/>
                <a:cs typeface="Fira Sans Extra Condensed SemiBold"/>
              </a:rPr>
              <a:t>Мультидисциплинарное</a:t>
            </a:r>
            <a:r>
              <a:rPr lang="ru-RU" sz="1800" dirty="0" smtClean="0">
                <a:latin typeface="Fira Sans Extra Condensed SemiBold"/>
                <a:cs typeface="Fira Sans Extra Condensed SemiBold"/>
              </a:rPr>
              <a:t> консультирование</a:t>
            </a:r>
          </a:p>
          <a:p>
            <a:pPr lvl="0" algn="ctr">
              <a:defRPr/>
            </a:pPr>
            <a:endParaRPr lang="ru-RU" sz="1800" dirty="0">
              <a:latin typeface="Fira Sans Extra Condensed SemiBold"/>
              <a:cs typeface="Fira Sans Extra Condensed SemiBold"/>
            </a:endParaRPr>
          </a:p>
          <a:p>
            <a:pPr lvl="0" algn="ctr">
              <a:defRPr/>
            </a:pPr>
            <a:r>
              <a:rPr lang="ru-RU" sz="1800" dirty="0" smtClean="0">
                <a:latin typeface="Fira Sans Extra Condensed SemiBold"/>
                <a:cs typeface="Fira Sans Extra Condensed SemiBold"/>
              </a:rPr>
              <a:t>4. Расширение осведомленности о редких нервно-мышечных заболеваниях</a:t>
            </a:r>
          </a:p>
          <a:p>
            <a:pPr lvl="0" algn="ctr">
              <a:defRPr/>
            </a:pPr>
            <a:endParaRPr lang="ru-RU" sz="1800" dirty="0">
              <a:latin typeface="Fira Sans Extra Condensed SemiBold"/>
              <a:ea typeface="Roboto"/>
              <a:cs typeface="Fira Sans Extra Condensed SemiBold"/>
            </a:endParaRPr>
          </a:p>
          <a:p>
            <a:pPr lvl="0" algn="ctr">
              <a:defRPr/>
            </a:pPr>
            <a:endParaRPr lang="ru-RU" sz="1200" dirty="0">
              <a:latin typeface="Roboto"/>
              <a:ea typeface="Roboto"/>
              <a:cs typeface="Roboto"/>
            </a:endParaRPr>
          </a:p>
        </p:txBody>
      </p:sp>
      <p:sp>
        <p:nvSpPr>
          <p:cNvPr id="499" name="Google Shape;499;p29"/>
          <p:cNvSpPr/>
          <p:nvPr/>
        </p:nvSpPr>
        <p:spPr bwMode="auto">
          <a:xfrm>
            <a:off x="540425" y="979527"/>
            <a:ext cx="708600" cy="56100"/>
          </a:xfrm>
          <a:prstGeom prst="rect">
            <a:avLst/>
          </a:prstGeom>
          <a:solidFill>
            <a:srgbClr val="F291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37" name="Google Shape;74;p18"/>
          <p:cNvSpPr txBox="1"/>
          <p:nvPr/>
        </p:nvSpPr>
        <p:spPr bwMode="auto">
          <a:xfrm rot="547">
            <a:off x="435099" y="465619"/>
            <a:ext cx="5239983" cy="3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5200" b="0" i="0" u="none" strike="noStrike" cap="none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</a:defRPr>
            </a:lvl1pPr>
            <a:lvl2pPr marR="0"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2pPr>
            <a:lvl3pPr marR="0"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3pPr>
            <a:lvl4pPr marR="0"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4pPr>
            <a:lvl5pPr marR="0"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5pPr>
            <a:lvl6pPr marR="0"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6pPr>
            <a:lvl7pPr marR="0"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7pPr>
            <a:lvl8pPr marR="0"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8pPr>
            <a:lvl9pPr marR="0"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9pPr>
          </a:lstStyle>
          <a:p>
            <a:pPr>
              <a:lnSpc>
                <a:spcPct val="70000"/>
              </a:lnSpc>
              <a:defRPr/>
            </a:pPr>
            <a:r>
              <a:rPr lang="ru-RU" sz="3200" b="1" dirty="0" smtClean="0">
                <a:solidFill>
                  <a:srgbClr val="F47F4A"/>
                </a:solidFill>
                <a:latin typeface="Montserrat"/>
                <a:ea typeface="Montserrat"/>
                <a:cs typeface="Montserrat"/>
              </a:rPr>
              <a:t>Целевая аудитория</a:t>
            </a:r>
            <a:endParaRPr dirty="0"/>
          </a:p>
        </p:txBody>
      </p:sp>
      <p:grpSp>
        <p:nvGrpSpPr>
          <p:cNvPr id="38" name="Google Shape;2002;p35"/>
          <p:cNvGrpSpPr/>
          <p:nvPr/>
        </p:nvGrpSpPr>
        <p:grpSpPr bwMode="auto">
          <a:xfrm>
            <a:off x="1127449" y="2439490"/>
            <a:ext cx="1168566" cy="892395"/>
            <a:chOff x="5776798" y="3409778"/>
            <a:chExt cx="346379" cy="264518"/>
          </a:xfrm>
        </p:grpSpPr>
        <p:sp>
          <p:nvSpPr>
            <p:cNvPr id="39" name="Google Shape;2003;p35"/>
            <p:cNvSpPr/>
            <p:nvPr/>
          </p:nvSpPr>
          <p:spPr bwMode="auto">
            <a:xfrm>
              <a:off x="5890104" y="3642055"/>
              <a:ext cx="10248" cy="32241"/>
            </a:xfrm>
            <a:custGeom>
              <a:avLst/>
              <a:gdLst/>
              <a:ahLst/>
              <a:cxnLst/>
              <a:rect l="l" t="t" r="r" b="b"/>
              <a:pathLst>
                <a:path w="322" h="1013" extrusionOk="0">
                  <a:moveTo>
                    <a:pt x="167" y="1"/>
                  </a:moveTo>
                  <a:cubicBezTo>
                    <a:pt x="71" y="1"/>
                    <a:pt x="0" y="72"/>
                    <a:pt x="0" y="155"/>
                  </a:cubicBezTo>
                  <a:lnTo>
                    <a:pt x="0" y="846"/>
                  </a:lnTo>
                  <a:cubicBezTo>
                    <a:pt x="0" y="929"/>
                    <a:pt x="71" y="1013"/>
                    <a:pt x="167" y="1013"/>
                  </a:cubicBezTo>
                  <a:cubicBezTo>
                    <a:pt x="250" y="1013"/>
                    <a:pt x="321" y="929"/>
                    <a:pt x="321" y="846"/>
                  </a:cubicBezTo>
                  <a:lnTo>
                    <a:pt x="321" y="143"/>
                  </a:lnTo>
                  <a:cubicBezTo>
                    <a:pt x="321" y="60"/>
                    <a:pt x="250" y="1"/>
                    <a:pt x="1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40" name="Google Shape;2004;p35"/>
            <p:cNvSpPr/>
            <p:nvPr/>
          </p:nvSpPr>
          <p:spPr bwMode="auto">
            <a:xfrm>
              <a:off x="5998094" y="3642055"/>
              <a:ext cx="10248" cy="32241"/>
            </a:xfrm>
            <a:custGeom>
              <a:avLst/>
              <a:gdLst/>
              <a:ahLst/>
              <a:cxnLst/>
              <a:rect l="l" t="t" r="r" b="b"/>
              <a:pathLst>
                <a:path w="322" h="1013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846"/>
                  </a:lnTo>
                  <a:cubicBezTo>
                    <a:pt x="0" y="929"/>
                    <a:pt x="72" y="1013"/>
                    <a:pt x="167" y="1013"/>
                  </a:cubicBezTo>
                  <a:cubicBezTo>
                    <a:pt x="250" y="1013"/>
                    <a:pt x="322" y="929"/>
                    <a:pt x="322" y="846"/>
                  </a:cubicBezTo>
                  <a:lnTo>
                    <a:pt x="322" y="143"/>
                  </a:lnTo>
                  <a:cubicBezTo>
                    <a:pt x="310" y="60"/>
                    <a:pt x="250" y="1"/>
                    <a:pt x="1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41" name="Google Shape;2005;p35"/>
            <p:cNvSpPr/>
            <p:nvPr/>
          </p:nvSpPr>
          <p:spPr bwMode="auto">
            <a:xfrm>
              <a:off x="5814673" y="3528367"/>
              <a:ext cx="43222" cy="15564"/>
            </a:xfrm>
            <a:custGeom>
              <a:avLst/>
              <a:gdLst/>
              <a:ahLst/>
              <a:cxnLst/>
              <a:rect l="l" t="t" r="r" b="b"/>
              <a:pathLst>
                <a:path w="1358" h="489" extrusionOk="0">
                  <a:moveTo>
                    <a:pt x="167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67" y="322"/>
                  </a:cubicBezTo>
                  <a:cubicBezTo>
                    <a:pt x="346" y="322"/>
                    <a:pt x="870" y="358"/>
                    <a:pt x="1120" y="477"/>
                  </a:cubicBezTo>
                  <a:cubicBezTo>
                    <a:pt x="1144" y="489"/>
                    <a:pt x="1167" y="489"/>
                    <a:pt x="1191" y="489"/>
                  </a:cubicBezTo>
                  <a:cubicBezTo>
                    <a:pt x="1251" y="489"/>
                    <a:pt x="1310" y="453"/>
                    <a:pt x="1346" y="394"/>
                  </a:cubicBezTo>
                  <a:cubicBezTo>
                    <a:pt x="1358" y="322"/>
                    <a:pt x="1322" y="239"/>
                    <a:pt x="1251" y="191"/>
                  </a:cubicBezTo>
                  <a:cubicBezTo>
                    <a:pt x="882" y="13"/>
                    <a:pt x="191" y="1"/>
                    <a:pt x="1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42" name="Google Shape;2006;p35"/>
            <p:cNvSpPr/>
            <p:nvPr/>
          </p:nvSpPr>
          <p:spPr bwMode="auto">
            <a:xfrm>
              <a:off x="5797995" y="3631074"/>
              <a:ext cx="10662" cy="42458"/>
            </a:xfrm>
            <a:custGeom>
              <a:avLst/>
              <a:gdLst/>
              <a:ahLst/>
              <a:cxnLst/>
              <a:rect l="l" t="t" r="r" b="b"/>
              <a:pathLst>
                <a:path w="335" h="133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1179"/>
                  </a:lnTo>
                  <a:cubicBezTo>
                    <a:pt x="1" y="1262"/>
                    <a:pt x="84" y="1334"/>
                    <a:pt x="167" y="1334"/>
                  </a:cubicBezTo>
                  <a:cubicBezTo>
                    <a:pt x="251" y="1334"/>
                    <a:pt x="334" y="1262"/>
                    <a:pt x="334" y="1179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43" name="Google Shape;2007;p35"/>
            <p:cNvSpPr/>
            <p:nvPr/>
          </p:nvSpPr>
          <p:spPr bwMode="auto">
            <a:xfrm>
              <a:off x="5776798" y="3409778"/>
              <a:ext cx="346379" cy="264136"/>
            </a:xfrm>
            <a:custGeom>
              <a:avLst/>
              <a:gdLst/>
              <a:ahLst/>
              <a:cxnLst/>
              <a:rect l="l" t="t" r="r" b="b"/>
              <a:pathLst>
                <a:path w="10883" h="8299" extrusionOk="0">
                  <a:moveTo>
                    <a:pt x="9144" y="2512"/>
                  </a:moveTo>
                  <a:cubicBezTo>
                    <a:pt x="9418" y="2512"/>
                    <a:pt x="9656" y="2715"/>
                    <a:pt x="9656" y="2953"/>
                  </a:cubicBezTo>
                  <a:lnTo>
                    <a:pt x="9656" y="2977"/>
                  </a:lnTo>
                  <a:cubicBezTo>
                    <a:pt x="9501" y="2917"/>
                    <a:pt x="9335" y="2869"/>
                    <a:pt x="9144" y="2869"/>
                  </a:cubicBezTo>
                  <a:cubicBezTo>
                    <a:pt x="8965" y="2869"/>
                    <a:pt x="8787" y="2905"/>
                    <a:pt x="8620" y="2977"/>
                  </a:cubicBezTo>
                  <a:lnTo>
                    <a:pt x="8620" y="2953"/>
                  </a:lnTo>
                  <a:cubicBezTo>
                    <a:pt x="8620" y="2727"/>
                    <a:pt x="8858" y="2512"/>
                    <a:pt x="9144" y="2512"/>
                  </a:cubicBezTo>
                  <a:close/>
                  <a:moveTo>
                    <a:pt x="2869" y="3203"/>
                  </a:moveTo>
                  <a:lnTo>
                    <a:pt x="2869" y="3858"/>
                  </a:lnTo>
                  <a:cubicBezTo>
                    <a:pt x="2869" y="3965"/>
                    <a:pt x="2846" y="4060"/>
                    <a:pt x="2798" y="4167"/>
                  </a:cubicBezTo>
                  <a:lnTo>
                    <a:pt x="2727" y="4334"/>
                  </a:lnTo>
                  <a:cubicBezTo>
                    <a:pt x="2715" y="4346"/>
                    <a:pt x="2715" y="4382"/>
                    <a:pt x="2715" y="4405"/>
                  </a:cubicBezTo>
                  <a:lnTo>
                    <a:pt x="2715" y="4751"/>
                  </a:lnTo>
                  <a:cubicBezTo>
                    <a:pt x="2715" y="4989"/>
                    <a:pt x="2619" y="5191"/>
                    <a:pt x="2441" y="5358"/>
                  </a:cubicBezTo>
                  <a:cubicBezTo>
                    <a:pt x="2298" y="5525"/>
                    <a:pt x="2072" y="5596"/>
                    <a:pt x="1834" y="5596"/>
                  </a:cubicBezTo>
                  <a:cubicBezTo>
                    <a:pt x="1369" y="5584"/>
                    <a:pt x="1000" y="5179"/>
                    <a:pt x="1000" y="4703"/>
                  </a:cubicBezTo>
                  <a:lnTo>
                    <a:pt x="1000" y="4405"/>
                  </a:lnTo>
                  <a:cubicBezTo>
                    <a:pt x="1000" y="4382"/>
                    <a:pt x="1000" y="4358"/>
                    <a:pt x="988" y="4334"/>
                  </a:cubicBezTo>
                  <a:lnTo>
                    <a:pt x="881" y="4143"/>
                  </a:lnTo>
                  <a:cubicBezTo>
                    <a:pt x="845" y="4060"/>
                    <a:pt x="822" y="3989"/>
                    <a:pt x="822" y="3905"/>
                  </a:cubicBezTo>
                  <a:lnTo>
                    <a:pt x="822" y="3882"/>
                  </a:lnTo>
                  <a:cubicBezTo>
                    <a:pt x="822" y="3501"/>
                    <a:pt x="1131" y="3203"/>
                    <a:pt x="1500" y="3203"/>
                  </a:cubicBezTo>
                  <a:close/>
                  <a:moveTo>
                    <a:pt x="9144" y="3215"/>
                  </a:moveTo>
                  <a:cubicBezTo>
                    <a:pt x="9704" y="3215"/>
                    <a:pt x="10168" y="3679"/>
                    <a:pt x="10168" y="4239"/>
                  </a:cubicBezTo>
                  <a:cubicBezTo>
                    <a:pt x="10168" y="4346"/>
                    <a:pt x="10156" y="4465"/>
                    <a:pt x="10108" y="4572"/>
                  </a:cubicBezTo>
                  <a:cubicBezTo>
                    <a:pt x="9656" y="4108"/>
                    <a:pt x="8870" y="3929"/>
                    <a:pt x="8823" y="3929"/>
                  </a:cubicBezTo>
                  <a:cubicBezTo>
                    <a:pt x="8814" y="3926"/>
                    <a:pt x="8804" y="3925"/>
                    <a:pt x="8794" y="3925"/>
                  </a:cubicBezTo>
                  <a:cubicBezTo>
                    <a:pt x="8763" y="3925"/>
                    <a:pt x="8727" y="3938"/>
                    <a:pt x="8692" y="3965"/>
                  </a:cubicBezTo>
                  <a:cubicBezTo>
                    <a:pt x="8644" y="3989"/>
                    <a:pt x="8632" y="4036"/>
                    <a:pt x="8632" y="4084"/>
                  </a:cubicBezTo>
                  <a:cubicBezTo>
                    <a:pt x="8632" y="4084"/>
                    <a:pt x="8632" y="4179"/>
                    <a:pt x="8513" y="4298"/>
                  </a:cubicBezTo>
                  <a:cubicBezTo>
                    <a:pt x="8453" y="4358"/>
                    <a:pt x="8453" y="4465"/>
                    <a:pt x="8513" y="4524"/>
                  </a:cubicBezTo>
                  <a:cubicBezTo>
                    <a:pt x="8543" y="4554"/>
                    <a:pt x="8584" y="4569"/>
                    <a:pt x="8626" y="4569"/>
                  </a:cubicBezTo>
                  <a:cubicBezTo>
                    <a:pt x="8668" y="4569"/>
                    <a:pt x="8709" y="4554"/>
                    <a:pt x="8739" y="4524"/>
                  </a:cubicBezTo>
                  <a:cubicBezTo>
                    <a:pt x="8823" y="4441"/>
                    <a:pt x="8882" y="4346"/>
                    <a:pt x="8918" y="4274"/>
                  </a:cubicBezTo>
                  <a:cubicBezTo>
                    <a:pt x="9180" y="4346"/>
                    <a:pt x="9739" y="4560"/>
                    <a:pt x="9989" y="4894"/>
                  </a:cubicBezTo>
                  <a:cubicBezTo>
                    <a:pt x="9906" y="5298"/>
                    <a:pt x="9573" y="5596"/>
                    <a:pt x="9144" y="5596"/>
                  </a:cubicBezTo>
                  <a:cubicBezTo>
                    <a:pt x="8704" y="5596"/>
                    <a:pt x="8334" y="5275"/>
                    <a:pt x="8287" y="4834"/>
                  </a:cubicBezTo>
                  <a:cubicBezTo>
                    <a:pt x="8287" y="4810"/>
                    <a:pt x="8275" y="4798"/>
                    <a:pt x="8263" y="4774"/>
                  </a:cubicBezTo>
                  <a:cubicBezTo>
                    <a:pt x="8156" y="4620"/>
                    <a:pt x="8108" y="4441"/>
                    <a:pt x="8108" y="4239"/>
                  </a:cubicBezTo>
                  <a:cubicBezTo>
                    <a:pt x="8108" y="3679"/>
                    <a:pt x="8573" y="3215"/>
                    <a:pt x="9144" y="3215"/>
                  </a:cubicBezTo>
                  <a:close/>
                  <a:moveTo>
                    <a:pt x="5441" y="298"/>
                  </a:moveTo>
                  <a:cubicBezTo>
                    <a:pt x="6013" y="298"/>
                    <a:pt x="6489" y="488"/>
                    <a:pt x="6858" y="845"/>
                  </a:cubicBezTo>
                  <a:cubicBezTo>
                    <a:pt x="7227" y="1226"/>
                    <a:pt x="7453" y="1738"/>
                    <a:pt x="7501" y="2369"/>
                  </a:cubicBezTo>
                  <a:cubicBezTo>
                    <a:pt x="7620" y="4060"/>
                    <a:pt x="7763" y="5001"/>
                    <a:pt x="7822" y="5334"/>
                  </a:cubicBezTo>
                  <a:lnTo>
                    <a:pt x="7822" y="5346"/>
                  </a:lnTo>
                  <a:cubicBezTo>
                    <a:pt x="7632" y="5453"/>
                    <a:pt x="7310" y="5632"/>
                    <a:pt x="6787" y="5763"/>
                  </a:cubicBezTo>
                  <a:lnTo>
                    <a:pt x="6525" y="5644"/>
                  </a:lnTo>
                  <a:cubicBezTo>
                    <a:pt x="6453" y="5608"/>
                    <a:pt x="6418" y="5548"/>
                    <a:pt x="6418" y="5477"/>
                  </a:cubicBezTo>
                  <a:lnTo>
                    <a:pt x="6418" y="4929"/>
                  </a:lnTo>
                  <a:cubicBezTo>
                    <a:pt x="6918" y="4596"/>
                    <a:pt x="7263" y="4024"/>
                    <a:pt x="7263" y="3370"/>
                  </a:cubicBezTo>
                  <a:lnTo>
                    <a:pt x="7263" y="3072"/>
                  </a:lnTo>
                  <a:cubicBezTo>
                    <a:pt x="7263" y="2869"/>
                    <a:pt x="7180" y="2691"/>
                    <a:pt x="7037" y="2560"/>
                  </a:cubicBezTo>
                  <a:cubicBezTo>
                    <a:pt x="6727" y="2274"/>
                    <a:pt x="6001" y="1798"/>
                    <a:pt x="4751" y="1667"/>
                  </a:cubicBezTo>
                  <a:cubicBezTo>
                    <a:pt x="4744" y="1666"/>
                    <a:pt x="4737" y="1666"/>
                    <a:pt x="4730" y="1666"/>
                  </a:cubicBezTo>
                  <a:cubicBezTo>
                    <a:pt x="4645" y="1666"/>
                    <a:pt x="4583" y="1733"/>
                    <a:pt x="4572" y="1822"/>
                  </a:cubicBezTo>
                  <a:cubicBezTo>
                    <a:pt x="4548" y="1905"/>
                    <a:pt x="4632" y="1977"/>
                    <a:pt x="4715" y="2000"/>
                  </a:cubicBezTo>
                  <a:cubicBezTo>
                    <a:pt x="5882" y="2119"/>
                    <a:pt x="6537" y="2548"/>
                    <a:pt x="6834" y="2798"/>
                  </a:cubicBezTo>
                  <a:cubicBezTo>
                    <a:pt x="6906" y="2858"/>
                    <a:pt x="6953" y="2965"/>
                    <a:pt x="6953" y="3072"/>
                  </a:cubicBezTo>
                  <a:lnTo>
                    <a:pt x="6953" y="3370"/>
                  </a:lnTo>
                  <a:cubicBezTo>
                    <a:pt x="6953" y="4215"/>
                    <a:pt x="6263" y="4894"/>
                    <a:pt x="5417" y="4894"/>
                  </a:cubicBezTo>
                  <a:cubicBezTo>
                    <a:pt x="4572" y="4894"/>
                    <a:pt x="3881" y="4215"/>
                    <a:pt x="3881" y="3370"/>
                  </a:cubicBezTo>
                  <a:lnTo>
                    <a:pt x="3881" y="3227"/>
                  </a:lnTo>
                  <a:cubicBezTo>
                    <a:pt x="3881" y="3167"/>
                    <a:pt x="3917" y="3108"/>
                    <a:pt x="3977" y="3084"/>
                  </a:cubicBezTo>
                  <a:cubicBezTo>
                    <a:pt x="4167" y="2965"/>
                    <a:pt x="4429" y="2750"/>
                    <a:pt x="4548" y="2393"/>
                  </a:cubicBezTo>
                  <a:cubicBezTo>
                    <a:pt x="4584" y="2310"/>
                    <a:pt x="4536" y="2215"/>
                    <a:pt x="4453" y="2203"/>
                  </a:cubicBezTo>
                  <a:cubicBezTo>
                    <a:pt x="4434" y="2198"/>
                    <a:pt x="4415" y="2196"/>
                    <a:pt x="4398" y="2196"/>
                  </a:cubicBezTo>
                  <a:cubicBezTo>
                    <a:pt x="4327" y="2196"/>
                    <a:pt x="4270" y="2234"/>
                    <a:pt x="4251" y="2310"/>
                  </a:cubicBezTo>
                  <a:cubicBezTo>
                    <a:pt x="4167" y="2572"/>
                    <a:pt x="3977" y="2727"/>
                    <a:pt x="3822" y="2810"/>
                  </a:cubicBezTo>
                  <a:cubicBezTo>
                    <a:pt x="3679" y="2905"/>
                    <a:pt x="3572" y="3072"/>
                    <a:pt x="3572" y="3227"/>
                  </a:cubicBezTo>
                  <a:lnTo>
                    <a:pt x="3572" y="3370"/>
                  </a:lnTo>
                  <a:cubicBezTo>
                    <a:pt x="3572" y="4024"/>
                    <a:pt x="3917" y="4584"/>
                    <a:pt x="4417" y="4929"/>
                  </a:cubicBezTo>
                  <a:lnTo>
                    <a:pt x="4417" y="5477"/>
                  </a:lnTo>
                  <a:cubicBezTo>
                    <a:pt x="4417" y="5548"/>
                    <a:pt x="4370" y="5608"/>
                    <a:pt x="4310" y="5644"/>
                  </a:cubicBezTo>
                  <a:lnTo>
                    <a:pt x="4048" y="5763"/>
                  </a:lnTo>
                  <a:cubicBezTo>
                    <a:pt x="3536" y="5632"/>
                    <a:pt x="3215" y="5453"/>
                    <a:pt x="3060" y="5346"/>
                  </a:cubicBezTo>
                  <a:lnTo>
                    <a:pt x="3060" y="5334"/>
                  </a:lnTo>
                  <a:cubicBezTo>
                    <a:pt x="3131" y="5001"/>
                    <a:pt x="3262" y="4060"/>
                    <a:pt x="3393" y="2369"/>
                  </a:cubicBezTo>
                  <a:cubicBezTo>
                    <a:pt x="3441" y="1738"/>
                    <a:pt x="3655" y="1226"/>
                    <a:pt x="4036" y="845"/>
                  </a:cubicBezTo>
                  <a:cubicBezTo>
                    <a:pt x="4393" y="488"/>
                    <a:pt x="4882" y="298"/>
                    <a:pt x="5441" y="298"/>
                  </a:cubicBezTo>
                  <a:close/>
                  <a:moveTo>
                    <a:pt x="2750" y="5465"/>
                  </a:moveTo>
                  <a:cubicBezTo>
                    <a:pt x="2786" y="5501"/>
                    <a:pt x="2810" y="5572"/>
                    <a:pt x="2869" y="5596"/>
                  </a:cubicBezTo>
                  <a:cubicBezTo>
                    <a:pt x="3000" y="5691"/>
                    <a:pt x="3239" y="5822"/>
                    <a:pt x="3584" y="5941"/>
                  </a:cubicBezTo>
                  <a:lnTo>
                    <a:pt x="3155" y="6144"/>
                  </a:lnTo>
                  <a:lnTo>
                    <a:pt x="2655" y="6001"/>
                  </a:lnTo>
                  <a:cubicBezTo>
                    <a:pt x="2512" y="5953"/>
                    <a:pt x="2512" y="5953"/>
                    <a:pt x="2512" y="5906"/>
                  </a:cubicBezTo>
                  <a:lnTo>
                    <a:pt x="2512" y="5691"/>
                  </a:lnTo>
                  <a:cubicBezTo>
                    <a:pt x="2572" y="5656"/>
                    <a:pt x="2619" y="5608"/>
                    <a:pt x="2667" y="5572"/>
                  </a:cubicBezTo>
                  <a:cubicBezTo>
                    <a:pt x="2691" y="5536"/>
                    <a:pt x="2727" y="5513"/>
                    <a:pt x="2750" y="5465"/>
                  </a:cubicBezTo>
                  <a:close/>
                  <a:moveTo>
                    <a:pt x="8096" y="5239"/>
                  </a:moveTo>
                  <a:cubicBezTo>
                    <a:pt x="8180" y="5417"/>
                    <a:pt x="8323" y="5572"/>
                    <a:pt x="8477" y="5691"/>
                  </a:cubicBezTo>
                  <a:lnTo>
                    <a:pt x="8477" y="6025"/>
                  </a:lnTo>
                  <a:lnTo>
                    <a:pt x="8489" y="6025"/>
                  </a:lnTo>
                  <a:lnTo>
                    <a:pt x="7977" y="6287"/>
                  </a:lnTo>
                  <a:cubicBezTo>
                    <a:pt x="7977" y="6287"/>
                    <a:pt x="7965" y="6287"/>
                    <a:pt x="7965" y="6263"/>
                  </a:cubicBezTo>
                  <a:lnTo>
                    <a:pt x="7227" y="5941"/>
                  </a:lnTo>
                  <a:cubicBezTo>
                    <a:pt x="7596" y="5822"/>
                    <a:pt x="7822" y="5667"/>
                    <a:pt x="7942" y="5596"/>
                  </a:cubicBezTo>
                  <a:cubicBezTo>
                    <a:pt x="8049" y="5525"/>
                    <a:pt x="8108" y="5406"/>
                    <a:pt x="8096" y="5275"/>
                  </a:cubicBezTo>
                  <a:lnTo>
                    <a:pt x="8096" y="5239"/>
                  </a:lnTo>
                  <a:close/>
                  <a:moveTo>
                    <a:pt x="2203" y="5870"/>
                  </a:moveTo>
                  <a:lnTo>
                    <a:pt x="2203" y="5929"/>
                  </a:lnTo>
                  <a:cubicBezTo>
                    <a:pt x="2203" y="5953"/>
                    <a:pt x="2203" y="5989"/>
                    <a:pt x="2215" y="6013"/>
                  </a:cubicBezTo>
                  <a:lnTo>
                    <a:pt x="1857" y="6370"/>
                  </a:lnTo>
                  <a:lnTo>
                    <a:pt x="1500" y="6013"/>
                  </a:lnTo>
                  <a:cubicBezTo>
                    <a:pt x="1512" y="5989"/>
                    <a:pt x="1512" y="5953"/>
                    <a:pt x="1512" y="5929"/>
                  </a:cubicBezTo>
                  <a:lnTo>
                    <a:pt x="1512" y="5870"/>
                  </a:lnTo>
                  <a:cubicBezTo>
                    <a:pt x="1619" y="5894"/>
                    <a:pt x="1726" y="5929"/>
                    <a:pt x="1834" y="5929"/>
                  </a:cubicBezTo>
                  <a:lnTo>
                    <a:pt x="1857" y="5929"/>
                  </a:lnTo>
                  <a:cubicBezTo>
                    <a:pt x="1976" y="5929"/>
                    <a:pt x="2096" y="5906"/>
                    <a:pt x="2203" y="5870"/>
                  </a:cubicBezTo>
                  <a:close/>
                  <a:moveTo>
                    <a:pt x="9525" y="5882"/>
                  </a:moveTo>
                  <a:lnTo>
                    <a:pt x="9525" y="6048"/>
                  </a:lnTo>
                  <a:cubicBezTo>
                    <a:pt x="9525" y="6108"/>
                    <a:pt x="9537" y="6144"/>
                    <a:pt x="9573" y="6191"/>
                  </a:cubicBezTo>
                  <a:lnTo>
                    <a:pt x="9394" y="6322"/>
                  </a:lnTo>
                  <a:cubicBezTo>
                    <a:pt x="9323" y="6394"/>
                    <a:pt x="9236" y="6429"/>
                    <a:pt x="9151" y="6429"/>
                  </a:cubicBezTo>
                  <a:cubicBezTo>
                    <a:pt x="9067" y="6429"/>
                    <a:pt x="8983" y="6394"/>
                    <a:pt x="8918" y="6322"/>
                  </a:cubicBezTo>
                  <a:lnTo>
                    <a:pt x="8763" y="6191"/>
                  </a:lnTo>
                  <a:cubicBezTo>
                    <a:pt x="8799" y="6144"/>
                    <a:pt x="8811" y="6084"/>
                    <a:pt x="8811" y="6048"/>
                  </a:cubicBezTo>
                  <a:lnTo>
                    <a:pt x="8811" y="5882"/>
                  </a:lnTo>
                  <a:cubicBezTo>
                    <a:pt x="8918" y="5906"/>
                    <a:pt x="9037" y="5941"/>
                    <a:pt x="9168" y="5941"/>
                  </a:cubicBezTo>
                  <a:cubicBezTo>
                    <a:pt x="9287" y="5941"/>
                    <a:pt x="9406" y="5929"/>
                    <a:pt x="9525" y="5882"/>
                  </a:cubicBezTo>
                  <a:close/>
                  <a:moveTo>
                    <a:pt x="6096" y="5096"/>
                  </a:moveTo>
                  <a:lnTo>
                    <a:pt x="6096" y="5477"/>
                  </a:lnTo>
                  <a:cubicBezTo>
                    <a:pt x="6096" y="5667"/>
                    <a:pt x="6215" y="5846"/>
                    <a:pt x="6394" y="5941"/>
                  </a:cubicBezTo>
                  <a:lnTo>
                    <a:pt x="6632" y="6048"/>
                  </a:lnTo>
                  <a:cubicBezTo>
                    <a:pt x="6406" y="6489"/>
                    <a:pt x="5941" y="6787"/>
                    <a:pt x="5417" y="6787"/>
                  </a:cubicBezTo>
                  <a:cubicBezTo>
                    <a:pt x="4894" y="6787"/>
                    <a:pt x="4441" y="6501"/>
                    <a:pt x="4203" y="6048"/>
                  </a:cubicBezTo>
                  <a:lnTo>
                    <a:pt x="4441" y="5941"/>
                  </a:lnTo>
                  <a:cubicBezTo>
                    <a:pt x="4620" y="5870"/>
                    <a:pt x="4739" y="5691"/>
                    <a:pt x="4739" y="5477"/>
                  </a:cubicBezTo>
                  <a:lnTo>
                    <a:pt x="4739" y="5096"/>
                  </a:lnTo>
                  <a:cubicBezTo>
                    <a:pt x="4941" y="5179"/>
                    <a:pt x="5179" y="5227"/>
                    <a:pt x="5417" y="5227"/>
                  </a:cubicBezTo>
                  <a:cubicBezTo>
                    <a:pt x="5656" y="5227"/>
                    <a:pt x="5894" y="5179"/>
                    <a:pt x="6096" y="5096"/>
                  </a:cubicBezTo>
                  <a:close/>
                  <a:moveTo>
                    <a:pt x="5417" y="0"/>
                  </a:moveTo>
                  <a:cubicBezTo>
                    <a:pt x="4763" y="0"/>
                    <a:pt x="4215" y="226"/>
                    <a:pt x="3786" y="643"/>
                  </a:cubicBezTo>
                  <a:cubicBezTo>
                    <a:pt x="3346" y="1060"/>
                    <a:pt x="3096" y="1655"/>
                    <a:pt x="3048" y="2346"/>
                  </a:cubicBezTo>
                  <a:cubicBezTo>
                    <a:pt x="3036" y="2548"/>
                    <a:pt x="3024" y="2703"/>
                    <a:pt x="3012" y="2881"/>
                  </a:cubicBezTo>
                  <a:lnTo>
                    <a:pt x="1524" y="2881"/>
                  </a:lnTo>
                  <a:cubicBezTo>
                    <a:pt x="964" y="2881"/>
                    <a:pt x="512" y="3334"/>
                    <a:pt x="512" y="3893"/>
                  </a:cubicBezTo>
                  <a:lnTo>
                    <a:pt x="512" y="3917"/>
                  </a:lnTo>
                  <a:cubicBezTo>
                    <a:pt x="512" y="4048"/>
                    <a:pt x="536" y="4167"/>
                    <a:pt x="595" y="4286"/>
                  </a:cubicBezTo>
                  <a:lnTo>
                    <a:pt x="667" y="4453"/>
                  </a:lnTo>
                  <a:lnTo>
                    <a:pt x="667" y="4703"/>
                  </a:lnTo>
                  <a:cubicBezTo>
                    <a:pt x="667" y="5120"/>
                    <a:pt x="881" y="5477"/>
                    <a:pt x="1179" y="5703"/>
                  </a:cubicBezTo>
                  <a:lnTo>
                    <a:pt x="1179" y="5929"/>
                  </a:lnTo>
                  <a:cubicBezTo>
                    <a:pt x="1179" y="5953"/>
                    <a:pt x="1167" y="5989"/>
                    <a:pt x="1131" y="5989"/>
                  </a:cubicBezTo>
                  <a:lnTo>
                    <a:pt x="476" y="6179"/>
                  </a:lnTo>
                  <a:cubicBezTo>
                    <a:pt x="191" y="6251"/>
                    <a:pt x="0" y="6513"/>
                    <a:pt x="0" y="6810"/>
                  </a:cubicBezTo>
                  <a:lnTo>
                    <a:pt x="0" y="8120"/>
                  </a:lnTo>
                  <a:cubicBezTo>
                    <a:pt x="0" y="8215"/>
                    <a:pt x="71" y="8287"/>
                    <a:pt x="167" y="8287"/>
                  </a:cubicBezTo>
                  <a:cubicBezTo>
                    <a:pt x="250" y="8287"/>
                    <a:pt x="333" y="8215"/>
                    <a:pt x="333" y="8120"/>
                  </a:cubicBezTo>
                  <a:lnTo>
                    <a:pt x="333" y="6810"/>
                  </a:lnTo>
                  <a:cubicBezTo>
                    <a:pt x="333" y="6668"/>
                    <a:pt x="429" y="6513"/>
                    <a:pt x="583" y="6477"/>
                  </a:cubicBezTo>
                  <a:lnTo>
                    <a:pt x="1238" y="6287"/>
                  </a:lnTo>
                  <a:cubicBezTo>
                    <a:pt x="1262" y="6287"/>
                    <a:pt x="1286" y="6263"/>
                    <a:pt x="1310" y="6251"/>
                  </a:cubicBezTo>
                  <a:lnTo>
                    <a:pt x="1715" y="6656"/>
                  </a:lnTo>
                  <a:lnTo>
                    <a:pt x="1715" y="8108"/>
                  </a:lnTo>
                  <a:cubicBezTo>
                    <a:pt x="1715" y="8203"/>
                    <a:pt x="1786" y="8275"/>
                    <a:pt x="1881" y="8275"/>
                  </a:cubicBezTo>
                  <a:cubicBezTo>
                    <a:pt x="1965" y="8275"/>
                    <a:pt x="2036" y="8203"/>
                    <a:pt x="2036" y="8108"/>
                  </a:cubicBezTo>
                  <a:lnTo>
                    <a:pt x="2036" y="6656"/>
                  </a:lnTo>
                  <a:lnTo>
                    <a:pt x="2441" y="6251"/>
                  </a:lnTo>
                  <a:cubicBezTo>
                    <a:pt x="2500" y="6287"/>
                    <a:pt x="2548" y="6298"/>
                    <a:pt x="2596" y="6310"/>
                  </a:cubicBezTo>
                  <a:lnTo>
                    <a:pt x="2750" y="6358"/>
                  </a:lnTo>
                  <a:cubicBezTo>
                    <a:pt x="2536" y="6501"/>
                    <a:pt x="2393" y="6751"/>
                    <a:pt x="2393" y="7037"/>
                  </a:cubicBezTo>
                  <a:lnTo>
                    <a:pt x="2393" y="8120"/>
                  </a:lnTo>
                  <a:cubicBezTo>
                    <a:pt x="2393" y="8215"/>
                    <a:pt x="2465" y="8287"/>
                    <a:pt x="2560" y="8287"/>
                  </a:cubicBezTo>
                  <a:cubicBezTo>
                    <a:pt x="2643" y="8287"/>
                    <a:pt x="2727" y="8215"/>
                    <a:pt x="2727" y="8120"/>
                  </a:cubicBezTo>
                  <a:lnTo>
                    <a:pt x="2727" y="7037"/>
                  </a:lnTo>
                  <a:cubicBezTo>
                    <a:pt x="2727" y="6834"/>
                    <a:pt x="2846" y="6656"/>
                    <a:pt x="3036" y="6560"/>
                  </a:cubicBezTo>
                  <a:lnTo>
                    <a:pt x="3941" y="6156"/>
                  </a:lnTo>
                  <a:cubicBezTo>
                    <a:pt x="4227" y="6727"/>
                    <a:pt x="4810" y="7096"/>
                    <a:pt x="5441" y="7096"/>
                  </a:cubicBezTo>
                  <a:cubicBezTo>
                    <a:pt x="6084" y="7096"/>
                    <a:pt x="6668" y="6739"/>
                    <a:pt x="6953" y="6156"/>
                  </a:cubicBezTo>
                  <a:lnTo>
                    <a:pt x="7858" y="6560"/>
                  </a:lnTo>
                  <a:cubicBezTo>
                    <a:pt x="8049" y="6656"/>
                    <a:pt x="8168" y="6834"/>
                    <a:pt x="8168" y="7037"/>
                  </a:cubicBezTo>
                  <a:lnTo>
                    <a:pt x="8168" y="8120"/>
                  </a:lnTo>
                  <a:cubicBezTo>
                    <a:pt x="8168" y="8215"/>
                    <a:pt x="8239" y="8287"/>
                    <a:pt x="8334" y="8287"/>
                  </a:cubicBezTo>
                  <a:cubicBezTo>
                    <a:pt x="8418" y="8287"/>
                    <a:pt x="8501" y="8215"/>
                    <a:pt x="8501" y="8120"/>
                  </a:cubicBezTo>
                  <a:lnTo>
                    <a:pt x="8501" y="7037"/>
                  </a:lnTo>
                  <a:cubicBezTo>
                    <a:pt x="8501" y="6834"/>
                    <a:pt x="8418" y="6656"/>
                    <a:pt x="8299" y="6501"/>
                  </a:cubicBezTo>
                  <a:lnTo>
                    <a:pt x="8537" y="6382"/>
                  </a:lnTo>
                  <a:lnTo>
                    <a:pt x="8715" y="6560"/>
                  </a:lnTo>
                  <a:cubicBezTo>
                    <a:pt x="8858" y="6679"/>
                    <a:pt x="9013" y="6739"/>
                    <a:pt x="9180" y="6739"/>
                  </a:cubicBezTo>
                  <a:cubicBezTo>
                    <a:pt x="9346" y="6739"/>
                    <a:pt x="9513" y="6679"/>
                    <a:pt x="9644" y="6560"/>
                  </a:cubicBezTo>
                  <a:lnTo>
                    <a:pt x="9823" y="6382"/>
                  </a:lnTo>
                  <a:lnTo>
                    <a:pt x="10358" y="6656"/>
                  </a:lnTo>
                  <a:cubicBezTo>
                    <a:pt x="10478" y="6715"/>
                    <a:pt x="10549" y="6834"/>
                    <a:pt x="10549" y="6965"/>
                  </a:cubicBezTo>
                  <a:lnTo>
                    <a:pt x="10549" y="8144"/>
                  </a:lnTo>
                  <a:cubicBezTo>
                    <a:pt x="10549" y="8227"/>
                    <a:pt x="10620" y="8299"/>
                    <a:pt x="10716" y="8299"/>
                  </a:cubicBezTo>
                  <a:cubicBezTo>
                    <a:pt x="10799" y="8299"/>
                    <a:pt x="10882" y="8227"/>
                    <a:pt x="10882" y="8144"/>
                  </a:cubicBezTo>
                  <a:lnTo>
                    <a:pt x="10882" y="6965"/>
                  </a:lnTo>
                  <a:cubicBezTo>
                    <a:pt x="10823" y="6703"/>
                    <a:pt x="10692" y="6477"/>
                    <a:pt x="10466" y="6358"/>
                  </a:cubicBezTo>
                  <a:lnTo>
                    <a:pt x="9823" y="6025"/>
                  </a:lnTo>
                  <a:lnTo>
                    <a:pt x="9823" y="6013"/>
                  </a:lnTo>
                  <a:lnTo>
                    <a:pt x="9823" y="5691"/>
                  </a:lnTo>
                  <a:cubicBezTo>
                    <a:pt x="10097" y="5501"/>
                    <a:pt x="10275" y="5227"/>
                    <a:pt x="10311" y="4882"/>
                  </a:cubicBezTo>
                  <a:cubicBezTo>
                    <a:pt x="10430" y="4679"/>
                    <a:pt x="10489" y="4453"/>
                    <a:pt x="10489" y="4215"/>
                  </a:cubicBezTo>
                  <a:cubicBezTo>
                    <a:pt x="10489" y="3786"/>
                    <a:pt x="10287" y="3381"/>
                    <a:pt x="9954" y="3143"/>
                  </a:cubicBezTo>
                  <a:cubicBezTo>
                    <a:pt x="9977" y="3084"/>
                    <a:pt x="9989" y="3012"/>
                    <a:pt x="9989" y="2953"/>
                  </a:cubicBezTo>
                  <a:cubicBezTo>
                    <a:pt x="9989" y="2536"/>
                    <a:pt x="9620" y="2191"/>
                    <a:pt x="9156" y="2191"/>
                  </a:cubicBezTo>
                  <a:cubicBezTo>
                    <a:pt x="8692" y="2191"/>
                    <a:pt x="8323" y="2524"/>
                    <a:pt x="8323" y="2953"/>
                  </a:cubicBezTo>
                  <a:cubicBezTo>
                    <a:pt x="8323" y="3024"/>
                    <a:pt x="8334" y="3084"/>
                    <a:pt x="8346" y="3143"/>
                  </a:cubicBezTo>
                  <a:cubicBezTo>
                    <a:pt x="8156" y="3286"/>
                    <a:pt x="8013" y="3477"/>
                    <a:pt x="7906" y="3715"/>
                  </a:cubicBezTo>
                  <a:cubicBezTo>
                    <a:pt x="7858" y="3334"/>
                    <a:pt x="7834" y="2869"/>
                    <a:pt x="7787" y="2346"/>
                  </a:cubicBezTo>
                  <a:cubicBezTo>
                    <a:pt x="7739" y="1655"/>
                    <a:pt x="7489" y="1060"/>
                    <a:pt x="7060" y="643"/>
                  </a:cubicBezTo>
                  <a:cubicBezTo>
                    <a:pt x="6644" y="226"/>
                    <a:pt x="6072" y="0"/>
                    <a:pt x="54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44" name="Google Shape;2008;p35"/>
            <p:cNvSpPr/>
            <p:nvPr/>
          </p:nvSpPr>
          <p:spPr bwMode="auto">
            <a:xfrm>
              <a:off x="6089408" y="3637502"/>
              <a:ext cx="10662" cy="36029"/>
            </a:xfrm>
            <a:custGeom>
              <a:avLst/>
              <a:gdLst/>
              <a:ahLst/>
              <a:cxnLst/>
              <a:rect l="l" t="t" r="r" b="b"/>
              <a:pathLst>
                <a:path w="335" h="1132" extrusionOk="0"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977"/>
                  </a:lnTo>
                  <a:cubicBezTo>
                    <a:pt x="1" y="1060"/>
                    <a:pt x="72" y="1132"/>
                    <a:pt x="167" y="1132"/>
                  </a:cubicBezTo>
                  <a:cubicBezTo>
                    <a:pt x="251" y="1132"/>
                    <a:pt x="322" y="1060"/>
                    <a:pt x="322" y="977"/>
                  </a:cubicBezTo>
                  <a:lnTo>
                    <a:pt x="322" y="167"/>
                  </a:lnTo>
                  <a:cubicBezTo>
                    <a:pt x="334" y="84"/>
                    <a:pt x="251" y="1"/>
                    <a:pt x="1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</p:grpSp>
      <p:pic>
        <p:nvPicPr>
          <p:cNvPr id="31" name="Рисунок 30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665834" y="202111"/>
            <a:ext cx="1256389" cy="6847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33" name="Google Shape;233;p25"/>
          <p:cNvGrpSpPr/>
          <p:nvPr/>
        </p:nvGrpSpPr>
        <p:grpSpPr bwMode="auto">
          <a:xfrm>
            <a:off x="3113347" y="1408580"/>
            <a:ext cx="2883057" cy="2884053"/>
            <a:chOff x="3269150" y="1529586"/>
            <a:chExt cx="2605800" cy="2606700"/>
          </a:xfrm>
        </p:grpSpPr>
        <p:sp>
          <p:nvSpPr>
            <p:cNvPr id="234" name="Google Shape;234;p25"/>
            <p:cNvSpPr/>
            <p:nvPr/>
          </p:nvSpPr>
          <p:spPr bwMode="auto">
            <a:xfrm>
              <a:off x="3269150" y="1529586"/>
              <a:ext cx="2605800" cy="2606700"/>
            </a:xfrm>
            <a:prstGeom prst="ellipse">
              <a:avLst/>
            </a:prstGeom>
            <a:noFill/>
            <a:ln w="19050" cap="flat" cmpd="sng">
              <a:solidFill>
                <a:srgbClr val="000000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235" name="Google Shape;235;p25"/>
            <p:cNvSpPr/>
            <p:nvPr/>
          </p:nvSpPr>
          <p:spPr bwMode="auto">
            <a:xfrm>
              <a:off x="3734500" y="1995080"/>
              <a:ext cx="1675200" cy="1675500"/>
            </a:xfrm>
            <a:prstGeom prst="ellipse">
              <a:avLst/>
            </a:prstGeom>
            <a:noFill/>
            <a:ln w="19050" cap="flat" cmpd="sng">
              <a:solidFill>
                <a:srgbClr val="000000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236" name="Google Shape;236;p25"/>
            <p:cNvSpPr/>
            <p:nvPr/>
          </p:nvSpPr>
          <p:spPr bwMode="auto">
            <a:xfrm>
              <a:off x="4143200" y="2404050"/>
              <a:ext cx="857700" cy="857700"/>
            </a:xfrm>
            <a:prstGeom prst="ellipse">
              <a:avLst/>
            </a:prstGeom>
            <a:solidFill>
              <a:srgbClr val="F29159"/>
            </a:solidFill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  <a:defRPr/>
              </a:pPr>
              <a:r>
                <a:rPr lang="ru-RU" sz="1200" dirty="0" smtClean="0">
                  <a:solidFill>
                    <a:srgbClr val="FFFFFF"/>
                  </a:solidFill>
                  <a:latin typeface="Montserrat SemiBold"/>
                  <a:ea typeface="Montserrat SemiBold"/>
                  <a:cs typeface="Montserrat SemiBold"/>
                </a:rPr>
                <a:t>Цель - Качество жизни</a:t>
              </a:r>
              <a:endParaRPr sz="150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endParaRPr>
            </a:p>
          </p:txBody>
        </p:sp>
      </p:grpSp>
      <p:sp>
        <p:nvSpPr>
          <p:cNvPr id="237" name="Google Shape;237;p25"/>
          <p:cNvSpPr/>
          <p:nvPr/>
        </p:nvSpPr>
        <p:spPr bwMode="auto">
          <a:xfrm>
            <a:off x="2924425" y="1745975"/>
            <a:ext cx="534900" cy="534900"/>
          </a:xfrm>
          <a:prstGeom prst="ellipse">
            <a:avLst/>
          </a:prstGeom>
          <a:solidFill>
            <a:srgbClr val="FFD94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solidFill>
                <a:srgbClr val="FFFFFF"/>
              </a:solidFill>
            </a:endParaRPr>
          </a:p>
        </p:txBody>
      </p:sp>
      <p:cxnSp>
        <p:nvCxnSpPr>
          <p:cNvPr id="238" name="Google Shape;238;p25"/>
          <p:cNvCxnSpPr>
            <a:cxnSpLocks/>
            <a:stCxn id="237" idx="2"/>
          </p:cNvCxnSpPr>
          <p:nvPr/>
        </p:nvCxnSpPr>
        <p:spPr bwMode="auto">
          <a:xfrm rot="10800000">
            <a:off x="2434525" y="2013425"/>
            <a:ext cx="489899" cy="0"/>
          </a:xfrm>
          <a:prstGeom prst="straightConnector1">
            <a:avLst/>
          </a:prstGeom>
          <a:noFill/>
          <a:ln w="9525" cap="flat" cmpd="sng">
            <a:solidFill>
              <a:srgbClr val="FFD949"/>
            </a:solidFill>
            <a:prstDash val="solid"/>
            <a:round/>
            <a:headEnd type="none" w="med" len="med"/>
            <a:tailEnd type="oval" w="med" len="med"/>
          </a:ln>
        </p:spPr>
      </p:cxnSp>
      <p:grpSp>
        <p:nvGrpSpPr>
          <p:cNvPr id="239" name="Google Shape;239;p25"/>
          <p:cNvGrpSpPr/>
          <p:nvPr/>
        </p:nvGrpSpPr>
        <p:grpSpPr bwMode="auto">
          <a:xfrm>
            <a:off x="130821" y="1620272"/>
            <a:ext cx="2492626" cy="971879"/>
            <a:chOff x="3286283" y="1538613"/>
            <a:chExt cx="2492626" cy="631558"/>
          </a:xfrm>
        </p:grpSpPr>
        <p:sp>
          <p:nvSpPr>
            <p:cNvPr id="240" name="Google Shape;240;p25"/>
            <p:cNvSpPr txBox="1"/>
            <p:nvPr/>
          </p:nvSpPr>
          <p:spPr bwMode="auto">
            <a:xfrm>
              <a:off x="3286283" y="1815571"/>
              <a:ext cx="2492626" cy="35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228600" lvl="0" indent="-228600" algn="l">
                <a:spcBef>
                  <a:spcPts val="0"/>
                </a:spcBef>
                <a:spcAft>
                  <a:spcPts val="0"/>
                </a:spcAft>
                <a:buAutoNum type="arabicPeriod"/>
                <a:defRPr/>
              </a:pPr>
              <a:r>
                <a:rPr lang="ru-RU" sz="1100" dirty="0" smtClean="0">
                  <a:solidFill>
                    <a:schemeClr val="dk1"/>
                  </a:solidFill>
                  <a:latin typeface="Montserrat"/>
                  <a:ea typeface="Montserrat"/>
                  <a:cs typeface="Montserrat"/>
                </a:rPr>
                <a:t>Регистр - возможность </a:t>
              </a:r>
              <a:r>
                <a:rPr lang="ru-RU" sz="1100" dirty="0" smtClean="0">
                  <a:solidFill>
                    <a:schemeClr val="dk1"/>
                  </a:solidFill>
                  <a:latin typeface="Montserrat"/>
                  <a:ea typeface="Montserrat"/>
                  <a:cs typeface="Montserrat"/>
                </a:rPr>
                <a:t>прогнозировать</a:t>
              </a:r>
              <a:r>
                <a:rPr lang="en-US" sz="1100" dirty="0" smtClean="0">
                  <a:solidFill>
                    <a:schemeClr val="dk1"/>
                  </a:solidFill>
                  <a:latin typeface="Montserrat"/>
                  <a:ea typeface="Montserrat"/>
                  <a:cs typeface="Montserrat"/>
                </a:rPr>
                <a:t> </a:t>
              </a:r>
              <a:r>
                <a:rPr lang="ru-RU" sz="1100" dirty="0" smtClean="0">
                  <a:solidFill>
                    <a:schemeClr val="dk1"/>
                  </a:solidFill>
                  <a:latin typeface="Montserrat"/>
                  <a:ea typeface="Montserrat"/>
                  <a:cs typeface="Montserrat"/>
                </a:rPr>
                <a:t>проблемы, </a:t>
              </a:r>
              <a:r>
                <a:rPr lang="ru-RU" sz="1100" dirty="0" smtClean="0">
                  <a:solidFill>
                    <a:schemeClr val="dk1"/>
                  </a:solidFill>
                  <a:latin typeface="Montserrat"/>
                  <a:ea typeface="Montserrat"/>
                  <a:cs typeface="Montserrat"/>
                </a:rPr>
                <a:t>расходы и потребности</a:t>
              </a:r>
            </a:p>
            <a:p>
              <a:pPr marL="228600" lvl="0" indent="-228600" algn="l">
                <a:spcBef>
                  <a:spcPts val="0"/>
                </a:spcBef>
                <a:spcAft>
                  <a:spcPts val="0"/>
                </a:spcAft>
                <a:buAutoNum type="arabicPeriod"/>
                <a:defRPr/>
              </a:pPr>
              <a:r>
                <a:rPr lang="ru-RU" sz="1100" dirty="0" smtClean="0">
                  <a:solidFill>
                    <a:schemeClr val="dk1"/>
                  </a:solidFill>
                  <a:latin typeface="Montserrat"/>
                  <a:ea typeface="Montserrat"/>
                  <a:cs typeface="Montserrat"/>
                </a:rPr>
                <a:t>Соблюдение прав редких пациентов – важный индикатор зрелости общества</a:t>
              </a:r>
            </a:p>
            <a:p>
              <a:pPr marL="228600" lvl="0" indent="-228600" algn="l">
                <a:spcBef>
                  <a:spcPts val="0"/>
                </a:spcBef>
                <a:spcAft>
                  <a:spcPts val="0"/>
                </a:spcAft>
                <a:buAutoNum type="arabicPeriod"/>
                <a:defRPr/>
              </a:pPr>
              <a:endParaRPr sz="1200" dirty="0">
                <a:latin typeface="Montserrat"/>
                <a:ea typeface="Montserrat"/>
                <a:cs typeface="Montserrat"/>
              </a:endParaRPr>
            </a:p>
          </p:txBody>
        </p:sp>
        <p:sp>
          <p:nvSpPr>
            <p:cNvPr id="241" name="Google Shape;241;p25"/>
            <p:cNvSpPr txBox="1"/>
            <p:nvPr/>
          </p:nvSpPr>
          <p:spPr bwMode="auto">
            <a:xfrm>
              <a:off x="3590550" y="1538613"/>
              <a:ext cx="1884600" cy="35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>
                <a:defRPr/>
              </a:pPr>
              <a:r>
                <a:rPr lang="ru-RU" b="1" dirty="0" smtClean="0">
                  <a:solidFill>
                    <a:srgbClr val="FFD949"/>
                  </a:solidFill>
                  <a:latin typeface="Montserrat"/>
                  <a:ea typeface="Montserrat SemiBold"/>
                  <a:cs typeface="Montserrat SemiBold"/>
                </a:rPr>
                <a:t>Учет и </a:t>
              </a:r>
              <a:r>
                <a:rPr lang="ru-RU" b="1" dirty="0" err="1" smtClean="0">
                  <a:solidFill>
                    <a:srgbClr val="FFD949"/>
                  </a:solidFill>
                  <a:latin typeface="Montserrat"/>
                  <a:ea typeface="Montserrat SemiBold"/>
                  <a:cs typeface="Montserrat SemiBold"/>
                </a:rPr>
                <a:t>адвокация</a:t>
              </a:r>
              <a:r>
                <a:rPr lang="ru-RU" b="1" dirty="0" smtClean="0">
                  <a:solidFill>
                    <a:srgbClr val="FFD949"/>
                  </a:solidFill>
                  <a:latin typeface="Montserrat"/>
                  <a:ea typeface="Montserrat SemiBold"/>
                  <a:cs typeface="Montserrat SemiBold"/>
                </a:rPr>
                <a:t> пациентов</a:t>
              </a:r>
              <a:endParaRPr lang="ru-RU" b="1" dirty="0">
                <a:solidFill>
                  <a:srgbClr val="FFD949"/>
                </a:solidFill>
                <a:latin typeface="Montserrat"/>
                <a:ea typeface="Montserrat SemiBold"/>
                <a:cs typeface="Montserrat SemiBold"/>
              </a:endParaRPr>
            </a:p>
          </p:txBody>
        </p:sp>
      </p:grpSp>
      <p:grpSp>
        <p:nvGrpSpPr>
          <p:cNvPr id="243" name="Google Shape;243;p25"/>
          <p:cNvGrpSpPr/>
          <p:nvPr/>
        </p:nvGrpSpPr>
        <p:grpSpPr bwMode="auto">
          <a:xfrm>
            <a:off x="150459" y="3255777"/>
            <a:ext cx="2671482" cy="1116173"/>
            <a:chOff x="3305921" y="3173967"/>
            <a:chExt cx="2671482" cy="696173"/>
          </a:xfrm>
        </p:grpSpPr>
        <p:sp>
          <p:nvSpPr>
            <p:cNvPr id="244" name="Google Shape;244;p25"/>
            <p:cNvSpPr txBox="1"/>
            <p:nvPr/>
          </p:nvSpPr>
          <p:spPr bwMode="auto">
            <a:xfrm>
              <a:off x="3590550" y="3173967"/>
              <a:ext cx="1884600" cy="35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>
                <a:defRPr/>
              </a:pPr>
              <a:r>
                <a:rPr lang="ru-RU" b="1" dirty="0" smtClean="0">
                  <a:solidFill>
                    <a:srgbClr val="F9B463"/>
                  </a:solidFill>
                  <a:latin typeface="Montserrat"/>
                  <a:ea typeface="Montserrat SemiBold"/>
                  <a:cs typeface="Montserrat SemiBold"/>
                </a:rPr>
                <a:t>Обучение семей</a:t>
              </a:r>
              <a:endParaRPr lang="ru-RU" dirty="0">
                <a:solidFill>
                  <a:srgbClr val="F9B463"/>
                </a:solidFill>
                <a:latin typeface="Montserrat SemiBold"/>
                <a:ea typeface="Montserrat SemiBold"/>
                <a:cs typeface="Montserrat SemiBold"/>
              </a:endParaRPr>
            </a:p>
          </p:txBody>
        </p:sp>
        <p:sp>
          <p:nvSpPr>
            <p:cNvPr id="245" name="Google Shape;245;p25"/>
            <p:cNvSpPr txBox="1"/>
            <p:nvPr/>
          </p:nvSpPr>
          <p:spPr bwMode="auto">
            <a:xfrm>
              <a:off x="3305921" y="3499296"/>
              <a:ext cx="2671482" cy="3708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228600" lvl="0" indent="-228600">
                <a:buAutoNum type="arabicPeriod"/>
                <a:defRPr/>
              </a:pPr>
              <a:r>
                <a:rPr lang="ru-RU" sz="1100" dirty="0" smtClean="0">
                  <a:solidFill>
                    <a:schemeClr val="dk1"/>
                  </a:solidFill>
                  <a:latin typeface="Montserrat"/>
                  <a:ea typeface="Montserrat"/>
                  <a:cs typeface="Montserrat"/>
                </a:rPr>
                <a:t>Позволяет пациенту жить в семье без рисков и страха за жизнь, социализироваться, </a:t>
              </a:r>
            </a:p>
            <a:p>
              <a:pPr lvl="0">
                <a:defRPr/>
              </a:pPr>
              <a:r>
                <a:rPr lang="ru-RU" sz="1100" dirty="0" smtClean="0">
                  <a:solidFill>
                    <a:schemeClr val="dk1"/>
                  </a:solidFill>
                  <a:latin typeface="Montserrat"/>
                  <a:ea typeface="Montserrat"/>
                  <a:cs typeface="Montserrat"/>
                </a:rPr>
                <a:t>2.   Снижает  нагрузку стационаров и                паллиативных центров</a:t>
              </a:r>
              <a:endParaRPr lang="ru-RU" sz="1200" dirty="0">
                <a:latin typeface="Montserrat"/>
                <a:ea typeface="Montserrat"/>
                <a:cs typeface="Montserrat"/>
              </a:endParaRPr>
            </a:p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lang="ru-RU" sz="1200" dirty="0">
                <a:latin typeface="Montserrat"/>
                <a:ea typeface="Montserrat"/>
                <a:cs typeface="Montserrat"/>
              </a:endParaRPr>
            </a:p>
          </p:txBody>
        </p:sp>
      </p:grpSp>
      <p:sp>
        <p:nvSpPr>
          <p:cNvPr id="246" name="Google Shape;246;p25"/>
          <p:cNvSpPr/>
          <p:nvPr/>
        </p:nvSpPr>
        <p:spPr bwMode="auto">
          <a:xfrm>
            <a:off x="2924425" y="3384875"/>
            <a:ext cx="534900" cy="534900"/>
          </a:xfrm>
          <a:prstGeom prst="ellipse">
            <a:avLst/>
          </a:prstGeom>
          <a:solidFill>
            <a:srgbClr val="F9B4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solidFill>
                <a:srgbClr val="FFFFFF"/>
              </a:solidFill>
            </a:endParaRPr>
          </a:p>
        </p:txBody>
      </p:sp>
      <p:cxnSp>
        <p:nvCxnSpPr>
          <p:cNvPr id="247" name="Google Shape;247;p25"/>
          <p:cNvCxnSpPr>
            <a:cxnSpLocks/>
            <a:stCxn id="246" idx="2"/>
          </p:cNvCxnSpPr>
          <p:nvPr/>
        </p:nvCxnSpPr>
        <p:spPr bwMode="auto">
          <a:xfrm rot="10800000">
            <a:off x="2434525" y="3652325"/>
            <a:ext cx="489899" cy="0"/>
          </a:xfrm>
          <a:prstGeom prst="straightConnector1">
            <a:avLst/>
          </a:prstGeom>
          <a:noFill/>
          <a:ln w="9525" cap="flat" cmpd="sng">
            <a:solidFill>
              <a:srgbClr val="F9B463"/>
            </a:solidFill>
            <a:prstDash val="solid"/>
            <a:round/>
            <a:headEnd type="none" w="med" len="med"/>
            <a:tailEnd type="oval" w="med" len="med"/>
          </a:ln>
        </p:spPr>
      </p:cxnSp>
      <p:grpSp>
        <p:nvGrpSpPr>
          <p:cNvPr id="249" name="Google Shape;249;p25"/>
          <p:cNvGrpSpPr/>
          <p:nvPr/>
        </p:nvGrpSpPr>
        <p:grpSpPr bwMode="auto">
          <a:xfrm>
            <a:off x="6776099" y="3297801"/>
            <a:ext cx="2146123" cy="1036847"/>
            <a:chOff x="6620074" y="3215992"/>
            <a:chExt cx="2146123" cy="1036847"/>
          </a:xfrm>
        </p:grpSpPr>
        <p:sp>
          <p:nvSpPr>
            <p:cNvPr id="250" name="Google Shape;250;p25"/>
            <p:cNvSpPr txBox="1"/>
            <p:nvPr/>
          </p:nvSpPr>
          <p:spPr bwMode="auto">
            <a:xfrm>
              <a:off x="6620075" y="3215992"/>
              <a:ext cx="1961996" cy="35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>
                <a:defRPr/>
              </a:pPr>
              <a:r>
                <a:rPr lang="ru-RU" b="1" dirty="0" smtClean="0">
                  <a:solidFill>
                    <a:srgbClr val="F47F4A"/>
                  </a:solidFill>
                  <a:latin typeface="Montserrat"/>
                  <a:ea typeface="Montserrat SemiBold"/>
                  <a:cs typeface="Montserrat SemiBold"/>
                </a:rPr>
                <a:t>Обучение специалистов</a:t>
              </a:r>
              <a:endParaRPr lang="ru-RU" b="1" dirty="0">
                <a:solidFill>
                  <a:srgbClr val="F47F4A"/>
                </a:solidFill>
                <a:latin typeface="Montserrat"/>
                <a:ea typeface="Montserrat SemiBold"/>
                <a:cs typeface="Montserrat SemiBold"/>
              </a:endParaRPr>
            </a:p>
          </p:txBody>
        </p:sp>
        <p:sp>
          <p:nvSpPr>
            <p:cNvPr id="251" name="Google Shape;251;p25"/>
            <p:cNvSpPr txBox="1"/>
            <p:nvPr/>
          </p:nvSpPr>
          <p:spPr bwMode="auto">
            <a:xfrm>
              <a:off x="6620074" y="3676946"/>
              <a:ext cx="2146123" cy="5758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>
                <a:defRPr/>
              </a:pPr>
              <a:r>
                <a:rPr lang="ru-RU" sz="1100" dirty="0" smtClean="0">
                  <a:solidFill>
                    <a:schemeClr val="dk1"/>
                  </a:solidFill>
                  <a:latin typeface="Montserrat"/>
                  <a:ea typeface="Montserrat"/>
                  <a:cs typeface="Montserrat"/>
                </a:rPr>
                <a:t>Расширяет компетенции на местах в регионах, снижает страх ответственности, сокращает преждевременную смертность</a:t>
              </a:r>
              <a:endParaRPr lang="ru-RU" sz="1200" dirty="0">
                <a:latin typeface="Montserrat"/>
                <a:ea typeface="Montserrat"/>
                <a:cs typeface="Montserrat"/>
              </a:endParaRPr>
            </a:p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lang="ru-RU" sz="1200" dirty="0">
                <a:latin typeface="Montserrat"/>
                <a:ea typeface="Montserrat"/>
                <a:cs typeface="Montserrat"/>
              </a:endParaRPr>
            </a:p>
          </p:txBody>
        </p:sp>
      </p:grpSp>
      <p:sp>
        <p:nvSpPr>
          <p:cNvPr id="252" name="Google Shape;252;p25"/>
          <p:cNvSpPr/>
          <p:nvPr/>
        </p:nvSpPr>
        <p:spPr bwMode="auto">
          <a:xfrm>
            <a:off x="5636625" y="3384875"/>
            <a:ext cx="534900" cy="534900"/>
          </a:xfrm>
          <a:prstGeom prst="ellipse">
            <a:avLst/>
          </a:prstGeom>
          <a:solidFill>
            <a:srgbClr val="F47F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solidFill>
                <a:srgbClr val="FFFFFF"/>
              </a:solidFill>
            </a:endParaRPr>
          </a:p>
        </p:txBody>
      </p:sp>
      <p:cxnSp>
        <p:nvCxnSpPr>
          <p:cNvPr id="253" name="Google Shape;253;p25"/>
          <p:cNvCxnSpPr>
            <a:cxnSpLocks/>
            <a:endCxn id="252" idx="6"/>
          </p:cNvCxnSpPr>
          <p:nvPr/>
        </p:nvCxnSpPr>
        <p:spPr bwMode="auto">
          <a:xfrm rot="10800000">
            <a:off x="6171525" y="3652325"/>
            <a:ext cx="489899" cy="0"/>
          </a:xfrm>
          <a:prstGeom prst="straightConnector1">
            <a:avLst/>
          </a:prstGeom>
          <a:noFill/>
          <a:ln w="9525" cap="flat" cmpd="sng">
            <a:solidFill>
              <a:srgbClr val="F47F4A"/>
            </a:solidFill>
            <a:prstDash val="solid"/>
            <a:round/>
            <a:headEnd type="oval" w="med" len="med"/>
            <a:tailEnd type="none" w="med" len="med"/>
          </a:ln>
        </p:spPr>
      </p:cxnSp>
      <p:grpSp>
        <p:nvGrpSpPr>
          <p:cNvPr id="255" name="Google Shape;255;p25"/>
          <p:cNvGrpSpPr/>
          <p:nvPr/>
        </p:nvGrpSpPr>
        <p:grpSpPr bwMode="auto">
          <a:xfrm>
            <a:off x="6661425" y="1634337"/>
            <a:ext cx="2375072" cy="1376924"/>
            <a:chOff x="6458532" y="1538613"/>
            <a:chExt cx="2392784" cy="1036849"/>
          </a:xfrm>
        </p:grpSpPr>
        <p:sp>
          <p:nvSpPr>
            <p:cNvPr id="256" name="Google Shape;256;p25"/>
            <p:cNvSpPr txBox="1"/>
            <p:nvPr/>
          </p:nvSpPr>
          <p:spPr bwMode="auto">
            <a:xfrm>
              <a:off x="6620074" y="1538613"/>
              <a:ext cx="1884600" cy="35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>
                <a:defRPr/>
              </a:pPr>
              <a:r>
                <a:rPr lang="ru-RU" b="1" dirty="0" smtClean="0">
                  <a:solidFill>
                    <a:srgbClr val="F29159"/>
                  </a:solidFill>
                  <a:latin typeface="Montserrat"/>
                  <a:ea typeface="Montserrat SemiBold"/>
                  <a:cs typeface="Montserrat SemiBold"/>
                </a:rPr>
                <a:t>Профилактика</a:t>
              </a:r>
              <a:endParaRPr lang="ru-RU" b="1" dirty="0">
                <a:solidFill>
                  <a:srgbClr val="F29159"/>
                </a:solidFill>
                <a:latin typeface="Montserrat"/>
                <a:ea typeface="Montserrat SemiBold"/>
                <a:cs typeface="Montserrat SemiBold"/>
              </a:endParaRPr>
            </a:p>
          </p:txBody>
        </p:sp>
        <p:sp>
          <p:nvSpPr>
            <p:cNvPr id="257" name="Google Shape;257;p25"/>
            <p:cNvSpPr txBox="1"/>
            <p:nvPr/>
          </p:nvSpPr>
          <p:spPr bwMode="auto">
            <a:xfrm>
              <a:off x="6458532" y="1795538"/>
              <a:ext cx="2392784" cy="7799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228600" lvl="0" indent="-228600">
                <a:buAutoNum type="arabicPeriod"/>
                <a:defRPr/>
              </a:pPr>
              <a:r>
                <a:rPr lang="ru-RU" sz="1200" dirty="0" smtClean="0">
                  <a:solidFill>
                    <a:schemeClr val="dk1"/>
                  </a:solidFill>
                  <a:latin typeface="Montserrat"/>
                  <a:ea typeface="Montserrat"/>
                  <a:cs typeface="Montserrat"/>
                </a:rPr>
                <a:t>Профилактика смертности</a:t>
              </a:r>
            </a:p>
            <a:p>
              <a:pPr marL="228600" lvl="0" indent="-228600">
                <a:buAutoNum type="arabicPeriod"/>
                <a:defRPr/>
              </a:pPr>
              <a:r>
                <a:rPr lang="ru-RU" sz="1200" dirty="0" smtClean="0">
                  <a:solidFill>
                    <a:schemeClr val="dk1"/>
                  </a:solidFill>
                  <a:latin typeface="Montserrat"/>
                  <a:ea typeface="Montserrat"/>
                  <a:cs typeface="Montserrat"/>
                </a:rPr>
                <a:t>Возможность семьям с рисками генетических </a:t>
              </a:r>
              <a:r>
                <a:rPr lang="ru-RU" sz="1200" dirty="0" err="1" smtClean="0">
                  <a:solidFill>
                    <a:schemeClr val="dk1"/>
                  </a:solidFill>
                  <a:latin typeface="Montserrat"/>
                  <a:ea typeface="Montserrat"/>
                  <a:cs typeface="Montserrat"/>
                </a:rPr>
                <a:t>орфанных</a:t>
              </a:r>
              <a:r>
                <a:rPr lang="ru-RU" sz="1200" dirty="0" smtClean="0">
                  <a:solidFill>
                    <a:schemeClr val="dk1"/>
                  </a:solidFill>
                  <a:latin typeface="Montserrat"/>
                  <a:ea typeface="Montserrat"/>
                  <a:cs typeface="Montserrat"/>
                </a:rPr>
                <a:t> заболеваний рожать здоровых детей</a:t>
              </a:r>
              <a:endParaRPr lang="ru-RU" dirty="0">
                <a:latin typeface="Montserrat"/>
                <a:ea typeface="Montserrat"/>
                <a:cs typeface="Montserrat"/>
              </a:endParaRPr>
            </a:p>
            <a:p>
              <a:pPr>
                <a:defRPr/>
              </a:pPr>
              <a:endParaRPr dirty="0"/>
            </a:p>
          </p:txBody>
        </p:sp>
      </p:grpSp>
      <p:cxnSp>
        <p:nvCxnSpPr>
          <p:cNvPr id="259" name="Google Shape;259;p25"/>
          <p:cNvCxnSpPr>
            <a:cxnSpLocks/>
            <a:endCxn id="258" idx="6"/>
          </p:cNvCxnSpPr>
          <p:nvPr/>
        </p:nvCxnSpPr>
        <p:spPr bwMode="auto">
          <a:xfrm rot="10800000">
            <a:off x="6171525" y="2013425"/>
            <a:ext cx="489899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261" name="Google Shape;261;p25"/>
          <p:cNvSpPr/>
          <p:nvPr/>
        </p:nvSpPr>
        <p:spPr bwMode="auto">
          <a:xfrm>
            <a:off x="540425" y="1120458"/>
            <a:ext cx="708600" cy="56100"/>
          </a:xfrm>
          <a:prstGeom prst="rect">
            <a:avLst/>
          </a:prstGeom>
          <a:solidFill>
            <a:srgbClr val="F47F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grpSp>
        <p:nvGrpSpPr>
          <p:cNvPr id="262" name="Google Shape;262;p25"/>
          <p:cNvGrpSpPr/>
          <p:nvPr/>
        </p:nvGrpSpPr>
        <p:grpSpPr bwMode="auto">
          <a:xfrm>
            <a:off x="3039240" y="1829211"/>
            <a:ext cx="304264" cy="303696"/>
            <a:chOff x="1421638" y="4125629"/>
            <a:chExt cx="374709" cy="374010"/>
          </a:xfrm>
        </p:grpSpPr>
        <p:sp>
          <p:nvSpPr>
            <p:cNvPr id="263" name="Google Shape;263;p25"/>
            <p:cNvSpPr/>
            <p:nvPr/>
          </p:nvSpPr>
          <p:spPr bwMode="auto">
            <a:xfrm>
              <a:off x="1421638" y="4265954"/>
              <a:ext cx="374709" cy="233685"/>
            </a:xfrm>
            <a:custGeom>
              <a:avLst/>
              <a:gdLst/>
              <a:ahLst/>
              <a:cxnLst/>
              <a:rect l="l" t="t" r="r" b="b"/>
              <a:pathLst>
                <a:path w="11800" h="7359" extrusionOk="0">
                  <a:moveTo>
                    <a:pt x="3180" y="3298"/>
                  </a:moveTo>
                  <a:lnTo>
                    <a:pt x="3180" y="7001"/>
                  </a:lnTo>
                  <a:lnTo>
                    <a:pt x="1691" y="7001"/>
                  </a:lnTo>
                  <a:lnTo>
                    <a:pt x="1691" y="3298"/>
                  </a:lnTo>
                  <a:close/>
                  <a:moveTo>
                    <a:pt x="6680" y="2370"/>
                  </a:moveTo>
                  <a:lnTo>
                    <a:pt x="6680" y="7001"/>
                  </a:lnTo>
                  <a:lnTo>
                    <a:pt x="5192" y="7001"/>
                  </a:lnTo>
                  <a:lnTo>
                    <a:pt x="5192" y="2370"/>
                  </a:lnTo>
                  <a:close/>
                  <a:moveTo>
                    <a:pt x="10180" y="345"/>
                  </a:moveTo>
                  <a:lnTo>
                    <a:pt x="10180" y="7001"/>
                  </a:lnTo>
                  <a:lnTo>
                    <a:pt x="8692" y="7001"/>
                  </a:lnTo>
                  <a:lnTo>
                    <a:pt x="8692" y="345"/>
                  </a:lnTo>
                  <a:close/>
                  <a:moveTo>
                    <a:pt x="8502" y="0"/>
                  </a:moveTo>
                  <a:cubicBezTo>
                    <a:pt x="8406" y="0"/>
                    <a:pt x="8323" y="84"/>
                    <a:pt x="8323" y="179"/>
                  </a:cubicBezTo>
                  <a:lnTo>
                    <a:pt x="8323" y="7001"/>
                  </a:lnTo>
                  <a:lnTo>
                    <a:pt x="7013" y="7001"/>
                  </a:lnTo>
                  <a:lnTo>
                    <a:pt x="7013" y="2203"/>
                  </a:lnTo>
                  <a:cubicBezTo>
                    <a:pt x="7013" y="2120"/>
                    <a:pt x="6930" y="2024"/>
                    <a:pt x="6835" y="2024"/>
                  </a:cubicBezTo>
                  <a:lnTo>
                    <a:pt x="4989" y="2024"/>
                  </a:lnTo>
                  <a:cubicBezTo>
                    <a:pt x="4894" y="2024"/>
                    <a:pt x="4811" y="2108"/>
                    <a:pt x="4811" y="2203"/>
                  </a:cubicBezTo>
                  <a:lnTo>
                    <a:pt x="4811" y="7001"/>
                  </a:lnTo>
                  <a:lnTo>
                    <a:pt x="3501" y="7001"/>
                  </a:lnTo>
                  <a:lnTo>
                    <a:pt x="3501" y="3132"/>
                  </a:lnTo>
                  <a:cubicBezTo>
                    <a:pt x="3501" y="3036"/>
                    <a:pt x="3418" y="2953"/>
                    <a:pt x="3322" y="2953"/>
                  </a:cubicBezTo>
                  <a:lnTo>
                    <a:pt x="1477" y="2953"/>
                  </a:lnTo>
                  <a:cubicBezTo>
                    <a:pt x="1382" y="2953"/>
                    <a:pt x="1298" y="3024"/>
                    <a:pt x="1298" y="3132"/>
                  </a:cubicBezTo>
                  <a:lnTo>
                    <a:pt x="1298" y="7001"/>
                  </a:lnTo>
                  <a:lnTo>
                    <a:pt x="179" y="7001"/>
                  </a:lnTo>
                  <a:cubicBezTo>
                    <a:pt x="84" y="7001"/>
                    <a:pt x="1" y="7073"/>
                    <a:pt x="1" y="7180"/>
                  </a:cubicBezTo>
                  <a:cubicBezTo>
                    <a:pt x="1" y="7287"/>
                    <a:pt x="72" y="7358"/>
                    <a:pt x="179" y="7358"/>
                  </a:cubicBezTo>
                  <a:lnTo>
                    <a:pt x="11597" y="7358"/>
                  </a:lnTo>
                  <a:cubicBezTo>
                    <a:pt x="11681" y="7358"/>
                    <a:pt x="11776" y="7287"/>
                    <a:pt x="11776" y="7180"/>
                  </a:cubicBezTo>
                  <a:cubicBezTo>
                    <a:pt x="11800" y="7073"/>
                    <a:pt x="11728" y="7001"/>
                    <a:pt x="11633" y="7001"/>
                  </a:cubicBezTo>
                  <a:lnTo>
                    <a:pt x="10526" y="7001"/>
                  </a:lnTo>
                  <a:lnTo>
                    <a:pt x="10526" y="179"/>
                  </a:lnTo>
                  <a:cubicBezTo>
                    <a:pt x="10526" y="95"/>
                    <a:pt x="10442" y="0"/>
                    <a:pt x="10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264" name="Google Shape;264;p25"/>
            <p:cNvSpPr/>
            <p:nvPr/>
          </p:nvSpPr>
          <p:spPr bwMode="auto">
            <a:xfrm>
              <a:off x="1428052" y="4125629"/>
              <a:ext cx="356958" cy="215585"/>
            </a:xfrm>
            <a:custGeom>
              <a:avLst/>
              <a:gdLst/>
              <a:ahLst/>
              <a:cxnLst/>
              <a:rect l="l" t="t" r="r" b="b"/>
              <a:pathLst>
                <a:path w="11241" h="6789" extrusionOk="0">
                  <a:moveTo>
                    <a:pt x="10668" y="0"/>
                  </a:moveTo>
                  <a:cubicBezTo>
                    <a:pt x="10653" y="0"/>
                    <a:pt x="10637" y="1"/>
                    <a:pt x="10621" y="2"/>
                  </a:cubicBezTo>
                  <a:lnTo>
                    <a:pt x="9145" y="181"/>
                  </a:lnTo>
                  <a:cubicBezTo>
                    <a:pt x="8847" y="216"/>
                    <a:pt x="8633" y="490"/>
                    <a:pt x="8669" y="788"/>
                  </a:cubicBezTo>
                  <a:cubicBezTo>
                    <a:pt x="8691" y="1064"/>
                    <a:pt x="8938" y="1268"/>
                    <a:pt x="9211" y="1268"/>
                  </a:cubicBezTo>
                  <a:cubicBezTo>
                    <a:pt x="9232" y="1268"/>
                    <a:pt x="9254" y="1267"/>
                    <a:pt x="9276" y="1264"/>
                  </a:cubicBezTo>
                  <a:lnTo>
                    <a:pt x="9395" y="1252"/>
                  </a:lnTo>
                  <a:lnTo>
                    <a:pt x="9395" y="1252"/>
                  </a:lnTo>
                  <a:cubicBezTo>
                    <a:pt x="7597" y="3348"/>
                    <a:pt x="5442" y="4443"/>
                    <a:pt x="3918" y="4979"/>
                  </a:cubicBezTo>
                  <a:cubicBezTo>
                    <a:pt x="2025" y="5657"/>
                    <a:pt x="561" y="5717"/>
                    <a:pt x="537" y="5717"/>
                  </a:cubicBezTo>
                  <a:cubicBezTo>
                    <a:pt x="239" y="5729"/>
                    <a:pt x="1" y="5967"/>
                    <a:pt x="25" y="6265"/>
                  </a:cubicBezTo>
                  <a:cubicBezTo>
                    <a:pt x="37" y="6562"/>
                    <a:pt x="275" y="6789"/>
                    <a:pt x="561" y="6789"/>
                  </a:cubicBezTo>
                  <a:lnTo>
                    <a:pt x="572" y="6789"/>
                  </a:lnTo>
                  <a:cubicBezTo>
                    <a:pt x="632" y="6789"/>
                    <a:pt x="2192" y="6729"/>
                    <a:pt x="4263" y="6003"/>
                  </a:cubicBezTo>
                  <a:cubicBezTo>
                    <a:pt x="5418" y="5586"/>
                    <a:pt x="6514" y="5050"/>
                    <a:pt x="7490" y="4383"/>
                  </a:cubicBezTo>
                  <a:cubicBezTo>
                    <a:pt x="7561" y="4324"/>
                    <a:pt x="7597" y="4217"/>
                    <a:pt x="7538" y="4145"/>
                  </a:cubicBezTo>
                  <a:cubicBezTo>
                    <a:pt x="7501" y="4093"/>
                    <a:pt x="7445" y="4065"/>
                    <a:pt x="7391" y="4065"/>
                  </a:cubicBezTo>
                  <a:cubicBezTo>
                    <a:pt x="7358" y="4065"/>
                    <a:pt x="7326" y="4075"/>
                    <a:pt x="7299" y="4098"/>
                  </a:cubicBezTo>
                  <a:cubicBezTo>
                    <a:pt x="6335" y="4753"/>
                    <a:pt x="5275" y="5288"/>
                    <a:pt x="4144" y="5693"/>
                  </a:cubicBezTo>
                  <a:cubicBezTo>
                    <a:pt x="2132" y="6408"/>
                    <a:pt x="632" y="6467"/>
                    <a:pt x="561" y="6467"/>
                  </a:cubicBezTo>
                  <a:cubicBezTo>
                    <a:pt x="453" y="6467"/>
                    <a:pt x="358" y="6372"/>
                    <a:pt x="358" y="6265"/>
                  </a:cubicBezTo>
                  <a:cubicBezTo>
                    <a:pt x="358" y="6169"/>
                    <a:pt x="441" y="6074"/>
                    <a:pt x="561" y="6062"/>
                  </a:cubicBezTo>
                  <a:cubicBezTo>
                    <a:pt x="572" y="6062"/>
                    <a:pt x="2085" y="6003"/>
                    <a:pt x="4037" y="5300"/>
                  </a:cubicBezTo>
                  <a:cubicBezTo>
                    <a:pt x="5680" y="4717"/>
                    <a:pt x="8026" y="3514"/>
                    <a:pt x="9943" y="1133"/>
                  </a:cubicBezTo>
                  <a:cubicBezTo>
                    <a:pt x="10035" y="1018"/>
                    <a:pt x="9949" y="847"/>
                    <a:pt x="9813" y="847"/>
                  </a:cubicBezTo>
                  <a:cubicBezTo>
                    <a:pt x="9809" y="847"/>
                    <a:pt x="9804" y="847"/>
                    <a:pt x="9800" y="847"/>
                  </a:cubicBezTo>
                  <a:lnTo>
                    <a:pt x="9252" y="931"/>
                  </a:lnTo>
                  <a:cubicBezTo>
                    <a:pt x="9244" y="932"/>
                    <a:pt x="9236" y="932"/>
                    <a:pt x="9228" y="932"/>
                  </a:cubicBezTo>
                  <a:cubicBezTo>
                    <a:pt x="9139" y="932"/>
                    <a:pt x="9049" y="874"/>
                    <a:pt x="9038" y="776"/>
                  </a:cubicBezTo>
                  <a:cubicBezTo>
                    <a:pt x="9014" y="657"/>
                    <a:pt x="9085" y="550"/>
                    <a:pt x="9204" y="538"/>
                  </a:cubicBezTo>
                  <a:lnTo>
                    <a:pt x="10681" y="359"/>
                  </a:lnTo>
                  <a:cubicBezTo>
                    <a:pt x="10688" y="358"/>
                    <a:pt x="10696" y="358"/>
                    <a:pt x="10703" y="358"/>
                  </a:cubicBezTo>
                  <a:cubicBezTo>
                    <a:pt x="10812" y="358"/>
                    <a:pt x="10895" y="438"/>
                    <a:pt x="10895" y="550"/>
                  </a:cubicBezTo>
                  <a:lnTo>
                    <a:pt x="10895" y="2026"/>
                  </a:lnTo>
                  <a:cubicBezTo>
                    <a:pt x="10895" y="2133"/>
                    <a:pt x="10812" y="2217"/>
                    <a:pt x="10705" y="2217"/>
                  </a:cubicBezTo>
                  <a:cubicBezTo>
                    <a:pt x="10598" y="2217"/>
                    <a:pt x="10514" y="2133"/>
                    <a:pt x="10514" y="2026"/>
                  </a:cubicBezTo>
                  <a:lnTo>
                    <a:pt x="10514" y="1586"/>
                  </a:lnTo>
                  <a:cubicBezTo>
                    <a:pt x="10514" y="1502"/>
                    <a:pt x="10467" y="1443"/>
                    <a:pt x="10407" y="1419"/>
                  </a:cubicBezTo>
                  <a:cubicBezTo>
                    <a:pt x="10387" y="1409"/>
                    <a:pt x="10368" y="1405"/>
                    <a:pt x="10349" y="1405"/>
                  </a:cubicBezTo>
                  <a:cubicBezTo>
                    <a:pt x="10298" y="1405"/>
                    <a:pt x="10251" y="1435"/>
                    <a:pt x="10217" y="1478"/>
                  </a:cubicBezTo>
                  <a:cubicBezTo>
                    <a:pt x="9574" y="2264"/>
                    <a:pt x="8835" y="2979"/>
                    <a:pt x="8026" y="3610"/>
                  </a:cubicBezTo>
                  <a:cubicBezTo>
                    <a:pt x="7954" y="3669"/>
                    <a:pt x="7942" y="3764"/>
                    <a:pt x="8002" y="3848"/>
                  </a:cubicBezTo>
                  <a:cubicBezTo>
                    <a:pt x="8036" y="3888"/>
                    <a:pt x="8081" y="3910"/>
                    <a:pt x="8129" y="3910"/>
                  </a:cubicBezTo>
                  <a:cubicBezTo>
                    <a:pt x="8166" y="3910"/>
                    <a:pt x="8204" y="3897"/>
                    <a:pt x="8240" y="3872"/>
                  </a:cubicBezTo>
                  <a:cubicBezTo>
                    <a:pt x="8931" y="3336"/>
                    <a:pt x="9585" y="2729"/>
                    <a:pt x="10169" y="2062"/>
                  </a:cubicBezTo>
                  <a:cubicBezTo>
                    <a:pt x="10181" y="2336"/>
                    <a:pt x="10419" y="2574"/>
                    <a:pt x="10705" y="2574"/>
                  </a:cubicBezTo>
                  <a:cubicBezTo>
                    <a:pt x="11002" y="2574"/>
                    <a:pt x="11240" y="2336"/>
                    <a:pt x="11240" y="2038"/>
                  </a:cubicBezTo>
                  <a:lnTo>
                    <a:pt x="11240" y="573"/>
                  </a:lnTo>
                  <a:cubicBezTo>
                    <a:pt x="11240" y="395"/>
                    <a:pt x="11169" y="240"/>
                    <a:pt x="11050" y="133"/>
                  </a:cubicBezTo>
                  <a:cubicBezTo>
                    <a:pt x="10943" y="47"/>
                    <a:pt x="10807" y="0"/>
                    <a:pt x="106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</p:grpSp>
      <p:grpSp>
        <p:nvGrpSpPr>
          <p:cNvPr id="265" name="Google Shape;265;p25"/>
          <p:cNvGrpSpPr/>
          <p:nvPr/>
        </p:nvGrpSpPr>
        <p:grpSpPr bwMode="auto">
          <a:xfrm>
            <a:off x="3039239" y="3488442"/>
            <a:ext cx="304252" cy="327769"/>
            <a:chOff x="6896644" y="3216007"/>
            <a:chExt cx="322917" cy="347876"/>
          </a:xfrm>
        </p:grpSpPr>
        <p:sp>
          <p:nvSpPr>
            <p:cNvPr id="266" name="Google Shape;266;p25"/>
            <p:cNvSpPr/>
            <p:nvPr/>
          </p:nvSpPr>
          <p:spPr bwMode="auto">
            <a:xfrm>
              <a:off x="6896644" y="3216007"/>
              <a:ext cx="301387" cy="347876"/>
            </a:xfrm>
            <a:custGeom>
              <a:avLst/>
              <a:gdLst/>
              <a:ahLst/>
              <a:cxnLst/>
              <a:rect l="l" t="t" r="r" b="b"/>
              <a:pathLst>
                <a:path w="9491" h="10955" extrusionOk="0">
                  <a:moveTo>
                    <a:pt x="5192" y="382"/>
                  </a:moveTo>
                  <a:lnTo>
                    <a:pt x="6490" y="1679"/>
                  </a:lnTo>
                  <a:lnTo>
                    <a:pt x="3906" y="1679"/>
                  </a:lnTo>
                  <a:lnTo>
                    <a:pt x="5192" y="382"/>
                  </a:lnTo>
                  <a:close/>
                  <a:moveTo>
                    <a:pt x="5186" y="1"/>
                  </a:moveTo>
                  <a:cubicBezTo>
                    <a:pt x="5144" y="1"/>
                    <a:pt x="5103" y="13"/>
                    <a:pt x="5073" y="36"/>
                  </a:cubicBezTo>
                  <a:lnTo>
                    <a:pt x="3442" y="1679"/>
                  </a:lnTo>
                  <a:lnTo>
                    <a:pt x="870" y="1679"/>
                  </a:lnTo>
                  <a:cubicBezTo>
                    <a:pt x="775" y="1679"/>
                    <a:pt x="703" y="1751"/>
                    <a:pt x="703" y="1846"/>
                  </a:cubicBezTo>
                  <a:lnTo>
                    <a:pt x="703" y="4501"/>
                  </a:lnTo>
                  <a:lnTo>
                    <a:pt x="168" y="4501"/>
                  </a:lnTo>
                  <a:cubicBezTo>
                    <a:pt x="72" y="4501"/>
                    <a:pt x="1" y="4585"/>
                    <a:pt x="1" y="4668"/>
                  </a:cubicBezTo>
                  <a:lnTo>
                    <a:pt x="1" y="10788"/>
                  </a:lnTo>
                  <a:cubicBezTo>
                    <a:pt x="1" y="10883"/>
                    <a:pt x="72" y="10954"/>
                    <a:pt x="168" y="10954"/>
                  </a:cubicBezTo>
                  <a:lnTo>
                    <a:pt x="1846" y="10954"/>
                  </a:lnTo>
                  <a:cubicBezTo>
                    <a:pt x="1942" y="10954"/>
                    <a:pt x="2013" y="10883"/>
                    <a:pt x="2013" y="10788"/>
                  </a:cubicBezTo>
                  <a:cubicBezTo>
                    <a:pt x="2013" y="10704"/>
                    <a:pt x="1942" y="10621"/>
                    <a:pt x="1846" y="10621"/>
                  </a:cubicBezTo>
                  <a:lnTo>
                    <a:pt x="334" y="10621"/>
                  </a:lnTo>
                  <a:lnTo>
                    <a:pt x="334" y="4989"/>
                  </a:lnTo>
                  <a:lnTo>
                    <a:pt x="1084" y="5537"/>
                  </a:lnTo>
                  <a:cubicBezTo>
                    <a:pt x="1115" y="5554"/>
                    <a:pt x="1147" y="5562"/>
                    <a:pt x="1178" y="5562"/>
                  </a:cubicBezTo>
                  <a:cubicBezTo>
                    <a:pt x="1231" y="5562"/>
                    <a:pt x="1280" y="5539"/>
                    <a:pt x="1311" y="5501"/>
                  </a:cubicBezTo>
                  <a:cubicBezTo>
                    <a:pt x="1358" y="5430"/>
                    <a:pt x="1346" y="5323"/>
                    <a:pt x="1275" y="5287"/>
                  </a:cubicBezTo>
                  <a:lnTo>
                    <a:pt x="1049" y="5096"/>
                  </a:lnTo>
                  <a:lnTo>
                    <a:pt x="1049" y="4692"/>
                  </a:lnTo>
                  <a:lnTo>
                    <a:pt x="1049" y="4668"/>
                  </a:lnTo>
                  <a:lnTo>
                    <a:pt x="1049" y="4656"/>
                  </a:lnTo>
                  <a:lnTo>
                    <a:pt x="1049" y="2013"/>
                  </a:lnTo>
                  <a:lnTo>
                    <a:pt x="9169" y="2013"/>
                  </a:lnTo>
                  <a:lnTo>
                    <a:pt x="9169" y="2620"/>
                  </a:lnTo>
                  <a:cubicBezTo>
                    <a:pt x="9169" y="2703"/>
                    <a:pt x="9240" y="2787"/>
                    <a:pt x="9335" y="2787"/>
                  </a:cubicBezTo>
                  <a:cubicBezTo>
                    <a:pt x="9419" y="2787"/>
                    <a:pt x="9490" y="2703"/>
                    <a:pt x="9490" y="2620"/>
                  </a:cubicBezTo>
                  <a:lnTo>
                    <a:pt x="9490" y="1846"/>
                  </a:lnTo>
                  <a:cubicBezTo>
                    <a:pt x="9466" y="1751"/>
                    <a:pt x="9395" y="1679"/>
                    <a:pt x="9300" y="1679"/>
                  </a:cubicBezTo>
                  <a:lnTo>
                    <a:pt x="6930" y="1679"/>
                  </a:lnTo>
                  <a:lnTo>
                    <a:pt x="5299" y="36"/>
                  </a:lnTo>
                  <a:cubicBezTo>
                    <a:pt x="5269" y="13"/>
                    <a:pt x="5228" y="1"/>
                    <a:pt x="51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267" name="Google Shape;267;p25"/>
            <p:cNvSpPr/>
            <p:nvPr/>
          </p:nvSpPr>
          <p:spPr bwMode="auto">
            <a:xfrm>
              <a:off x="6954883" y="3306382"/>
              <a:ext cx="42012" cy="41980"/>
            </a:xfrm>
            <a:custGeom>
              <a:avLst/>
              <a:gdLst/>
              <a:ahLst/>
              <a:cxnLst/>
              <a:rect l="l" t="t" r="r" b="b"/>
              <a:pathLst>
                <a:path w="1323" h="1322" extrusionOk="0">
                  <a:moveTo>
                    <a:pt x="1001" y="322"/>
                  </a:moveTo>
                  <a:lnTo>
                    <a:pt x="1001" y="988"/>
                  </a:lnTo>
                  <a:lnTo>
                    <a:pt x="322" y="988"/>
                  </a:lnTo>
                  <a:lnTo>
                    <a:pt x="322" y="322"/>
                  </a:lnTo>
                  <a:close/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1155"/>
                  </a:lnTo>
                  <a:cubicBezTo>
                    <a:pt x="1" y="1250"/>
                    <a:pt x="72" y="1322"/>
                    <a:pt x="167" y="1322"/>
                  </a:cubicBezTo>
                  <a:lnTo>
                    <a:pt x="1155" y="1322"/>
                  </a:lnTo>
                  <a:cubicBezTo>
                    <a:pt x="1251" y="1322"/>
                    <a:pt x="1322" y="1250"/>
                    <a:pt x="1322" y="1155"/>
                  </a:cubicBezTo>
                  <a:lnTo>
                    <a:pt x="1322" y="155"/>
                  </a:lnTo>
                  <a:cubicBezTo>
                    <a:pt x="1310" y="72"/>
                    <a:pt x="1239" y="0"/>
                    <a:pt x="11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268" name="Google Shape;268;p25"/>
            <p:cNvSpPr/>
            <p:nvPr/>
          </p:nvSpPr>
          <p:spPr bwMode="auto">
            <a:xfrm>
              <a:off x="7013122" y="3306382"/>
              <a:ext cx="32168" cy="10225"/>
            </a:xfrm>
            <a:custGeom>
              <a:avLst/>
              <a:gdLst/>
              <a:ahLst/>
              <a:cxnLst/>
              <a:rect l="l" t="t" r="r" b="b"/>
              <a:pathLst>
                <a:path w="1013" h="322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845" y="322"/>
                  </a:lnTo>
                  <a:cubicBezTo>
                    <a:pt x="929" y="322"/>
                    <a:pt x="1012" y="250"/>
                    <a:pt x="1012" y="155"/>
                  </a:cubicBezTo>
                  <a:cubicBezTo>
                    <a:pt x="1012" y="72"/>
                    <a:pt x="929" y="0"/>
                    <a:pt x="8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269" name="Google Shape;269;p25"/>
            <p:cNvSpPr/>
            <p:nvPr/>
          </p:nvSpPr>
          <p:spPr bwMode="auto">
            <a:xfrm>
              <a:off x="7013471" y="3333596"/>
              <a:ext cx="105903" cy="10606"/>
            </a:xfrm>
            <a:custGeom>
              <a:avLst/>
              <a:gdLst/>
              <a:ahLst/>
              <a:cxnLst/>
              <a:rect l="l" t="t" r="r" b="b"/>
              <a:pathLst>
                <a:path w="3335" h="33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8" y="334"/>
                  </a:cubicBezTo>
                  <a:lnTo>
                    <a:pt x="3168" y="334"/>
                  </a:lnTo>
                  <a:cubicBezTo>
                    <a:pt x="3251" y="334"/>
                    <a:pt x="3335" y="250"/>
                    <a:pt x="3335" y="167"/>
                  </a:cubicBezTo>
                  <a:cubicBezTo>
                    <a:pt x="3335" y="60"/>
                    <a:pt x="3263" y="0"/>
                    <a:pt x="31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270" name="Google Shape;270;p25"/>
            <p:cNvSpPr/>
            <p:nvPr/>
          </p:nvSpPr>
          <p:spPr bwMode="auto">
            <a:xfrm>
              <a:off x="6966982" y="3375576"/>
              <a:ext cx="63923" cy="10606"/>
            </a:xfrm>
            <a:custGeom>
              <a:avLst/>
              <a:gdLst/>
              <a:ahLst/>
              <a:cxnLst/>
              <a:rect l="l" t="t" r="r" b="b"/>
              <a:pathLst>
                <a:path w="2013" h="334" extrusionOk="0">
                  <a:moveTo>
                    <a:pt x="167" y="0"/>
                  </a:moveTo>
                  <a:cubicBezTo>
                    <a:pt x="84" y="0"/>
                    <a:pt x="1" y="71"/>
                    <a:pt x="1" y="167"/>
                  </a:cubicBezTo>
                  <a:cubicBezTo>
                    <a:pt x="1" y="262"/>
                    <a:pt x="84" y="333"/>
                    <a:pt x="167" y="333"/>
                  </a:cubicBezTo>
                  <a:lnTo>
                    <a:pt x="1846" y="333"/>
                  </a:lnTo>
                  <a:cubicBezTo>
                    <a:pt x="1941" y="333"/>
                    <a:pt x="2013" y="262"/>
                    <a:pt x="2013" y="167"/>
                  </a:cubicBezTo>
                  <a:cubicBezTo>
                    <a:pt x="2013" y="71"/>
                    <a:pt x="1941" y="0"/>
                    <a:pt x="18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271" name="Google Shape;271;p25"/>
            <p:cNvSpPr/>
            <p:nvPr/>
          </p:nvSpPr>
          <p:spPr bwMode="auto">
            <a:xfrm>
              <a:off x="6928781" y="3524157"/>
              <a:ext cx="52237" cy="10225"/>
            </a:xfrm>
            <a:custGeom>
              <a:avLst/>
              <a:gdLst/>
              <a:ahLst/>
              <a:cxnLst/>
              <a:rect l="l" t="t" r="r" b="b"/>
              <a:pathLst>
                <a:path w="1645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lnTo>
                    <a:pt x="1477" y="322"/>
                  </a:lnTo>
                  <a:cubicBezTo>
                    <a:pt x="1561" y="322"/>
                    <a:pt x="1644" y="250"/>
                    <a:pt x="1644" y="167"/>
                  </a:cubicBezTo>
                  <a:cubicBezTo>
                    <a:pt x="1644" y="72"/>
                    <a:pt x="156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272" name="Google Shape;272;p25"/>
            <p:cNvSpPr/>
            <p:nvPr/>
          </p:nvSpPr>
          <p:spPr bwMode="auto">
            <a:xfrm>
              <a:off x="6945420" y="3314701"/>
              <a:ext cx="274141" cy="248800"/>
            </a:xfrm>
            <a:custGeom>
              <a:avLst/>
              <a:gdLst/>
              <a:ahLst/>
              <a:cxnLst/>
              <a:rect l="l" t="t" r="r" b="b"/>
              <a:pathLst>
                <a:path w="8633" h="7835" extrusionOk="0">
                  <a:moveTo>
                    <a:pt x="5835" y="3274"/>
                  </a:moveTo>
                  <a:lnTo>
                    <a:pt x="5323" y="3632"/>
                  </a:lnTo>
                  <a:lnTo>
                    <a:pt x="1787" y="3632"/>
                  </a:lnTo>
                  <a:lnTo>
                    <a:pt x="1275" y="3274"/>
                  </a:lnTo>
                  <a:close/>
                  <a:moveTo>
                    <a:pt x="4882" y="3965"/>
                  </a:moveTo>
                  <a:lnTo>
                    <a:pt x="4370" y="4322"/>
                  </a:lnTo>
                  <a:lnTo>
                    <a:pt x="2739" y="4322"/>
                  </a:lnTo>
                  <a:lnTo>
                    <a:pt x="2227" y="3965"/>
                  </a:lnTo>
                  <a:close/>
                  <a:moveTo>
                    <a:pt x="3930" y="4632"/>
                  </a:moveTo>
                  <a:lnTo>
                    <a:pt x="3561" y="4894"/>
                  </a:lnTo>
                  <a:lnTo>
                    <a:pt x="3180" y="4632"/>
                  </a:lnTo>
                  <a:close/>
                  <a:moveTo>
                    <a:pt x="7752" y="0"/>
                  </a:moveTo>
                  <a:cubicBezTo>
                    <a:pt x="7668" y="0"/>
                    <a:pt x="7585" y="72"/>
                    <a:pt x="7585" y="167"/>
                  </a:cubicBezTo>
                  <a:lnTo>
                    <a:pt x="7585" y="1560"/>
                  </a:lnTo>
                  <a:lnTo>
                    <a:pt x="7585" y="1977"/>
                  </a:lnTo>
                  <a:lnTo>
                    <a:pt x="6252" y="2929"/>
                  </a:lnTo>
                  <a:lnTo>
                    <a:pt x="799" y="2929"/>
                  </a:lnTo>
                  <a:lnTo>
                    <a:pt x="263" y="2548"/>
                  </a:lnTo>
                  <a:cubicBezTo>
                    <a:pt x="233" y="2528"/>
                    <a:pt x="197" y="2519"/>
                    <a:pt x="162" y="2519"/>
                  </a:cubicBezTo>
                  <a:cubicBezTo>
                    <a:pt x="114" y="2519"/>
                    <a:pt x="69" y="2537"/>
                    <a:pt x="48" y="2572"/>
                  </a:cubicBezTo>
                  <a:cubicBezTo>
                    <a:pt x="1" y="2643"/>
                    <a:pt x="13" y="2750"/>
                    <a:pt x="72" y="2798"/>
                  </a:cubicBezTo>
                  <a:lnTo>
                    <a:pt x="3442" y="5215"/>
                  </a:lnTo>
                  <a:cubicBezTo>
                    <a:pt x="3472" y="5233"/>
                    <a:pt x="3504" y="5242"/>
                    <a:pt x="3537" y="5242"/>
                  </a:cubicBezTo>
                  <a:cubicBezTo>
                    <a:pt x="3570" y="5242"/>
                    <a:pt x="3602" y="5233"/>
                    <a:pt x="3632" y="5215"/>
                  </a:cubicBezTo>
                  <a:lnTo>
                    <a:pt x="8300" y="1858"/>
                  </a:lnTo>
                  <a:lnTo>
                    <a:pt x="8300" y="7501"/>
                  </a:lnTo>
                  <a:lnTo>
                    <a:pt x="941" y="7501"/>
                  </a:lnTo>
                  <a:cubicBezTo>
                    <a:pt x="846" y="7501"/>
                    <a:pt x="775" y="7572"/>
                    <a:pt x="775" y="7668"/>
                  </a:cubicBezTo>
                  <a:cubicBezTo>
                    <a:pt x="775" y="7751"/>
                    <a:pt x="846" y="7834"/>
                    <a:pt x="941" y="7834"/>
                  </a:cubicBezTo>
                  <a:lnTo>
                    <a:pt x="8454" y="7834"/>
                  </a:lnTo>
                  <a:cubicBezTo>
                    <a:pt x="8538" y="7834"/>
                    <a:pt x="8621" y="7751"/>
                    <a:pt x="8621" y="7668"/>
                  </a:cubicBezTo>
                  <a:lnTo>
                    <a:pt x="8621" y="1548"/>
                  </a:lnTo>
                  <a:cubicBezTo>
                    <a:pt x="8625" y="1552"/>
                    <a:pt x="8628" y="1553"/>
                    <a:pt x="8629" y="1553"/>
                  </a:cubicBezTo>
                  <a:cubicBezTo>
                    <a:pt x="8633" y="1553"/>
                    <a:pt x="8633" y="1548"/>
                    <a:pt x="8633" y="1548"/>
                  </a:cubicBezTo>
                  <a:cubicBezTo>
                    <a:pt x="8621" y="1477"/>
                    <a:pt x="8561" y="1417"/>
                    <a:pt x="8466" y="1417"/>
                  </a:cubicBezTo>
                  <a:lnTo>
                    <a:pt x="7919" y="1417"/>
                  </a:lnTo>
                  <a:lnTo>
                    <a:pt x="7919" y="167"/>
                  </a:lnTo>
                  <a:cubicBezTo>
                    <a:pt x="7919" y="72"/>
                    <a:pt x="7847" y="0"/>
                    <a:pt x="77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</p:grpSp>
      <p:grpSp>
        <p:nvGrpSpPr>
          <p:cNvPr id="2" name="Группа 1"/>
          <p:cNvGrpSpPr/>
          <p:nvPr/>
        </p:nvGrpSpPr>
        <p:grpSpPr bwMode="auto">
          <a:xfrm>
            <a:off x="5636625" y="1745975"/>
            <a:ext cx="534900" cy="534900"/>
            <a:chOff x="5636625" y="1745975"/>
            <a:chExt cx="534900" cy="534900"/>
          </a:xfrm>
        </p:grpSpPr>
        <p:sp>
          <p:nvSpPr>
            <p:cNvPr id="258" name="Google Shape;258;p25"/>
            <p:cNvSpPr/>
            <p:nvPr/>
          </p:nvSpPr>
          <p:spPr bwMode="auto">
            <a:xfrm>
              <a:off x="5636625" y="1745975"/>
              <a:ext cx="534900" cy="534900"/>
            </a:xfrm>
            <a:prstGeom prst="ellipse">
              <a:avLst/>
            </a:prstGeom>
            <a:solidFill>
              <a:srgbClr val="F291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>
                <a:solidFill>
                  <a:srgbClr val="FFFFFF"/>
                </a:solidFill>
              </a:endParaRPr>
            </a:p>
          </p:txBody>
        </p:sp>
        <p:grpSp>
          <p:nvGrpSpPr>
            <p:cNvPr id="273" name="Google Shape;273;p25"/>
            <p:cNvGrpSpPr/>
            <p:nvPr/>
          </p:nvGrpSpPr>
          <p:grpSpPr bwMode="auto">
            <a:xfrm>
              <a:off x="5764790" y="1861586"/>
              <a:ext cx="304264" cy="303696"/>
              <a:chOff x="1421638" y="4125629"/>
              <a:chExt cx="374709" cy="374010"/>
            </a:xfrm>
          </p:grpSpPr>
          <p:sp>
            <p:nvSpPr>
              <p:cNvPr id="274" name="Google Shape;274;p25"/>
              <p:cNvSpPr/>
              <p:nvPr/>
            </p:nvSpPr>
            <p:spPr bwMode="auto">
              <a:xfrm>
                <a:off x="1421638" y="4265954"/>
                <a:ext cx="374709" cy="233685"/>
              </a:xfrm>
              <a:custGeom>
                <a:avLst/>
                <a:gdLst/>
                <a:ahLst/>
                <a:cxnLst/>
                <a:rect l="l" t="t" r="r" b="b"/>
                <a:pathLst>
                  <a:path w="11800" h="7359" extrusionOk="0">
                    <a:moveTo>
                      <a:pt x="3180" y="3298"/>
                    </a:moveTo>
                    <a:lnTo>
                      <a:pt x="3180" y="7001"/>
                    </a:lnTo>
                    <a:lnTo>
                      <a:pt x="1691" y="7001"/>
                    </a:lnTo>
                    <a:lnTo>
                      <a:pt x="1691" y="3298"/>
                    </a:lnTo>
                    <a:close/>
                    <a:moveTo>
                      <a:pt x="6680" y="2370"/>
                    </a:moveTo>
                    <a:lnTo>
                      <a:pt x="6680" y="7001"/>
                    </a:lnTo>
                    <a:lnTo>
                      <a:pt x="5192" y="7001"/>
                    </a:lnTo>
                    <a:lnTo>
                      <a:pt x="5192" y="2370"/>
                    </a:lnTo>
                    <a:close/>
                    <a:moveTo>
                      <a:pt x="10180" y="345"/>
                    </a:moveTo>
                    <a:lnTo>
                      <a:pt x="10180" y="7001"/>
                    </a:lnTo>
                    <a:lnTo>
                      <a:pt x="8692" y="7001"/>
                    </a:lnTo>
                    <a:lnTo>
                      <a:pt x="8692" y="345"/>
                    </a:lnTo>
                    <a:close/>
                    <a:moveTo>
                      <a:pt x="8502" y="0"/>
                    </a:moveTo>
                    <a:cubicBezTo>
                      <a:pt x="8406" y="0"/>
                      <a:pt x="8323" y="84"/>
                      <a:pt x="8323" y="179"/>
                    </a:cubicBezTo>
                    <a:lnTo>
                      <a:pt x="8323" y="7001"/>
                    </a:lnTo>
                    <a:lnTo>
                      <a:pt x="7013" y="7001"/>
                    </a:lnTo>
                    <a:lnTo>
                      <a:pt x="7013" y="2203"/>
                    </a:lnTo>
                    <a:cubicBezTo>
                      <a:pt x="7013" y="2120"/>
                      <a:pt x="6930" y="2024"/>
                      <a:pt x="6835" y="2024"/>
                    </a:cubicBezTo>
                    <a:lnTo>
                      <a:pt x="4989" y="2024"/>
                    </a:lnTo>
                    <a:cubicBezTo>
                      <a:pt x="4894" y="2024"/>
                      <a:pt x="4811" y="2108"/>
                      <a:pt x="4811" y="2203"/>
                    </a:cubicBezTo>
                    <a:lnTo>
                      <a:pt x="4811" y="7001"/>
                    </a:lnTo>
                    <a:lnTo>
                      <a:pt x="3501" y="7001"/>
                    </a:lnTo>
                    <a:lnTo>
                      <a:pt x="3501" y="3132"/>
                    </a:lnTo>
                    <a:cubicBezTo>
                      <a:pt x="3501" y="3036"/>
                      <a:pt x="3418" y="2953"/>
                      <a:pt x="3322" y="2953"/>
                    </a:cubicBezTo>
                    <a:lnTo>
                      <a:pt x="1477" y="2953"/>
                    </a:lnTo>
                    <a:cubicBezTo>
                      <a:pt x="1382" y="2953"/>
                      <a:pt x="1298" y="3024"/>
                      <a:pt x="1298" y="3132"/>
                    </a:cubicBezTo>
                    <a:lnTo>
                      <a:pt x="1298" y="7001"/>
                    </a:lnTo>
                    <a:lnTo>
                      <a:pt x="179" y="7001"/>
                    </a:lnTo>
                    <a:cubicBezTo>
                      <a:pt x="84" y="7001"/>
                      <a:pt x="1" y="7073"/>
                      <a:pt x="1" y="7180"/>
                    </a:cubicBezTo>
                    <a:cubicBezTo>
                      <a:pt x="1" y="7287"/>
                      <a:pt x="72" y="7358"/>
                      <a:pt x="179" y="7358"/>
                    </a:cubicBezTo>
                    <a:lnTo>
                      <a:pt x="11597" y="7358"/>
                    </a:lnTo>
                    <a:cubicBezTo>
                      <a:pt x="11681" y="7358"/>
                      <a:pt x="11776" y="7287"/>
                      <a:pt x="11776" y="7180"/>
                    </a:cubicBezTo>
                    <a:cubicBezTo>
                      <a:pt x="11800" y="7073"/>
                      <a:pt x="11728" y="7001"/>
                      <a:pt x="11633" y="7001"/>
                    </a:cubicBezTo>
                    <a:lnTo>
                      <a:pt x="10526" y="7001"/>
                    </a:lnTo>
                    <a:lnTo>
                      <a:pt x="10526" y="179"/>
                    </a:lnTo>
                    <a:cubicBezTo>
                      <a:pt x="10526" y="95"/>
                      <a:pt x="10442" y="0"/>
                      <a:pt x="1034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/>
              </a:p>
            </p:txBody>
          </p:sp>
          <p:sp>
            <p:nvSpPr>
              <p:cNvPr id="275" name="Google Shape;275;p25"/>
              <p:cNvSpPr/>
              <p:nvPr/>
            </p:nvSpPr>
            <p:spPr bwMode="auto">
              <a:xfrm>
                <a:off x="1428052" y="4125629"/>
                <a:ext cx="356958" cy="215585"/>
              </a:xfrm>
              <a:custGeom>
                <a:avLst/>
                <a:gdLst/>
                <a:ahLst/>
                <a:cxnLst/>
                <a:rect l="l" t="t" r="r" b="b"/>
                <a:pathLst>
                  <a:path w="11241" h="6789" extrusionOk="0">
                    <a:moveTo>
                      <a:pt x="10668" y="0"/>
                    </a:moveTo>
                    <a:cubicBezTo>
                      <a:pt x="10653" y="0"/>
                      <a:pt x="10637" y="1"/>
                      <a:pt x="10621" y="2"/>
                    </a:cubicBezTo>
                    <a:lnTo>
                      <a:pt x="9145" y="181"/>
                    </a:lnTo>
                    <a:cubicBezTo>
                      <a:pt x="8847" y="216"/>
                      <a:pt x="8633" y="490"/>
                      <a:pt x="8669" y="788"/>
                    </a:cubicBezTo>
                    <a:cubicBezTo>
                      <a:pt x="8691" y="1064"/>
                      <a:pt x="8938" y="1268"/>
                      <a:pt x="9211" y="1268"/>
                    </a:cubicBezTo>
                    <a:cubicBezTo>
                      <a:pt x="9232" y="1268"/>
                      <a:pt x="9254" y="1267"/>
                      <a:pt x="9276" y="1264"/>
                    </a:cubicBezTo>
                    <a:lnTo>
                      <a:pt x="9395" y="1252"/>
                    </a:lnTo>
                    <a:lnTo>
                      <a:pt x="9395" y="1252"/>
                    </a:lnTo>
                    <a:cubicBezTo>
                      <a:pt x="7597" y="3348"/>
                      <a:pt x="5442" y="4443"/>
                      <a:pt x="3918" y="4979"/>
                    </a:cubicBezTo>
                    <a:cubicBezTo>
                      <a:pt x="2025" y="5657"/>
                      <a:pt x="561" y="5717"/>
                      <a:pt x="537" y="5717"/>
                    </a:cubicBezTo>
                    <a:cubicBezTo>
                      <a:pt x="239" y="5729"/>
                      <a:pt x="1" y="5967"/>
                      <a:pt x="25" y="6265"/>
                    </a:cubicBezTo>
                    <a:cubicBezTo>
                      <a:pt x="37" y="6562"/>
                      <a:pt x="275" y="6789"/>
                      <a:pt x="561" y="6789"/>
                    </a:cubicBezTo>
                    <a:lnTo>
                      <a:pt x="572" y="6789"/>
                    </a:lnTo>
                    <a:cubicBezTo>
                      <a:pt x="632" y="6789"/>
                      <a:pt x="2192" y="6729"/>
                      <a:pt x="4263" y="6003"/>
                    </a:cubicBezTo>
                    <a:cubicBezTo>
                      <a:pt x="5418" y="5586"/>
                      <a:pt x="6514" y="5050"/>
                      <a:pt x="7490" y="4383"/>
                    </a:cubicBezTo>
                    <a:cubicBezTo>
                      <a:pt x="7561" y="4324"/>
                      <a:pt x="7597" y="4217"/>
                      <a:pt x="7538" y="4145"/>
                    </a:cubicBezTo>
                    <a:cubicBezTo>
                      <a:pt x="7501" y="4093"/>
                      <a:pt x="7445" y="4065"/>
                      <a:pt x="7391" y="4065"/>
                    </a:cubicBezTo>
                    <a:cubicBezTo>
                      <a:pt x="7358" y="4065"/>
                      <a:pt x="7326" y="4075"/>
                      <a:pt x="7299" y="4098"/>
                    </a:cubicBezTo>
                    <a:cubicBezTo>
                      <a:pt x="6335" y="4753"/>
                      <a:pt x="5275" y="5288"/>
                      <a:pt x="4144" y="5693"/>
                    </a:cubicBezTo>
                    <a:cubicBezTo>
                      <a:pt x="2132" y="6408"/>
                      <a:pt x="632" y="6467"/>
                      <a:pt x="561" y="6467"/>
                    </a:cubicBezTo>
                    <a:cubicBezTo>
                      <a:pt x="453" y="6467"/>
                      <a:pt x="358" y="6372"/>
                      <a:pt x="358" y="6265"/>
                    </a:cubicBezTo>
                    <a:cubicBezTo>
                      <a:pt x="358" y="6169"/>
                      <a:pt x="441" y="6074"/>
                      <a:pt x="561" y="6062"/>
                    </a:cubicBezTo>
                    <a:cubicBezTo>
                      <a:pt x="572" y="6062"/>
                      <a:pt x="2085" y="6003"/>
                      <a:pt x="4037" y="5300"/>
                    </a:cubicBezTo>
                    <a:cubicBezTo>
                      <a:pt x="5680" y="4717"/>
                      <a:pt x="8026" y="3514"/>
                      <a:pt x="9943" y="1133"/>
                    </a:cubicBezTo>
                    <a:cubicBezTo>
                      <a:pt x="10035" y="1018"/>
                      <a:pt x="9949" y="847"/>
                      <a:pt x="9813" y="847"/>
                    </a:cubicBezTo>
                    <a:cubicBezTo>
                      <a:pt x="9809" y="847"/>
                      <a:pt x="9804" y="847"/>
                      <a:pt x="9800" y="847"/>
                    </a:cubicBezTo>
                    <a:lnTo>
                      <a:pt x="9252" y="931"/>
                    </a:lnTo>
                    <a:cubicBezTo>
                      <a:pt x="9244" y="932"/>
                      <a:pt x="9236" y="932"/>
                      <a:pt x="9228" y="932"/>
                    </a:cubicBezTo>
                    <a:cubicBezTo>
                      <a:pt x="9139" y="932"/>
                      <a:pt x="9049" y="874"/>
                      <a:pt x="9038" y="776"/>
                    </a:cubicBezTo>
                    <a:cubicBezTo>
                      <a:pt x="9014" y="657"/>
                      <a:pt x="9085" y="550"/>
                      <a:pt x="9204" y="538"/>
                    </a:cubicBezTo>
                    <a:lnTo>
                      <a:pt x="10681" y="359"/>
                    </a:lnTo>
                    <a:cubicBezTo>
                      <a:pt x="10688" y="358"/>
                      <a:pt x="10696" y="358"/>
                      <a:pt x="10703" y="358"/>
                    </a:cubicBezTo>
                    <a:cubicBezTo>
                      <a:pt x="10812" y="358"/>
                      <a:pt x="10895" y="438"/>
                      <a:pt x="10895" y="550"/>
                    </a:cubicBezTo>
                    <a:lnTo>
                      <a:pt x="10895" y="2026"/>
                    </a:lnTo>
                    <a:cubicBezTo>
                      <a:pt x="10895" y="2133"/>
                      <a:pt x="10812" y="2217"/>
                      <a:pt x="10705" y="2217"/>
                    </a:cubicBezTo>
                    <a:cubicBezTo>
                      <a:pt x="10598" y="2217"/>
                      <a:pt x="10514" y="2133"/>
                      <a:pt x="10514" y="2026"/>
                    </a:cubicBezTo>
                    <a:lnTo>
                      <a:pt x="10514" y="1586"/>
                    </a:lnTo>
                    <a:cubicBezTo>
                      <a:pt x="10514" y="1502"/>
                      <a:pt x="10467" y="1443"/>
                      <a:pt x="10407" y="1419"/>
                    </a:cubicBezTo>
                    <a:cubicBezTo>
                      <a:pt x="10387" y="1409"/>
                      <a:pt x="10368" y="1405"/>
                      <a:pt x="10349" y="1405"/>
                    </a:cubicBezTo>
                    <a:cubicBezTo>
                      <a:pt x="10298" y="1405"/>
                      <a:pt x="10251" y="1435"/>
                      <a:pt x="10217" y="1478"/>
                    </a:cubicBezTo>
                    <a:cubicBezTo>
                      <a:pt x="9574" y="2264"/>
                      <a:pt x="8835" y="2979"/>
                      <a:pt x="8026" y="3610"/>
                    </a:cubicBezTo>
                    <a:cubicBezTo>
                      <a:pt x="7954" y="3669"/>
                      <a:pt x="7942" y="3764"/>
                      <a:pt x="8002" y="3848"/>
                    </a:cubicBezTo>
                    <a:cubicBezTo>
                      <a:pt x="8036" y="3888"/>
                      <a:pt x="8081" y="3910"/>
                      <a:pt x="8129" y="3910"/>
                    </a:cubicBezTo>
                    <a:cubicBezTo>
                      <a:pt x="8166" y="3910"/>
                      <a:pt x="8204" y="3897"/>
                      <a:pt x="8240" y="3872"/>
                    </a:cubicBezTo>
                    <a:cubicBezTo>
                      <a:pt x="8931" y="3336"/>
                      <a:pt x="9585" y="2729"/>
                      <a:pt x="10169" y="2062"/>
                    </a:cubicBezTo>
                    <a:cubicBezTo>
                      <a:pt x="10181" y="2336"/>
                      <a:pt x="10419" y="2574"/>
                      <a:pt x="10705" y="2574"/>
                    </a:cubicBezTo>
                    <a:cubicBezTo>
                      <a:pt x="11002" y="2574"/>
                      <a:pt x="11240" y="2336"/>
                      <a:pt x="11240" y="2038"/>
                    </a:cubicBezTo>
                    <a:lnTo>
                      <a:pt x="11240" y="573"/>
                    </a:lnTo>
                    <a:cubicBezTo>
                      <a:pt x="11240" y="395"/>
                      <a:pt x="11169" y="240"/>
                      <a:pt x="11050" y="133"/>
                    </a:cubicBezTo>
                    <a:cubicBezTo>
                      <a:pt x="10943" y="47"/>
                      <a:pt x="10807" y="0"/>
                      <a:pt x="106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/>
              </a:p>
            </p:txBody>
          </p:sp>
        </p:grpSp>
      </p:grpSp>
      <p:grpSp>
        <p:nvGrpSpPr>
          <p:cNvPr id="276" name="Google Shape;276;p25"/>
          <p:cNvGrpSpPr/>
          <p:nvPr/>
        </p:nvGrpSpPr>
        <p:grpSpPr bwMode="auto">
          <a:xfrm>
            <a:off x="5764789" y="3468417"/>
            <a:ext cx="304252" cy="327769"/>
            <a:chOff x="6896644" y="3216007"/>
            <a:chExt cx="322917" cy="347876"/>
          </a:xfrm>
        </p:grpSpPr>
        <p:sp>
          <p:nvSpPr>
            <p:cNvPr id="277" name="Google Shape;277;p25"/>
            <p:cNvSpPr/>
            <p:nvPr/>
          </p:nvSpPr>
          <p:spPr bwMode="auto">
            <a:xfrm>
              <a:off x="6896644" y="3216007"/>
              <a:ext cx="301387" cy="347876"/>
            </a:xfrm>
            <a:custGeom>
              <a:avLst/>
              <a:gdLst/>
              <a:ahLst/>
              <a:cxnLst/>
              <a:rect l="l" t="t" r="r" b="b"/>
              <a:pathLst>
                <a:path w="9491" h="10955" extrusionOk="0">
                  <a:moveTo>
                    <a:pt x="5192" y="382"/>
                  </a:moveTo>
                  <a:lnTo>
                    <a:pt x="6490" y="1679"/>
                  </a:lnTo>
                  <a:lnTo>
                    <a:pt x="3906" y="1679"/>
                  </a:lnTo>
                  <a:lnTo>
                    <a:pt x="5192" y="382"/>
                  </a:lnTo>
                  <a:close/>
                  <a:moveTo>
                    <a:pt x="5186" y="1"/>
                  </a:moveTo>
                  <a:cubicBezTo>
                    <a:pt x="5144" y="1"/>
                    <a:pt x="5103" y="13"/>
                    <a:pt x="5073" y="36"/>
                  </a:cubicBezTo>
                  <a:lnTo>
                    <a:pt x="3442" y="1679"/>
                  </a:lnTo>
                  <a:lnTo>
                    <a:pt x="870" y="1679"/>
                  </a:lnTo>
                  <a:cubicBezTo>
                    <a:pt x="775" y="1679"/>
                    <a:pt x="703" y="1751"/>
                    <a:pt x="703" y="1846"/>
                  </a:cubicBezTo>
                  <a:lnTo>
                    <a:pt x="703" y="4501"/>
                  </a:lnTo>
                  <a:lnTo>
                    <a:pt x="168" y="4501"/>
                  </a:lnTo>
                  <a:cubicBezTo>
                    <a:pt x="72" y="4501"/>
                    <a:pt x="1" y="4585"/>
                    <a:pt x="1" y="4668"/>
                  </a:cubicBezTo>
                  <a:lnTo>
                    <a:pt x="1" y="10788"/>
                  </a:lnTo>
                  <a:cubicBezTo>
                    <a:pt x="1" y="10883"/>
                    <a:pt x="72" y="10954"/>
                    <a:pt x="168" y="10954"/>
                  </a:cubicBezTo>
                  <a:lnTo>
                    <a:pt x="1846" y="10954"/>
                  </a:lnTo>
                  <a:cubicBezTo>
                    <a:pt x="1942" y="10954"/>
                    <a:pt x="2013" y="10883"/>
                    <a:pt x="2013" y="10788"/>
                  </a:cubicBezTo>
                  <a:cubicBezTo>
                    <a:pt x="2013" y="10704"/>
                    <a:pt x="1942" y="10621"/>
                    <a:pt x="1846" y="10621"/>
                  </a:cubicBezTo>
                  <a:lnTo>
                    <a:pt x="334" y="10621"/>
                  </a:lnTo>
                  <a:lnTo>
                    <a:pt x="334" y="4989"/>
                  </a:lnTo>
                  <a:lnTo>
                    <a:pt x="1084" y="5537"/>
                  </a:lnTo>
                  <a:cubicBezTo>
                    <a:pt x="1115" y="5554"/>
                    <a:pt x="1147" y="5562"/>
                    <a:pt x="1178" y="5562"/>
                  </a:cubicBezTo>
                  <a:cubicBezTo>
                    <a:pt x="1231" y="5562"/>
                    <a:pt x="1280" y="5539"/>
                    <a:pt x="1311" y="5501"/>
                  </a:cubicBezTo>
                  <a:cubicBezTo>
                    <a:pt x="1358" y="5430"/>
                    <a:pt x="1346" y="5323"/>
                    <a:pt x="1275" y="5287"/>
                  </a:cubicBezTo>
                  <a:lnTo>
                    <a:pt x="1049" y="5096"/>
                  </a:lnTo>
                  <a:lnTo>
                    <a:pt x="1049" y="4692"/>
                  </a:lnTo>
                  <a:lnTo>
                    <a:pt x="1049" y="4668"/>
                  </a:lnTo>
                  <a:lnTo>
                    <a:pt x="1049" y="4656"/>
                  </a:lnTo>
                  <a:lnTo>
                    <a:pt x="1049" y="2013"/>
                  </a:lnTo>
                  <a:lnTo>
                    <a:pt x="9169" y="2013"/>
                  </a:lnTo>
                  <a:lnTo>
                    <a:pt x="9169" y="2620"/>
                  </a:lnTo>
                  <a:cubicBezTo>
                    <a:pt x="9169" y="2703"/>
                    <a:pt x="9240" y="2787"/>
                    <a:pt x="9335" y="2787"/>
                  </a:cubicBezTo>
                  <a:cubicBezTo>
                    <a:pt x="9419" y="2787"/>
                    <a:pt x="9490" y="2703"/>
                    <a:pt x="9490" y="2620"/>
                  </a:cubicBezTo>
                  <a:lnTo>
                    <a:pt x="9490" y="1846"/>
                  </a:lnTo>
                  <a:cubicBezTo>
                    <a:pt x="9466" y="1751"/>
                    <a:pt x="9395" y="1679"/>
                    <a:pt x="9300" y="1679"/>
                  </a:cubicBezTo>
                  <a:lnTo>
                    <a:pt x="6930" y="1679"/>
                  </a:lnTo>
                  <a:lnTo>
                    <a:pt x="5299" y="36"/>
                  </a:lnTo>
                  <a:cubicBezTo>
                    <a:pt x="5269" y="13"/>
                    <a:pt x="5228" y="1"/>
                    <a:pt x="51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278" name="Google Shape;278;p25"/>
            <p:cNvSpPr/>
            <p:nvPr/>
          </p:nvSpPr>
          <p:spPr bwMode="auto">
            <a:xfrm>
              <a:off x="6954883" y="3306382"/>
              <a:ext cx="42012" cy="41980"/>
            </a:xfrm>
            <a:custGeom>
              <a:avLst/>
              <a:gdLst/>
              <a:ahLst/>
              <a:cxnLst/>
              <a:rect l="l" t="t" r="r" b="b"/>
              <a:pathLst>
                <a:path w="1323" h="1322" extrusionOk="0">
                  <a:moveTo>
                    <a:pt x="1001" y="322"/>
                  </a:moveTo>
                  <a:lnTo>
                    <a:pt x="1001" y="988"/>
                  </a:lnTo>
                  <a:lnTo>
                    <a:pt x="322" y="988"/>
                  </a:lnTo>
                  <a:lnTo>
                    <a:pt x="322" y="322"/>
                  </a:lnTo>
                  <a:close/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1155"/>
                  </a:lnTo>
                  <a:cubicBezTo>
                    <a:pt x="1" y="1250"/>
                    <a:pt x="72" y="1322"/>
                    <a:pt x="167" y="1322"/>
                  </a:cubicBezTo>
                  <a:lnTo>
                    <a:pt x="1155" y="1322"/>
                  </a:lnTo>
                  <a:cubicBezTo>
                    <a:pt x="1251" y="1322"/>
                    <a:pt x="1322" y="1250"/>
                    <a:pt x="1322" y="1155"/>
                  </a:cubicBezTo>
                  <a:lnTo>
                    <a:pt x="1322" y="155"/>
                  </a:lnTo>
                  <a:cubicBezTo>
                    <a:pt x="1310" y="72"/>
                    <a:pt x="1239" y="0"/>
                    <a:pt x="11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279" name="Google Shape;279;p25"/>
            <p:cNvSpPr/>
            <p:nvPr/>
          </p:nvSpPr>
          <p:spPr bwMode="auto">
            <a:xfrm>
              <a:off x="7013122" y="3306382"/>
              <a:ext cx="32168" cy="10225"/>
            </a:xfrm>
            <a:custGeom>
              <a:avLst/>
              <a:gdLst/>
              <a:ahLst/>
              <a:cxnLst/>
              <a:rect l="l" t="t" r="r" b="b"/>
              <a:pathLst>
                <a:path w="1013" h="322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845" y="322"/>
                  </a:lnTo>
                  <a:cubicBezTo>
                    <a:pt x="929" y="322"/>
                    <a:pt x="1012" y="250"/>
                    <a:pt x="1012" y="155"/>
                  </a:cubicBezTo>
                  <a:cubicBezTo>
                    <a:pt x="1012" y="72"/>
                    <a:pt x="929" y="0"/>
                    <a:pt x="8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280" name="Google Shape;280;p25"/>
            <p:cNvSpPr/>
            <p:nvPr/>
          </p:nvSpPr>
          <p:spPr bwMode="auto">
            <a:xfrm>
              <a:off x="7013471" y="3333596"/>
              <a:ext cx="105903" cy="10606"/>
            </a:xfrm>
            <a:custGeom>
              <a:avLst/>
              <a:gdLst/>
              <a:ahLst/>
              <a:cxnLst/>
              <a:rect l="l" t="t" r="r" b="b"/>
              <a:pathLst>
                <a:path w="3335" h="33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8" y="334"/>
                  </a:cubicBezTo>
                  <a:lnTo>
                    <a:pt x="3168" y="334"/>
                  </a:lnTo>
                  <a:cubicBezTo>
                    <a:pt x="3251" y="334"/>
                    <a:pt x="3335" y="250"/>
                    <a:pt x="3335" y="167"/>
                  </a:cubicBezTo>
                  <a:cubicBezTo>
                    <a:pt x="3335" y="60"/>
                    <a:pt x="3263" y="0"/>
                    <a:pt x="31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281" name="Google Shape;281;p25"/>
            <p:cNvSpPr/>
            <p:nvPr/>
          </p:nvSpPr>
          <p:spPr bwMode="auto">
            <a:xfrm>
              <a:off x="6966982" y="3375576"/>
              <a:ext cx="63923" cy="10606"/>
            </a:xfrm>
            <a:custGeom>
              <a:avLst/>
              <a:gdLst/>
              <a:ahLst/>
              <a:cxnLst/>
              <a:rect l="l" t="t" r="r" b="b"/>
              <a:pathLst>
                <a:path w="2013" h="334" extrusionOk="0">
                  <a:moveTo>
                    <a:pt x="167" y="0"/>
                  </a:moveTo>
                  <a:cubicBezTo>
                    <a:pt x="84" y="0"/>
                    <a:pt x="1" y="71"/>
                    <a:pt x="1" y="167"/>
                  </a:cubicBezTo>
                  <a:cubicBezTo>
                    <a:pt x="1" y="262"/>
                    <a:pt x="84" y="333"/>
                    <a:pt x="167" y="333"/>
                  </a:cubicBezTo>
                  <a:lnTo>
                    <a:pt x="1846" y="333"/>
                  </a:lnTo>
                  <a:cubicBezTo>
                    <a:pt x="1941" y="333"/>
                    <a:pt x="2013" y="262"/>
                    <a:pt x="2013" y="167"/>
                  </a:cubicBezTo>
                  <a:cubicBezTo>
                    <a:pt x="2013" y="71"/>
                    <a:pt x="1941" y="0"/>
                    <a:pt x="18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282" name="Google Shape;282;p25"/>
            <p:cNvSpPr/>
            <p:nvPr/>
          </p:nvSpPr>
          <p:spPr bwMode="auto">
            <a:xfrm>
              <a:off x="6928781" y="3524157"/>
              <a:ext cx="52237" cy="10225"/>
            </a:xfrm>
            <a:custGeom>
              <a:avLst/>
              <a:gdLst/>
              <a:ahLst/>
              <a:cxnLst/>
              <a:rect l="l" t="t" r="r" b="b"/>
              <a:pathLst>
                <a:path w="1645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lnTo>
                    <a:pt x="1477" y="322"/>
                  </a:lnTo>
                  <a:cubicBezTo>
                    <a:pt x="1561" y="322"/>
                    <a:pt x="1644" y="250"/>
                    <a:pt x="1644" y="167"/>
                  </a:cubicBezTo>
                  <a:cubicBezTo>
                    <a:pt x="1644" y="72"/>
                    <a:pt x="156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283" name="Google Shape;283;p25"/>
            <p:cNvSpPr/>
            <p:nvPr/>
          </p:nvSpPr>
          <p:spPr bwMode="auto">
            <a:xfrm>
              <a:off x="6945420" y="3314701"/>
              <a:ext cx="274141" cy="248800"/>
            </a:xfrm>
            <a:custGeom>
              <a:avLst/>
              <a:gdLst/>
              <a:ahLst/>
              <a:cxnLst/>
              <a:rect l="l" t="t" r="r" b="b"/>
              <a:pathLst>
                <a:path w="8633" h="7835" extrusionOk="0">
                  <a:moveTo>
                    <a:pt x="5835" y="3274"/>
                  </a:moveTo>
                  <a:lnTo>
                    <a:pt x="5323" y="3632"/>
                  </a:lnTo>
                  <a:lnTo>
                    <a:pt x="1787" y="3632"/>
                  </a:lnTo>
                  <a:lnTo>
                    <a:pt x="1275" y="3274"/>
                  </a:lnTo>
                  <a:close/>
                  <a:moveTo>
                    <a:pt x="4882" y="3965"/>
                  </a:moveTo>
                  <a:lnTo>
                    <a:pt x="4370" y="4322"/>
                  </a:lnTo>
                  <a:lnTo>
                    <a:pt x="2739" y="4322"/>
                  </a:lnTo>
                  <a:lnTo>
                    <a:pt x="2227" y="3965"/>
                  </a:lnTo>
                  <a:close/>
                  <a:moveTo>
                    <a:pt x="3930" y="4632"/>
                  </a:moveTo>
                  <a:lnTo>
                    <a:pt x="3561" y="4894"/>
                  </a:lnTo>
                  <a:lnTo>
                    <a:pt x="3180" y="4632"/>
                  </a:lnTo>
                  <a:close/>
                  <a:moveTo>
                    <a:pt x="7752" y="0"/>
                  </a:moveTo>
                  <a:cubicBezTo>
                    <a:pt x="7668" y="0"/>
                    <a:pt x="7585" y="72"/>
                    <a:pt x="7585" y="167"/>
                  </a:cubicBezTo>
                  <a:lnTo>
                    <a:pt x="7585" y="1560"/>
                  </a:lnTo>
                  <a:lnTo>
                    <a:pt x="7585" y="1977"/>
                  </a:lnTo>
                  <a:lnTo>
                    <a:pt x="6252" y="2929"/>
                  </a:lnTo>
                  <a:lnTo>
                    <a:pt x="799" y="2929"/>
                  </a:lnTo>
                  <a:lnTo>
                    <a:pt x="263" y="2548"/>
                  </a:lnTo>
                  <a:cubicBezTo>
                    <a:pt x="233" y="2528"/>
                    <a:pt x="197" y="2519"/>
                    <a:pt x="162" y="2519"/>
                  </a:cubicBezTo>
                  <a:cubicBezTo>
                    <a:pt x="114" y="2519"/>
                    <a:pt x="69" y="2537"/>
                    <a:pt x="48" y="2572"/>
                  </a:cubicBezTo>
                  <a:cubicBezTo>
                    <a:pt x="1" y="2643"/>
                    <a:pt x="13" y="2750"/>
                    <a:pt x="72" y="2798"/>
                  </a:cubicBezTo>
                  <a:lnTo>
                    <a:pt x="3442" y="5215"/>
                  </a:lnTo>
                  <a:cubicBezTo>
                    <a:pt x="3472" y="5233"/>
                    <a:pt x="3504" y="5242"/>
                    <a:pt x="3537" y="5242"/>
                  </a:cubicBezTo>
                  <a:cubicBezTo>
                    <a:pt x="3570" y="5242"/>
                    <a:pt x="3602" y="5233"/>
                    <a:pt x="3632" y="5215"/>
                  </a:cubicBezTo>
                  <a:lnTo>
                    <a:pt x="8300" y="1858"/>
                  </a:lnTo>
                  <a:lnTo>
                    <a:pt x="8300" y="7501"/>
                  </a:lnTo>
                  <a:lnTo>
                    <a:pt x="941" y="7501"/>
                  </a:lnTo>
                  <a:cubicBezTo>
                    <a:pt x="846" y="7501"/>
                    <a:pt x="775" y="7572"/>
                    <a:pt x="775" y="7668"/>
                  </a:cubicBezTo>
                  <a:cubicBezTo>
                    <a:pt x="775" y="7751"/>
                    <a:pt x="846" y="7834"/>
                    <a:pt x="941" y="7834"/>
                  </a:cubicBezTo>
                  <a:lnTo>
                    <a:pt x="8454" y="7834"/>
                  </a:lnTo>
                  <a:cubicBezTo>
                    <a:pt x="8538" y="7834"/>
                    <a:pt x="8621" y="7751"/>
                    <a:pt x="8621" y="7668"/>
                  </a:cubicBezTo>
                  <a:lnTo>
                    <a:pt x="8621" y="1548"/>
                  </a:lnTo>
                  <a:cubicBezTo>
                    <a:pt x="8625" y="1552"/>
                    <a:pt x="8628" y="1553"/>
                    <a:pt x="8629" y="1553"/>
                  </a:cubicBezTo>
                  <a:cubicBezTo>
                    <a:pt x="8633" y="1553"/>
                    <a:pt x="8633" y="1548"/>
                    <a:pt x="8633" y="1548"/>
                  </a:cubicBezTo>
                  <a:cubicBezTo>
                    <a:pt x="8621" y="1477"/>
                    <a:pt x="8561" y="1417"/>
                    <a:pt x="8466" y="1417"/>
                  </a:cubicBezTo>
                  <a:lnTo>
                    <a:pt x="7919" y="1417"/>
                  </a:lnTo>
                  <a:lnTo>
                    <a:pt x="7919" y="167"/>
                  </a:lnTo>
                  <a:cubicBezTo>
                    <a:pt x="7919" y="72"/>
                    <a:pt x="7847" y="0"/>
                    <a:pt x="77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</p:grpSp>
      <p:sp>
        <p:nvSpPr>
          <p:cNvPr id="54" name="Google Shape;74;p18"/>
          <p:cNvSpPr txBox="1"/>
          <p:nvPr/>
        </p:nvSpPr>
        <p:spPr bwMode="auto">
          <a:xfrm rot="547">
            <a:off x="435100" y="465502"/>
            <a:ext cx="3768300" cy="3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5200" b="0" i="0" u="none" strike="noStrike" cap="none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</a:defRPr>
            </a:lvl1pPr>
            <a:lvl2pPr marR="0"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2pPr>
            <a:lvl3pPr marR="0"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3pPr>
            <a:lvl4pPr marR="0"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4pPr>
            <a:lvl5pPr marR="0"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5pPr>
            <a:lvl6pPr marR="0"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6pPr>
            <a:lvl7pPr marR="0"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7pPr>
            <a:lvl8pPr marR="0"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8pPr>
            <a:lvl9pPr marR="0"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9pPr>
          </a:lstStyle>
          <a:p>
            <a:pPr>
              <a:lnSpc>
                <a:spcPct val="70000"/>
              </a:lnSpc>
              <a:defRPr/>
            </a:pPr>
            <a:r>
              <a:rPr lang="ru-RU" sz="3200" b="1" dirty="0" smtClean="0">
                <a:solidFill>
                  <a:srgbClr val="F47F4A"/>
                </a:solidFill>
                <a:latin typeface="Montserrat"/>
                <a:ea typeface="Montserrat"/>
                <a:cs typeface="Montserrat"/>
              </a:rPr>
              <a:t>Актуальность</a:t>
            </a:r>
            <a:endParaRPr lang="ru-RU" sz="3200" b="1" dirty="0">
              <a:solidFill>
                <a:srgbClr val="F47F4A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665834" y="202111"/>
            <a:ext cx="1256389" cy="6847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9000">
              <a:srgbClr val="F47F4A">
                <a:alpha val="89000"/>
              </a:srgbClr>
            </a:gs>
            <a:gs pos="80000">
              <a:srgbClr val="FFD949">
                <a:alpha val="84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/>
          <p:nvPr/>
        </p:nvSpPr>
        <p:spPr bwMode="auto">
          <a:xfrm>
            <a:off x="540425" y="1178516"/>
            <a:ext cx="708600" cy="5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85" name="Google Shape;85;p19"/>
          <p:cNvSpPr txBox="1">
            <a:spLocks noGrp="1"/>
          </p:cNvSpPr>
          <p:nvPr>
            <p:ph type="ctrTitle"/>
          </p:nvPr>
        </p:nvSpPr>
        <p:spPr bwMode="auto">
          <a:xfrm rot="459">
            <a:off x="435071" y="1419468"/>
            <a:ext cx="7689755" cy="309468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defRPr/>
            </a:pPr>
            <a:r>
              <a:rPr lang="ru-RU" sz="1500" dirty="0" smtClean="0">
                <a:solidFill>
                  <a:schemeClr val="bg1"/>
                </a:solidFill>
                <a:latin typeface="Monserrat "/>
                <a:ea typeface="Arial"/>
                <a:cs typeface="Monserrat "/>
              </a:rPr>
              <a:t>1. Родители-волонтеры. Являются представителями в регионах, в группах по диагнозам, по компетенциям. Позволяют адаптироваться семьям, которые только столкнулись с диагнозами. Поддержка, советы, рекомендации. Организация встреч и мероприятий.</a:t>
            </a:r>
            <a:br>
              <a:rPr lang="ru-RU" sz="1500" dirty="0" smtClean="0">
                <a:solidFill>
                  <a:schemeClr val="bg1"/>
                </a:solidFill>
                <a:latin typeface="Monserrat "/>
                <a:ea typeface="Arial"/>
                <a:cs typeface="Monserrat "/>
              </a:rPr>
            </a:br>
            <a:r>
              <a:rPr lang="ru-RU" sz="1500" dirty="0">
                <a:solidFill>
                  <a:schemeClr val="bg1"/>
                </a:solidFill>
                <a:latin typeface="Monserrat "/>
                <a:ea typeface="Arial"/>
                <a:cs typeface="Monserrat "/>
              </a:rPr>
              <a:t/>
            </a:r>
            <a:br>
              <a:rPr lang="ru-RU" sz="1500" dirty="0">
                <a:solidFill>
                  <a:schemeClr val="bg1"/>
                </a:solidFill>
                <a:latin typeface="Monserrat "/>
                <a:ea typeface="Arial"/>
                <a:cs typeface="Monserrat "/>
              </a:rPr>
            </a:br>
            <a:r>
              <a:rPr lang="ru-RU" sz="1500" dirty="0">
                <a:solidFill>
                  <a:schemeClr val="bg1"/>
                </a:solidFill>
                <a:latin typeface="Monserrat "/>
                <a:ea typeface="Arial"/>
                <a:cs typeface="Monserrat "/>
              </a:rPr>
              <a:t> </a:t>
            </a:r>
            <a:r>
              <a:rPr lang="ru-RU" sz="1500" dirty="0" smtClean="0">
                <a:solidFill>
                  <a:schemeClr val="bg1"/>
                </a:solidFill>
                <a:latin typeface="Monserrat "/>
                <a:ea typeface="Arial"/>
                <a:cs typeface="Monserrat "/>
              </a:rPr>
              <a:t>Сообщество психологов, </a:t>
            </a:r>
            <a:r>
              <a:rPr lang="ru-RU" sz="1500" dirty="0" err="1" smtClean="0">
                <a:solidFill>
                  <a:schemeClr val="bg1"/>
                </a:solidFill>
                <a:latin typeface="Monserrat "/>
                <a:ea typeface="Arial"/>
                <a:cs typeface="Monserrat "/>
              </a:rPr>
              <a:t>родологов</a:t>
            </a:r>
            <a:r>
              <a:rPr lang="ru-RU" sz="1500" dirty="0" smtClean="0">
                <a:solidFill>
                  <a:schemeClr val="bg1"/>
                </a:solidFill>
                <a:latin typeface="Monserrat "/>
                <a:ea typeface="Arial"/>
                <a:cs typeface="Monserrat "/>
              </a:rPr>
              <a:t> – </a:t>
            </a:r>
            <a:r>
              <a:rPr lang="ru-RU" sz="1500" dirty="0" err="1" smtClean="0">
                <a:solidFill>
                  <a:schemeClr val="bg1"/>
                </a:solidFill>
                <a:latin typeface="Monserrat "/>
                <a:ea typeface="Arial"/>
                <a:cs typeface="Monserrat "/>
              </a:rPr>
              <a:t>безоплатные</a:t>
            </a:r>
            <a:r>
              <a:rPr lang="ru-RU" sz="1500" dirty="0" smtClean="0">
                <a:solidFill>
                  <a:schemeClr val="bg1"/>
                </a:solidFill>
                <a:latin typeface="Monserrat "/>
                <a:ea typeface="Arial"/>
                <a:cs typeface="Monserrat "/>
              </a:rPr>
              <a:t> консультации, участие в обучающих семинарах, сопровождение и моральная поддержка.</a:t>
            </a:r>
            <a:br>
              <a:rPr lang="ru-RU" sz="1500" dirty="0" smtClean="0">
                <a:solidFill>
                  <a:schemeClr val="bg1"/>
                </a:solidFill>
                <a:latin typeface="Monserrat "/>
                <a:ea typeface="Arial"/>
                <a:cs typeface="Monserrat "/>
              </a:rPr>
            </a:br>
            <a:r>
              <a:rPr lang="ru-RU" sz="1500" dirty="0">
                <a:solidFill>
                  <a:schemeClr val="bg1"/>
                </a:solidFill>
                <a:latin typeface="Monserrat "/>
                <a:ea typeface="Arial"/>
                <a:cs typeface="Monserrat "/>
              </a:rPr>
              <a:t/>
            </a:r>
            <a:br>
              <a:rPr lang="ru-RU" sz="1500" dirty="0">
                <a:solidFill>
                  <a:schemeClr val="bg1"/>
                </a:solidFill>
                <a:latin typeface="Monserrat "/>
                <a:ea typeface="Arial"/>
                <a:cs typeface="Monserrat "/>
              </a:rPr>
            </a:br>
            <a:r>
              <a:rPr lang="ru-RU" sz="1500" dirty="0">
                <a:solidFill>
                  <a:schemeClr val="bg1"/>
                </a:solidFill>
                <a:latin typeface="Monserrat "/>
                <a:ea typeface="Arial"/>
                <a:cs typeface="Monserrat "/>
              </a:rPr>
              <a:t> </a:t>
            </a:r>
            <a:r>
              <a:rPr lang="ru-RU" sz="1500" dirty="0" smtClean="0">
                <a:solidFill>
                  <a:schemeClr val="bg1"/>
                </a:solidFill>
                <a:latin typeface="Monserrat "/>
                <a:ea typeface="Arial"/>
                <a:cs typeface="Monserrat "/>
              </a:rPr>
              <a:t>Разовые волонтерские акции при проведении мероприятий, концертов, развозка новогодних подарков, продуктовых корзин, юридическое сопровождение, </a:t>
            </a:r>
            <a:r>
              <a:rPr lang="ru-RU" sz="1500" dirty="0" err="1" smtClean="0">
                <a:solidFill>
                  <a:schemeClr val="bg1"/>
                </a:solidFill>
                <a:latin typeface="Monserrat "/>
                <a:ea typeface="Arial"/>
                <a:cs typeface="Monserrat "/>
              </a:rPr>
              <a:t>адвокация</a:t>
            </a:r>
            <a:endParaRPr sz="1500" dirty="0">
              <a:solidFill>
                <a:schemeClr val="bg1"/>
              </a:solidFill>
              <a:latin typeface="Monserrat "/>
              <a:cs typeface="Monserrat "/>
            </a:endParaRPr>
          </a:p>
        </p:txBody>
      </p:sp>
      <p:sp>
        <p:nvSpPr>
          <p:cNvPr id="8" name="Google Shape;66;p17"/>
          <p:cNvSpPr txBox="1"/>
          <p:nvPr/>
        </p:nvSpPr>
        <p:spPr bwMode="auto">
          <a:xfrm rot="547">
            <a:off x="435104" y="413719"/>
            <a:ext cx="6175240" cy="414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5200" b="0" i="0" u="none" strike="noStrike" cap="none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</a:defRPr>
            </a:lvl1pPr>
            <a:lvl2pPr marR="0"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2pPr>
            <a:lvl3pPr marR="0"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3pPr>
            <a:lvl4pPr marR="0"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4pPr>
            <a:lvl5pPr marR="0"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5pPr>
            <a:lvl6pPr marR="0"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6pPr>
            <a:lvl7pPr marR="0"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7pPr>
            <a:lvl8pPr marR="0"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8pPr>
            <a:lvl9pPr marR="0"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9pPr>
          </a:lstStyle>
          <a:p>
            <a:pPr>
              <a:lnSpc>
                <a:spcPct val="70000"/>
              </a:lnSpc>
              <a:defRPr/>
            </a:pPr>
            <a:r>
              <a:rPr lang="ru-RU" sz="32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</a:rPr>
              <a:t>Привлечение волонтеров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658958" y="202111"/>
            <a:ext cx="1267732" cy="6325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0" name="Google Shape;440;p28"/>
          <p:cNvSpPr/>
          <p:nvPr/>
        </p:nvSpPr>
        <p:spPr bwMode="auto">
          <a:xfrm rot="10800000" flipH="1">
            <a:off x="6924388" y="1974070"/>
            <a:ext cx="1792500" cy="2633488"/>
          </a:xfrm>
          <a:prstGeom prst="round2SameRect">
            <a:avLst>
              <a:gd name="adj1" fmla="val 5556"/>
              <a:gd name="adj2" fmla="val 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grpSp>
        <p:nvGrpSpPr>
          <p:cNvPr id="441" name="Google Shape;441;p28"/>
          <p:cNvGrpSpPr/>
          <p:nvPr/>
        </p:nvGrpSpPr>
        <p:grpSpPr bwMode="auto">
          <a:xfrm>
            <a:off x="4812030" y="1192747"/>
            <a:ext cx="1792511" cy="3414812"/>
            <a:chOff x="4628044" y="1300654"/>
            <a:chExt cx="1846807" cy="3124109"/>
          </a:xfrm>
        </p:grpSpPr>
        <p:sp>
          <p:nvSpPr>
            <p:cNvPr id="442" name="Google Shape;442;p28"/>
            <p:cNvSpPr/>
            <p:nvPr/>
          </p:nvSpPr>
          <p:spPr bwMode="auto">
            <a:xfrm rot="10800000" flipH="1">
              <a:off x="4628044" y="2015463"/>
              <a:ext cx="1846800" cy="2409300"/>
            </a:xfrm>
            <a:prstGeom prst="round2SameRect">
              <a:avLst>
                <a:gd name="adj1" fmla="val 5396"/>
                <a:gd name="adj2" fmla="val 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445" name="Google Shape;445;p28"/>
            <p:cNvSpPr/>
            <p:nvPr/>
          </p:nvSpPr>
          <p:spPr bwMode="auto">
            <a:xfrm>
              <a:off x="4628051" y="1300654"/>
              <a:ext cx="1846800" cy="5856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F9B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  <a:defRPr/>
              </a:pPr>
              <a:endParaRPr lang="ru-RU" sz="1800"/>
            </a:p>
          </p:txBody>
        </p:sp>
      </p:grpSp>
      <p:sp>
        <p:nvSpPr>
          <p:cNvPr id="448" name="Google Shape;448;p28"/>
          <p:cNvSpPr/>
          <p:nvPr/>
        </p:nvSpPr>
        <p:spPr bwMode="auto">
          <a:xfrm>
            <a:off x="6924899" y="1192746"/>
            <a:ext cx="1792500" cy="640091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F291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endParaRPr lang="ru-RU" sz="1800"/>
          </a:p>
        </p:txBody>
      </p:sp>
      <p:grpSp>
        <p:nvGrpSpPr>
          <p:cNvPr id="449" name="Google Shape;449;p28"/>
          <p:cNvGrpSpPr/>
          <p:nvPr/>
        </p:nvGrpSpPr>
        <p:grpSpPr bwMode="auto">
          <a:xfrm>
            <a:off x="540425" y="1192746"/>
            <a:ext cx="1792506" cy="3414814"/>
            <a:chOff x="710273" y="1300654"/>
            <a:chExt cx="1846801" cy="3124109"/>
          </a:xfrm>
        </p:grpSpPr>
        <p:sp>
          <p:nvSpPr>
            <p:cNvPr id="450" name="Google Shape;450;p28"/>
            <p:cNvSpPr/>
            <p:nvPr/>
          </p:nvSpPr>
          <p:spPr bwMode="auto">
            <a:xfrm rot="10800000" flipH="1">
              <a:off x="710275" y="2015463"/>
              <a:ext cx="1846800" cy="2409300"/>
            </a:xfrm>
            <a:prstGeom prst="round2SameRect">
              <a:avLst>
                <a:gd name="adj1" fmla="val 5874"/>
                <a:gd name="adj2" fmla="val 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452" name="Google Shape;452;p28"/>
            <p:cNvSpPr txBox="1"/>
            <p:nvPr/>
          </p:nvSpPr>
          <p:spPr bwMode="auto">
            <a:xfrm>
              <a:off x="710273" y="2124975"/>
              <a:ext cx="1846800" cy="2032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defRPr/>
              </a:pPr>
              <a:endParaRPr lang="ru-RU" sz="1200">
                <a:latin typeface="Roboto"/>
                <a:ea typeface="Roboto"/>
                <a:cs typeface="Roboto"/>
              </a:endParaRPr>
            </a:p>
          </p:txBody>
        </p:sp>
        <p:sp>
          <p:nvSpPr>
            <p:cNvPr id="453" name="Google Shape;453;p28"/>
            <p:cNvSpPr/>
            <p:nvPr/>
          </p:nvSpPr>
          <p:spPr bwMode="auto">
            <a:xfrm>
              <a:off x="710273" y="1300654"/>
              <a:ext cx="1846800" cy="5856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FFD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  <a:defRPr/>
              </a:pPr>
              <a:r>
                <a:rPr lang="ru-RU" dirty="0" smtClean="0">
                  <a:solidFill>
                    <a:schemeClr val="bg1"/>
                  </a:solidFill>
                  <a:latin typeface="Montserrat"/>
                </a:rPr>
                <a:t>Респираторная и паллиативная поддержка </a:t>
              </a:r>
              <a:endParaRPr dirty="0">
                <a:solidFill>
                  <a:schemeClr val="bg1"/>
                </a:solidFill>
                <a:latin typeface="Montserrat"/>
              </a:endParaRPr>
            </a:p>
          </p:txBody>
        </p:sp>
      </p:grpSp>
      <p:grpSp>
        <p:nvGrpSpPr>
          <p:cNvPr id="454" name="Google Shape;454;p28"/>
          <p:cNvGrpSpPr/>
          <p:nvPr/>
        </p:nvGrpSpPr>
        <p:grpSpPr bwMode="auto">
          <a:xfrm>
            <a:off x="2663911" y="1192746"/>
            <a:ext cx="1821104" cy="3414812"/>
            <a:chOff x="2669153" y="1300654"/>
            <a:chExt cx="1876266" cy="3124109"/>
          </a:xfrm>
        </p:grpSpPr>
        <p:sp>
          <p:nvSpPr>
            <p:cNvPr id="455" name="Google Shape;455;p28"/>
            <p:cNvSpPr/>
            <p:nvPr/>
          </p:nvSpPr>
          <p:spPr bwMode="auto">
            <a:xfrm rot="10800000" flipH="1">
              <a:off x="2669162" y="2015463"/>
              <a:ext cx="1846800" cy="2409300"/>
            </a:xfrm>
            <a:prstGeom prst="round2SameRect">
              <a:avLst>
                <a:gd name="adj1" fmla="val 6301"/>
                <a:gd name="adj2" fmla="val 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457" name="Google Shape;457;p28"/>
            <p:cNvSpPr txBox="1"/>
            <p:nvPr/>
          </p:nvSpPr>
          <p:spPr bwMode="auto">
            <a:xfrm>
              <a:off x="2698619" y="1969202"/>
              <a:ext cx="1846800" cy="24555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>
                <a:defRPr/>
              </a:pPr>
              <a:r>
                <a:rPr lang="ru-RU" sz="1200" dirty="0" smtClean="0">
                  <a:solidFill>
                    <a:srgbClr val="F47F4A"/>
                  </a:solidFill>
                  <a:latin typeface="Montserrat"/>
                  <a:ea typeface="Montserrat"/>
                  <a:cs typeface="Montserrat"/>
                </a:rPr>
                <a:t>Реабилитацию в Центре, созданном в 2023 году прошло более 300 пациентов курсом 2 недели и более. Обеспечение реабилитационным и </a:t>
              </a:r>
              <a:r>
                <a:rPr lang="ru-RU" sz="1200" dirty="0" err="1" smtClean="0">
                  <a:solidFill>
                    <a:srgbClr val="F47F4A"/>
                  </a:solidFill>
                  <a:latin typeface="Montserrat"/>
                  <a:ea typeface="Montserrat"/>
                  <a:cs typeface="Montserrat"/>
                </a:rPr>
                <a:t>ортезно</a:t>
              </a:r>
              <a:r>
                <a:rPr lang="ru-RU" sz="1200" dirty="0" smtClean="0">
                  <a:solidFill>
                    <a:srgbClr val="F47F4A"/>
                  </a:solidFill>
                  <a:latin typeface="Montserrat"/>
                  <a:ea typeface="Montserrat"/>
                  <a:cs typeface="Montserrat"/>
                </a:rPr>
                <a:t>-ортопедическим оборудованием – более 250 единиц</a:t>
              </a:r>
              <a:r>
                <a:rPr lang="ru-RU" dirty="0" smtClean="0">
                  <a:solidFill>
                    <a:srgbClr val="F47F4A"/>
                  </a:solidFill>
                  <a:latin typeface="Montserrat"/>
                  <a:ea typeface="Montserrat"/>
                  <a:cs typeface="Montserrat"/>
                </a:rPr>
                <a:t>. </a:t>
              </a:r>
              <a:r>
                <a:rPr lang="ru-RU" sz="1200" dirty="0" smtClean="0">
                  <a:solidFill>
                    <a:srgbClr val="F47F4A"/>
                  </a:solidFill>
                  <a:latin typeface="Montserrat"/>
                  <a:ea typeface="Montserrat"/>
                  <a:cs typeface="Montserrat"/>
                </a:rPr>
                <a:t>Оплачены бассейн и ЛФК в регионах – около 80 курсов </a:t>
              </a:r>
              <a:endParaRPr lang="ru-RU" sz="1200" dirty="0">
                <a:solidFill>
                  <a:srgbClr val="F47F4A"/>
                </a:solidFill>
                <a:latin typeface="Montserrat"/>
                <a:ea typeface="Montserrat"/>
                <a:cs typeface="Montserrat"/>
              </a:endParaRPr>
            </a:p>
          </p:txBody>
        </p:sp>
        <p:sp>
          <p:nvSpPr>
            <p:cNvPr id="458" name="Google Shape;458;p28"/>
            <p:cNvSpPr/>
            <p:nvPr/>
          </p:nvSpPr>
          <p:spPr bwMode="auto">
            <a:xfrm>
              <a:off x="2669153" y="1300654"/>
              <a:ext cx="1846800" cy="5856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FAA7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  <a:defRPr/>
              </a:pPr>
              <a:endParaRPr lang="ru-RU" sz="1800"/>
            </a:p>
          </p:txBody>
        </p:sp>
      </p:grpSp>
      <p:sp>
        <p:nvSpPr>
          <p:cNvPr id="460" name="Google Shape;460;p28"/>
          <p:cNvSpPr/>
          <p:nvPr/>
        </p:nvSpPr>
        <p:spPr bwMode="auto">
          <a:xfrm>
            <a:off x="540425" y="982575"/>
            <a:ext cx="708600" cy="56100"/>
          </a:xfrm>
          <a:prstGeom prst="rect">
            <a:avLst/>
          </a:prstGeom>
          <a:solidFill>
            <a:srgbClr val="F291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4" name="Google Shape;74;p18"/>
          <p:cNvSpPr txBox="1"/>
          <p:nvPr/>
        </p:nvSpPr>
        <p:spPr bwMode="auto">
          <a:xfrm rot="547">
            <a:off x="435099" y="465653"/>
            <a:ext cx="5675417" cy="3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5200" b="0" i="0" u="none" strike="noStrike" cap="none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</a:defRPr>
            </a:lvl1pPr>
            <a:lvl2pPr marR="0"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2pPr>
            <a:lvl3pPr marR="0"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3pPr>
            <a:lvl4pPr marR="0"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4pPr>
            <a:lvl5pPr marR="0"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5pPr>
            <a:lvl6pPr marR="0"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6pPr>
            <a:lvl7pPr marR="0"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7pPr>
            <a:lvl8pPr marR="0"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8pPr>
            <a:lvl9pPr marR="0"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9pPr>
          </a:lstStyle>
          <a:p>
            <a:pPr>
              <a:defRPr/>
            </a:pPr>
            <a:r>
              <a:rPr lang="ru-RU" sz="3200" b="1" dirty="0">
                <a:solidFill>
                  <a:srgbClr val="F47F4A"/>
                </a:solidFill>
                <a:latin typeface="Montserrat"/>
                <a:ea typeface="Montserrat"/>
                <a:cs typeface="Montserrat"/>
              </a:rPr>
              <a:t>Результаты и следствия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665834" y="202111"/>
            <a:ext cx="1256389" cy="684732"/>
          </a:xfrm>
          <a:prstGeom prst="rect">
            <a:avLst/>
          </a:prstGeom>
        </p:spPr>
      </p:pic>
      <p:sp>
        <p:nvSpPr>
          <p:cNvPr id="19" name="Google Shape;85;p19"/>
          <p:cNvSpPr txBox="1"/>
          <p:nvPr/>
        </p:nvSpPr>
        <p:spPr bwMode="auto">
          <a:xfrm rot="459">
            <a:off x="435080" y="1925003"/>
            <a:ext cx="1897862" cy="2878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9pPr>
          </a:lstStyle>
          <a:p>
            <a:pPr>
              <a:defRPr/>
            </a:pPr>
            <a:r>
              <a:rPr lang="ru-RU" sz="1200" dirty="0" smtClean="0">
                <a:solidFill>
                  <a:srgbClr val="F47F4A"/>
                </a:solidFill>
                <a:latin typeface="Montserrat"/>
                <a:ea typeface="Montserrat"/>
                <a:cs typeface="Montserrat"/>
              </a:rPr>
              <a:t>Ранняя  диагностика респираторных проблем. Более 500 консультаций ежегодно с 2022 г. Снижена смертность пациентов с НМЗ. 2018 – 10%</a:t>
            </a:r>
          </a:p>
          <a:p>
            <a:pPr>
              <a:defRPr/>
            </a:pPr>
            <a:r>
              <a:rPr lang="ru-RU" sz="1200" dirty="0" smtClean="0">
                <a:solidFill>
                  <a:srgbClr val="F47F4A"/>
                </a:solidFill>
                <a:latin typeface="Montserrat"/>
                <a:ea typeface="Montserrat"/>
                <a:cs typeface="Montserrat"/>
              </a:rPr>
              <a:t>2026 – 4%</a:t>
            </a:r>
          </a:p>
          <a:p>
            <a:pPr>
              <a:defRPr/>
            </a:pPr>
            <a:r>
              <a:rPr lang="ru-RU" sz="1200" dirty="0" smtClean="0">
                <a:solidFill>
                  <a:srgbClr val="F47F4A"/>
                </a:solidFill>
                <a:latin typeface="Montserrat"/>
                <a:ea typeface="Montserrat"/>
                <a:cs typeface="Montserrat"/>
              </a:rPr>
              <a:t>Обеспечение респираторным оборудованием – 192 </a:t>
            </a:r>
            <a:r>
              <a:rPr lang="ru-RU" sz="1200" dirty="0" err="1" smtClean="0">
                <a:solidFill>
                  <a:srgbClr val="F47F4A"/>
                </a:solidFill>
                <a:latin typeface="Montserrat"/>
                <a:ea typeface="Montserrat"/>
                <a:cs typeface="Montserrat"/>
              </a:rPr>
              <a:t>ед</a:t>
            </a:r>
            <a:r>
              <a:rPr lang="ru-RU" sz="1200" dirty="0" smtClean="0">
                <a:solidFill>
                  <a:srgbClr val="F47F4A"/>
                </a:solidFill>
                <a:latin typeface="Montserrat"/>
                <a:ea typeface="Montserrat"/>
                <a:cs typeface="Montserrat"/>
              </a:rPr>
              <a:t>, </a:t>
            </a:r>
            <a:r>
              <a:rPr lang="ru-RU" sz="1200" dirty="0" err="1" smtClean="0">
                <a:solidFill>
                  <a:srgbClr val="F47F4A"/>
                </a:solidFill>
                <a:latin typeface="Montserrat"/>
                <a:ea typeface="Montserrat"/>
                <a:cs typeface="Montserrat"/>
              </a:rPr>
              <a:t>Амбу</a:t>
            </a:r>
            <a:r>
              <a:rPr lang="ru-RU" sz="1200" dirty="0" smtClean="0">
                <a:solidFill>
                  <a:srgbClr val="F47F4A"/>
                </a:solidFill>
                <a:latin typeface="Montserrat"/>
                <a:ea typeface="Montserrat"/>
                <a:cs typeface="Montserrat"/>
              </a:rPr>
              <a:t> – 185, расходные материалы и т.д. Резервный парк</a:t>
            </a:r>
            <a:endParaRPr lang="ru-RU" sz="1200" dirty="0">
              <a:solidFill>
                <a:srgbClr val="F47F4A"/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2652784" y="1192746"/>
            <a:ext cx="18113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1"/>
              </a:buClr>
              <a:buSzPts val="1100"/>
              <a:defRPr/>
            </a:pPr>
            <a:r>
              <a:rPr lang="ru-RU" dirty="0" smtClean="0">
                <a:solidFill>
                  <a:schemeClr val="bg1"/>
                </a:solidFill>
                <a:latin typeface="Montserrat"/>
              </a:rPr>
              <a:t>Реабилитация пациентов с НМЗ</a:t>
            </a:r>
            <a:endParaRPr lang="ru-RU" dirty="0">
              <a:solidFill>
                <a:schemeClr val="bg1"/>
              </a:solidFill>
              <a:latin typeface="Montserrat"/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4924635" y="1192746"/>
            <a:ext cx="151881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1"/>
              </a:buClr>
              <a:buSzPts val="1100"/>
              <a:defRPr/>
            </a:pPr>
            <a:r>
              <a:rPr lang="ru-RU" dirty="0" smtClean="0">
                <a:solidFill>
                  <a:schemeClr val="bg1"/>
                </a:solidFill>
                <a:latin typeface="Montserrat"/>
              </a:rPr>
              <a:t>Школы пациентов и специалистов</a:t>
            </a:r>
            <a:endParaRPr lang="ru-RU" dirty="0">
              <a:solidFill>
                <a:schemeClr val="bg1"/>
              </a:solidFill>
              <a:latin typeface="Montserrat"/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7055679" y="1192747"/>
            <a:ext cx="15089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1"/>
              </a:buClr>
              <a:buSzPts val="1100"/>
              <a:defRPr/>
            </a:pPr>
            <a:r>
              <a:rPr lang="ru-RU" dirty="0" smtClean="0">
                <a:solidFill>
                  <a:schemeClr val="bg1"/>
                </a:solidFill>
                <a:latin typeface="Montserrat"/>
              </a:rPr>
              <a:t>Юридическая грамотность</a:t>
            </a:r>
            <a:endParaRPr lang="ru-RU" dirty="0">
              <a:solidFill>
                <a:schemeClr val="bg1"/>
              </a:solidFill>
              <a:latin typeface="Montserrat"/>
            </a:endParaRPr>
          </a:p>
        </p:txBody>
      </p:sp>
      <p:sp>
        <p:nvSpPr>
          <p:cNvPr id="24" name="Google Shape;457;p28"/>
          <p:cNvSpPr txBox="1"/>
          <p:nvPr/>
        </p:nvSpPr>
        <p:spPr bwMode="auto">
          <a:xfrm>
            <a:off x="4840620" y="1974069"/>
            <a:ext cx="1763913" cy="26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defRPr/>
            </a:pPr>
            <a:r>
              <a:rPr lang="ru-RU" sz="1200" dirty="0" smtClean="0">
                <a:solidFill>
                  <a:srgbClr val="F47F4A"/>
                </a:solidFill>
                <a:latin typeface="Montserrat"/>
                <a:ea typeface="Montserrat"/>
                <a:cs typeface="Montserrat"/>
              </a:rPr>
              <a:t>Проведено более 40 Школ НМЗ в 20 регионах </a:t>
            </a:r>
            <a:r>
              <a:rPr lang="ru-RU" sz="1200" dirty="0" smtClean="0">
                <a:solidFill>
                  <a:srgbClr val="F47F4A"/>
                </a:solidFill>
                <a:latin typeface="Montserrat"/>
                <a:ea typeface="Montserrat"/>
                <a:cs typeface="Montserrat"/>
              </a:rPr>
              <a:t>Казахстана, средний охват 30-40  слушателей на </a:t>
            </a:r>
            <a:r>
              <a:rPr lang="ru-RU" sz="1200" dirty="0" smtClean="0">
                <a:solidFill>
                  <a:srgbClr val="F47F4A"/>
                </a:solidFill>
                <a:latin typeface="Montserrat"/>
                <a:ea typeface="Montserrat"/>
                <a:cs typeface="Montserrat"/>
              </a:rPr>
              <a:t>темы:</a:t>
            </a:r>
          </a:p>
          <a:p>
            <a:pPr marL="228600" lvl="0" indent="-228600">
              <a:buAutoNum type="arabicPeriod"/>
              <a:defRPr/>
            </a:pPr>
            <a:r>
              <a:rPr lang="ru-RU" sz="1200" dirty="0" smtClean="0">
                <a:solidFill>
                  <a:srgbClr val="F47F4A"/>
                </a:solidFill>
                <a:latin typeface="Montserrat"/>
                <a:ea typeface="Montserrat"/>
                <a:cs typeface="Montserrat"/>
              </a:rPr>
              <a:t>Генетика и профилактика</a:t>
            </a:r>
          </a:p>
          <a:p>
            <a:pPr marL="228600" lvl="0" indent="-228600">
              <a:buAutoNum type="arabicPeriod"/>
              <a:defRPr/>
            </a:pPr>
            <a:r>
              <a:rPr lang="ru-RU" sz="1200" dirty="0" smtClean="0">
                <a:solidFill>
                  <a:srgbClr val="F47F4A"/>
                </a:solidFill>
                <a:latin typeface="Montserrat"/>
                <a:ea typeface="Montserrat"/>
                <a:cs typeface="Montserrat"/>
              </a:rPr>
              <a:t>Реабилитация </a:t>
            </a:r>
          </a:p>
          <a:p>
            <a:pPr marL="228600" lvl="0" indent="-228600">
              <a:buAutoNum type="arabicPeriod"/>
              <a:defRPr/>
            </a:pPr>
            <a:r>
              <a:rPr lang="ru-RU" sz="1200" dirty="0" err="1" smtClean="0">
                <a:solidFill>
                  <a:srgbClr val="F47F4A"/>
                </a:solidFill>
                <a:latin typeface="Montserrat"/>
                <a:ea typeface="Montserrat"/>
                <a:cs typeface="Montserrat"/>
              </a:rPr>
              <a:t>Нутритивная</a:t>
            </a:r>
            <a:r>
              <a:rPr lang="ru-RU" sz="1200" dirty="0" smtClean="0">
                <a:solidFill>
                  <a:srgbClr val="F47F4A"/>
                </a:solidFill>
                <a:latin typeface="Montserrat"/>
                <a:ea typeface="Montserrat"/>
                <a:cs typeface="Montserrat"/>
              </a:rPr>
              <a:t> поддержка</a:t>
            </a:r>
          </a:p>
          <a:p>
            <a:pPr marL="228600" lvl="0" indent="-228600">
              <a:buAutoNum type="arabicPeriod"/>
              <a:defRPr/>
            </a:pPr>
            <a:r>
              <a:rPr lang="ru-RU" sz="1200" dirty="0" smtClean="0">
                <a:solidFill>
                  <a:srgbClr val="F47F4A"/>
                </a:solidFill>
                <a:latin typeface="Montserrat"/>
                <a:ea typeface="Montserrat"/>
                <a:cs typeface="Montserrat"/>
              </a:rPr>
              <a:t>Паллиатив и респираторная поддержка. </a:t>
            </a:r>
          </a:p>
          <a:p>
            <a:pPr marL="228600" lvl="0" indent="-228600">
              <a:buAutoNum type="arabicPeriod"/>
              <a:defRPr/>
            </a:pPr>
            <a:r>
              <a:rPr lang="ru-RU" sz="1200" dirty="0" err="1" smtClean="0">
                <a:solidFill>
                  <a:srgbClr val="F47F4A"/>
                </a:solidFill>
                <a:latin typeface="Montserrat"/>
                <a:ea typeface="Montserrat"/>
                <a:cs typeface="Montserrat"/>
              </a:rPr>
              <a:t>Кардиоподдержка</a:t>
            </a:r>
            <a:endParaRPr lang="ru-RU" sz="1200" dirty="0" smtClean="0">
              <a:solidFill>
                <a:srgbClr val="F47F4A"/>
              </a:solidFill>
              <a:latin typeface="Montserrat"/>
              <a:ea typeface="Montserrat"/>
              <a:cs typeface="Montserrat"/>
            </a:endParaRPr>
          </a:p>
          <a:p>
            <a:pPr lvl="0">
              <a:defRPr/>
            </a:pPr>
            <a:endParaRPr lang="ru-RU" sz="1200" dirty="0" smtClean="0">
              <a:solidFill>
                <a:srgbClr val="F47F4A"/>
              </a:solidFill>
              <a:latin typeface="Montserrat"/>
              <a:ea typeface="Montserrat"/>
              <a:cs typeface="Montserrat"/>
            </a:endParaRPr>
          </a:p>
          <a:p>
            <a:pPr marL="228600" lvl="0" indent="-228600">
              <a:buAutoNum type="arabicPeriod"/>
              <a:defRPr/>
            </a:pPr>
            <a:endParaRPr lang="ru-RU" sz="1200" dirty="0">
              <a:solidFill>
                <a:srgbClr val="F47F4A"/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id="25" name="Google Shape;457;p28"/>
          <p:cNvSpPr txBox="1"/>
          <p:nvPr/>
        </p:nvSpPr>
        <p:spPr bwMode="auto">
          <a:xfrm>
            <a:off x="6883074" y="1923503"/>
            <a:ext cx="1937398" cy="2684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defRPr/>
            </a:pPr>
            <a:r>
              <a:rPr lang="ru-RU" sz="1100" dirty="0" smtClean="0">
                <a:solidFill>
                  <a:srgbClr val="F47F4A"/>
                </a:solidFill>
                <a:latin typeface="Montserrat"/>
                <a:ea typeface="Montserrat"/>
                <a:cs typeface="Montserrat"/>
              </a:rPr>
              <a:t>Более 300 пациентов с НМЗ получили или получают терапию </a:t>
            </a:r>
            <a:r>
              <a:rPr lang="ru-RU" sz="1100" dirty="0" err="1" smtClean="0">
                <a:solidFill>
                  <a:srgbClr val="F47F4A"/>
                </a:solidFill>
                <a:latin typeface="Montserrat"/>
                <a:ea typeface="Montserrat"/>
                <a:cs typeface="Montserrat"/>
              </a:rPr>
              <a:t>орфанными</a:t>
            </a:r>
            <a:r>
              <a:rPr lang="ru-RU" sz="1100" dirty="0" smtClean="0">
                <a:solidFill>
                  <a:srgbClr val="F47F4A"/>
                </a:solidFill>
                <a:latin typeface="Montserrat"/>
                <a:ea typeface="Montserrat"/>
                <a:cs typeface="Montserrat"/>
              </a:rPr>
              <a:t> препаратами, предлагая изменения в НПА, активно отстаивая свои права на уровне местных исполнительных органов, правительства, судебных органов, привлекая СМИ, общественность, депутатов. Реже, но приходится отстаивать право на сохранение инвалидности </a:t>
            </a:r>
          </a:p>
          <a:p>
            <a:pPr lvl="0">
              <a:defRPr/>
            </a:pPr>
            <a:endParaRPr lang="ru-RU" sz="1200" dirty="0">
              <a:solidFill>
                <a:srgbClr val="F47F4A"/>
              </a:solidFill>
              <a:latin typeface="Montserrat"/>
              <a:ea typeface="Montserrat"/>
              <a:cs typeface="Montserra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8" name="Google Shape;338;p27"/>
          <p:cNvSpPr/>
          <p:nvPr/>
        </p:nvSpPr>
        <p:spPr bwMode="auto">
          <a:xfrm rot="-5400000">
            <a:off x="1412400" y="2016625"/>
            <a:ext cx="377399" cy="20802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D94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339" name="Google Shape;339;p27"/>
          <p:cNvSpPr txBox="1"/>
          <p:nvPr/>
        </p:nvSpPr>
        <p:spPr bwMode="auto">
          <a:xfrm>
            <a:off x="540425" y="3245413"/>
            <a:ext cx="2100775" cy="1235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en-US" sz="1100" dirty="0" err="1" smtClean="0">
                <a:solidFill>
                  <a:schemeClr val="dk1"/>
                </a:solidFill>
                <a:latin typeface="Montserrat"/>
                <a:cs typeface="Montserrat"/>
              </a:rPr>
              <a:t>Samruk</a:t>
            </a:r>
            <a:r>
              <a:rPr lang="en-US" sz="1100" dirty="0" smtClean="0">
                <a:solidFill>
                  <a:schemeClr val="dk1"/>
                </a:solidFill>
                <a:latin typeface="Montserrat"/>
                <a:cs typeface="Montserrat"/>
              </a:rPr>
              <a:t> </a:t>
            </a:r>
            <a:r>
              <a:rPr lang="en-US" sz="1100" dirty="0" err="1" smtClean="0">
                <a:solidFill>
                  <a:schemeClr val="dk1"/>
                </a:solidFill>
                <a:latin typeface="Montserrat"/>
                <a:cs typeface="Montserrat"/>
              </a:rPr>
              <a:t>Kazyna</a:t>
            </a:r>
            <a:r>
              <a:rPr lang="en-US" sz="1100" dirty="0" smtClean="0">
                <a:solidFill>
                  <a:schemeClr val="dk1"/>
                </a:solidFill>
                <a:latin typeface="Montserrat"/>
                <a:cs typeface="Montserrat"/>
              </a:rPr>
              <a:t> Trust</a:t>
            </a:r>
            <a:endParaRPr dirty="0"/>
          </a:p>
          <a:p>
            <a:pPr lvl="0" algn="ctr">
              <a:buClr>
                <a:schemeClr val="dk1"/>
              </a:buClr>
              <a:buSzPts val="1100"/>
              <a:defRPr/>
            </a:pPr>
            <a:r>
              <a:rPr lang="en-US" sz="1100" dirty="0">
                <a:solidFill>
                  <a:schemeClr val="dk1"/>
                </a:solidFill>
                <a:latin typeface="Montserrat"/>
                <a:ea typeface="Roboto"/>
                <a:cs typeface="Montserrat"/>
              </a:rPr>
              <a:t>PTC </a:t>
            </a:r>
            <a:r>
              <a:rPr lang="en-US" sz="1100" dirty="0" smtClean="0">
                <a:solidFill>
                  <a:schemeClr val="dk1"/>
                </a:solidFill>
                <a:latin typeface="Montserrat"/>
                <a:ea typeface="Roboto"/>
                <a:cs typeface="Montserrat"/>
              </a:rPr>
              <a:t>Therapeutics</a:t>
            </a:r>
          </a:p>
          <a:p>
            <a:pPr lvl="0" algn="ctr">
              <a:buClr>
                <a:schemeClr val="dk1"/>
              </a:buClr>
              <a:buSzPts val="1100"/>
              <a:defRPr/>
            </a:pPr>
            <a:r>
              <a:rPr lang="en-US" sz="1100" dirty="0" err="1" smtClean="0">
                <a:solidFill>
                  <a:schemeClr val="dk1"/>
                </a:solidFill>
                <a:latin typeface="Montserrat"/>
                <a:ea typeface="Roboto"/>
                <a:cs typeface="Montserrat"/>
              </a:rPr>
              <a:t>Teva</a:t>
            </a:r>
            <a:endParaRPr lang="en-US" sz="1100" dirty="0" smtClean="0">
              <a:solidFill>
                <a:schemeClr val="dk1"/>
              </a:solidFill>
              <a:latin typeface="Montserrat"/>
              <a:ea typeface="Roboto"/>
              <a:cs typeface="Montserrat"/>
            </a:endParaRPr>
          </a:p>
          <a:p>
            <a:pPr lvl="0" algn="ctr">
              <a:buClr>
                <a:schemeClr val="dk1"/>
              </a:buClr>
              <a:buSzPts val="1100"/>
              <a:defRPr/>
            </a:pPr>
            <a:r>
              <a:rPr lang="ru-RU" sz="1100" dirty="0" smtClean="0">
                <a:solidFill>
                  <a:schemeClr val="dk1"/>
                </a:solidFill>
                <a:latin typeface="Montserrat"/>
                <a:ea typeface="Roboto"/>
                <a:cs typeface="Montserrat"/>
              </a:rPr>
              <a:t>Клуб жен послов в Казахстане</a:t>
            </a:r>
          </a:p>
          <a:p>
            <a:pPr lvl="0" algn="ctr">
              <a:buClr>
                <a:schemeClr val="dk1"/>
              </a:buClr>
              <a:buSzPts val="1100"/>
              <a:defRPr/>
            </a:pPr>
            <a:r>
              <a:rPr lang="en-US" sz="1100" dirty="0" smtClean="0">
                <a:solidFill>
                  <a:schemeClr val="dk1"/>
                </a:solidFill>
                <a:latin typeface="Montserrat"/>
                <a:ea typeface="Roboto"/>
                <a:cs typeface="Montserrat"/>
              </a:rPr>
              <a:t>PACED</a:t>
            </a:r>
            <a:endParaRPr sz="1200" dirty="0">
              <a:solidFill>
                <a:schemeClr val="dk1"/>
              </a:solidFill>
              <a:latin typeface="Roboto"/>
              <a:ea typeface="Roboto"/>
              <a:cs typeface="Roboto"/>
            </a:endParaRPr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200" dirty="0">
              <a:latin typeface="Roboto"/>
              <a:ea typeface="Roboto"/>
              <a:cs typeface="Roboto"/>
            </a:endParaRPr>
          </a:p>
        </p:txBody>
      </p:sp>
      <p:sp>
        <p:nvSpPr>
          <p:cNvPr id="340" name="Google Shape;340;p27"/>
          <p:cNvSpPr txBox="1"/>
          <p:nvPr/>
        </p:nvSpPr>
        <p:spPr bwMode="auto">
          <a:xfrm>
            <a:off x="611560" y="2868013"/>
            <a:ext cx="1885202" cy="377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100" dirty="0" smtClean="0">
                <a:solidFill>
                  <a:schemeClr val="lt1"/>
                </a:solidFill>
                <a:latin typeface="Montserrat SemiBold"/>
                <a:ea typeface="Fira Sans Extra Condensed Medium"/>
                <a:cs typeface="Montserrat SemiBold"/>
              </a:rPr>
              <a:t>Международные и отечественные гранты</a:t>
            </a:r>
            <a:endParaRPr sz="1100" dirty="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</a:endParaRPr>
          </a:p>
        </p:txBody>
      </p:sp>
      <p:sp>
        <p:nvSpPr>
          <p:cNvPr id="341" name="Google Shape;341;p27"/>
          <p:cNvSpPr/>
          <p:nvPr/>
        </p:nvSpPr>
        <p:spPr bwMode="auto">
          <a:xfrm>
            <a:off x="1120725" y="1424463"/>
            <a:ext cx="960600" cy="960600"/>
          </a:xfrm>
          <a:prstGeom prst="ellipse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342" name="Google Shape;342;p27"/>
          <p:cNvSpPr/>
          <p:nvPr/>
        </p:nvSpPr>
        <p:spPr bwMode="auto">
          <a:xfrm>
            <a:off x="1199625" y="1503363"/>
            <a:ext cx="802800" cy="802800"/>
          </a:xfrm>
          <a:prstGeom prst="ellipse">
            <a:avLst/>
          </a:prstGeom>
          <a:solidFill>
            <a:srgbClr val="FFD94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cxnSp>
        <p:nvCxnSpPr>
          <p:cNvPr id="343" name="Google Shape;343;p27"/>
          <p:cNvCxnSpPr>
            <a:cxnSpLocks/>
            <a:endCxn id="340" idx="0"/>
          </p:cNvCxnSpPr>
          <p:nvPr/>
        </p:nvCxnSpPr>
        <p:spPr bwMode="auto">
          <a:xfrm flipH="1">
            <a:off x="1554161" y="2385012"/>
            <a:ext cx="46930" cy="483001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44" name="Google Shape;344;p27"/>
          <p:cNvGrpSpPr/>
          <p:nvPr/>
        </p:nvGrpSpPr>
        <p:grpSpPr bwMode="auto">
          <a:xfrm>
            <a:off x="4571955" y="1424463"/>
            <a:ext cx="2134246" cy="3056337"/>
            <a:chOff x="4571955" y="1304713"/>
            <a:chExt cx="2134246" cy="3056337"/>
          </a:xfrm>
        </p:grpSpPr>
        <p:sp>
          <p:nvSpPr>
            <p:cNvPr id="346" name="Google Shape;346;p27"/>
            <p:cNvSpPr/>
            <p:nvPr/>
          </p:nvSpPr>
          <p:spPr bwMode="auto">
            <a:xfrm rot="-5400000">
              <a:off x="5348867" y="1971563"/>
              <a:ext cx="377399" cy="19308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rgbClr val="F291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47" name="Google Shape;347;p27"/>
            <p:cNvSpPr txBox="1"/>
            <p:nvPr/>
          </p:nvSpPr>
          <p:spPr bwMode="auto">
            <a:xfrm>
              <a:off x="4572174" y="3125663"/>
              <a:ext cx="2134027" cy="12353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 algn="ctr">
                <a:buClr>
                  <a:schemeClr val="dk1"/>
                </a:buClr>
                <a:buSzPts val="1100"/>
                <a:defRPr/>
              </a:pPr>
              <a:r>
                <a:rPr lang="ru-RU" sz="1100" dirty="0" smtClean="0">
                  <a:solidFill>
                    <a:schemeClr val="dk1"/>
                  </a:solidFill>
                  <a:latin typeface="Montserrat"/>
                  <a:cs typeface="Montserrat"/>
                </a:rPr>
                <a:t>Юридическая поддержка</a:t>
              </a:r>
              <a:endParaRPr lang="ru-RU" sz="1100" dirty="0"/>
            </a:p>
            <a:p>
              <a:pPr lvl="0" algn="ctr">
                <a:buClr>
                  <a:schemeClr val="dk1"/>
                </a:buClr>
                <a:buSzPts val="1100"/>
                <a:defRPr/>
              </a:pPr>
              <a:r>
                <a:rPr lang="ru-RU" sz="1100" dirty="0" smtClean="0">
                  <a:solidFill>
                    <a:schemeClr val="dk1"/>
                  </a:solidFill>
                  <a:latin typeface="Montserrat"/>
                  <a:ea typeface="Roboto"/>
                  <a:cs typeface="Montserrat"/>
                </a:rPr>
                <a:t>Психологическая поддержка</a:t>
              </a:r>
            </a:p>
            <a:p>
              <a:pPr lvl="0" algn="ctr">
                <a:buClr>
                  <a:schemeClr val="dk1"/>
                </a:buClr>
                <a:buSzPts val="1100"/>
                <a:defRPr/>
              </a:pPr>
              <a:r>
                <a:rPr lang="ru-RU" sz="1100" dirty="0" smtClean="0">
                  <a:solidFill>
                    <a:schemeClr val="dk1"/>
                  </a:solidFill>
                  <a:latin typeface="Montserrat"/>
                  <a:ea typeface="Roboto"/>
                  <a:cs typeface="Montserrat"/>
                </a:rPr>
                <a:t>Аудит </a:t>
              </a:r>
            </a:p>
            <a:p>
              <a:pPr lvl="0" algn="ctr">
                <a:buClr>
                  <a:schemeClr val="dk1"/>
                </a:buClr>
                <a:buSzPts val="1100"/>
                <a:defRPr/>
              </a:pPr>
              <a:r>
                <a:rPr lang="ru-RU" sz="1100" dirty="0" smtClean="0">
                  <a:solidFill>
                    <a:schemeClr val="dk1"/>
                  </a:solidFill>
                  <a:latin typeface="Montserrat"/>
                  <a:ea typeface="Roboto"/>
                  <a:cs typeface="Montserrat"/>
                </a:rPr>
                <a:t>Технические услуги</a:t>
              </a:r>
            </a:p>
            <a:p>
              <a:pPr lvl="0" algn="ctr">
                <a:buClr>
                  <a:schemeClr val="dk1"/>
                </a:buClr>
                <a:buSzPts val="1100"/>
                <a:defRPr/>
              </a:pPr>
              <a:r>
                <a:rPr lang="ru-RU" sz="1100" dirty="0" smtClean="0">
                  <a:solidFill>
                    <a:schemeClr val="dk1"/>
                  </a:solidFill>
                  <a:latin typeface="Montserrat"/>
                  <a:ea typeface="Roboto"/>
                  <a:cs typeface="Montserrat"/>
                </a:rPr>
                <a:t>Транспорт и логистика</a:t>
              </a:r>
            </a:p>
            <a:p>
              <a:pPr lvl="0" algn="ctr">
                <a:buClr>
                  <a:schemeClr val="dk1"/>
                </a:buClr>
                <a:buSzPts val="1100"/>
                <a:defRPr/>
              </a:pPr>
              <a:r>
                <a:rPr lang="ru-RU" sz="1100" dirty="0" smtClean="0">
                  <a:solidFill>
                    <a:schemeClr val="dk1"/>
                  </a:solidFill>
                  <a:latin typeface="Montserrat"/>
                  <a:ea typeface="Roboto"/>
                  <a:cs typeface="Montserrat"/>
                </a:rPr>
                <a:t>Услуги ресторанов и гостиниц</a:t>
              </a:r>
              <a:endParaRPr lang="ru-RU" sz="1200" dirty="0">
                <a:solidFill>
                  <a:schemeClr val="dk1"/>
                </a:solidFill>
                <a:latin typeface="Roboto"/>
                <a:ea typeface="Roboto"/>
                <a:cs typeface="Roboto"/>
              </a:endParaRPr>
            </a:p>
            <a:p>
              <a:pPr>
                <a:defRPr/>
              </a:pPr>
              <a:endParaRPr dirty="0"/>
            </a:p>
          </p:txBody>
        </p:sp>
        <p:sp>
          <p:nvSpPr>
            <p:cNvPr id="348" name="Google Shape;348;p27"/>
            <p:cNvSpPr txBox="1"/>
            <p:nvPr/>
          </p:nvSpPr>
          <p:spPr bwMode="auto">
            <a:xfrm>
              <a:off x="4571955" y="2748263"/>
              <a:ext cx="1917231" cy="3773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>
                <a:defRPr/>
              </a:pPr>
              <a:r>
                <a:rPr lang="ru-RU" dirty="0" smtClean="0">
                  <a:solidFill>
                    <a:schemeClr val="lt1"/>
                  </a:solidFill>
                  <a:latin typeface="Montserrat SemiBold"/>
                  <a:ea typeface="Montserrat SemiBold"/>
                  <a:cs typeface="Montserrat SemiBold"/>
                </a:rPr>
                <a:t>Помощь </a:t>
              </a:r>
              <a:r>
                <a:rPr lang="en-US" dirty="0" smtClean="0">
                  <a:solidFill>
                    <a:schemeClr val="lt1"/>
                  </a:solidFill>
                  <a:latin typeface="Montserrat SemiBold"/>
                  <a:ea typeface="Montserrat SemiBold"/>
                  <a:cs typeface="Montserrat SemiBold"/>
                </a:rPr>
                <a:t>Pro bono</a:t>
              </a:r>
              <a:r>
                <a:rPr lang="ru-RU" dirty="0" smtClean="0">
                  <a:solidFill>
                    <a:schemeClr val="lt1"/>
                  </a:solidFill>
                  <a:latin typeface="Montserrat SemiBold"/>
                  <a:ea typeface="Montserrat SemiBold"/>
                  <a:cs typeface="Montserrat SemiBold"/>
                </a:rPr>
                <a:t> </a:t>
              </a:r>
              <a:endParaRPr lang="ru-RU"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</a:endParaRPr>
            </a:p>
          </p:txBody>
        </p:sp>
        <p:sp>
          <p:nvSpPr>
            <p:cNvPr id="349" name="Google Shape;349;p27"/>
            <p:cNvSpPr/>
            <p:nvPr/>
          </p:nvSpPr>
          <p:spPr bwMode="auto">
            <a:xfrm>
              <a:off x="5057250" y="1304713"/>
              <a:ext cx="960600" cy="960600"/>
            </a:xfrm>
            <a:prstGeom prst="ellipse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50" name="Google Shape;350;p27"/>
            <p:cNvSpPr/>
            <p:nvPr/>
          </p:nvSpPr>
          <p:spPr bwMode="auto">
            <a:xfrm>
              <a:off x="5136149" y="1383613"/>
              <a:ext cx="802800" cy="802800"/>
            </a:xfrm>
            <a:prstGeom prst="ellipse">
              <a:avLst/>
            </a:prstGeom>
            <a:solidFill>
              <a:srgbClr val="F291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cxnSp>
          <p:nvCxnSpPr>
            <p:cNvPr id="351" name="Google Shape;351;p27"/>
            <p:cNvCxnSpPr>
              <a:cxnSpLocks/>
              <a:stCxn id="349" idx="4"/>
              <a:endCxn id="348" idx="0"/>
            </p:cNvCxnSpPr>
            <p:nvPr/>
          </p:nvCxnSpPr>
          <p:spPr bwMode="auto">
            <a:xfrm flipH="1">
              <a:off x="5530571" y="2265313"/>
              <a:ext cx="6979" cy="48295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53" name="Google Shape;353;p27"/>
          <p:cNvSpPr/>
          <p:nvPr/>
        </p:nvSpPr>
        <p:spPr bwMode="auto">
          <a:xfrm rot="-5400000">
            <a:off x="7431000" y="1940125"/>
            <a:ext cx="377399" cy="2233200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F47F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354" name="Google Shape;354;p27"/>
          <p:cNvSpPr txBox="1"/>
          <p:nvPr/>
        </p:nvSpPr>
        <p:spPr bwMode="auto">
          <a:xfrm>
            <a:off x="6503075" y="3245112"/>
            <a:ext cx="2233200" cy="1216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  <a:defRPr/>
            </a:pPr>
            <a:r>
              <a:rPr lang="ru-RU" sz="1100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</a:rPr>
              <a:t>Платформа </a:t>
            </a:r>
            <a:r>
              <a:rPr lang="en-US" sz="1100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</a:rPr>
              <a:t>Kaspi.kz</a:t>
            </a:r>
            <a:endParaRPr lang="ru-RU" sz="1100" dirty="0"/>
          </a:p>
          <a:p>
            <a:pPr lvl="0" algn="ctr">
              <a:buClr>
                <a:schemeClr val="dk1"/>
              </a:buClr>
              <a:buSzPts val="1100"/>
              <a:defRPr/>
            </a:pPr>
            <a:r>
              <a:rPr lang="ru-RU" sz="1100" dirty="0" smtClean="0">
                <a:solidFill>
                  <a:schemeClr val="dk1"/>
                </a:solidFill>
                <a:latin typeface="Montserrat"/>
                <a:ea typeface="Roboto"/>
                <a:cs typeface="Montserrat"/>
              </a:rPr>
              <a:t>Платформа банка </a:t>
            </a:r>
            <a:r>
              <a:rPr lang="en-US" sz="1100" dirty="0" err="1" smtClean="0">
                <a:solidFill>
                  <a:schemeClr val="dk1"/>
                </a:solidFill>
                <a:latin typeface="Montserrat"/>
                <a:ea typeface="Roboto"/>
                <a:cs typeface="Montserrat"/>
              </a:rPr>
              <a:t>Halyk</a:t>
            </a:r>
            <a:endParaRPr lang="ru-RU" sz="1100" dirty="0" smtClean="0">
              <a:solidFill>
                <a:schemeClr val="dk1"/>
              </a:solidFill>
              <a:latin typeface="Montserrat"/>
              <a:ea typeface="Roboto"/>
              <a:cs typeface="Montserrat"/>
            </a:endParaRPr>
          </a:p>
          <a:p>
            <a:pPr lvl="0" algn="ctr">
              <a:buClr>
                <a:schemeClr val="dk1"/>
              </a:buClr>
              <a:buSzPts val="1100"/>
              <a:defRPr/>
            </a:pPr>
            <a:r>
              <a:rPr lang="ru-RU" sz="1100" dirty="0" smtClean="0">
                <a:solidFill>
                  <a:schemeClr val="dk1"/>
                </a:solidFill>
                <a:latin typeface="Montserrat"/>
                <a:ea typeface="Roboto"/>
                <a:cs typeface="Montserrat"/>
              </a:rPr>
              <a:t>Волонтеры</a:t>
            </a:r>
            <a:endParaRPr lang="en-US" sz="1100" dirty="0" smtClean="0">
              <a:solidFill>
                <a:schemeClr val="dk1"/>
              </a:solidFill>
              <a:latin typeface="Montserrat"/>
              <a:ea typeface="Roboto"/>
              <a:cs typeface="Montserrat"/>
            </a:endParaRPr>
          </a:p>
          <a:p>
            <a:pPr lvl="0" algn="ctr">
              <a:buClr>
                <a:schemeClr val="dk1"/>
              </a:buClr>
              <a:buSzPts val="1100"/>
              <a:defRPr/>
            </a:pPr>
            <a:endParaRPr lang="ru-RU" sz="1200" dirty="0">
              <a:solidFill>
                <a:schemeClr val="dk1"/>
              </a:solidFill>
              <a:latin typeface="Roboto"/>
              <a:ea typeface="Roboto"/>
              <a:cs typeface="Roboto"/>
            </a:endParaRPr>
          </a:p>
        </p:txBody>
      </p:sp>
      <p:sp>
        <p:nvSpPr>
          <p:cNvPr id="355" name="Google Shape;355;p27"/>
          <p:cNvSpPr txBox="1"/>
          <p:nvPr/>
        </p:nvSpPr>
        <p:spPr bwMode="auto">
          <a:xfrm>
            <a:off x="6720115" y="2868013"/>
            <a:ext cx="1785256" cy="377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defRPr/>
            </a:pPr>
            <a:r>
              <a:rPr lang="ru-RU" dirty="0" smtClean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</a:rPr>
              <a:t>Физические лица</a:t>
            </a:r>
            <a:endParaRPr lang="ru-RU" dirty="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</a:endParaRPr>
          </a:p>
        </p:txBody>
      </p:sp>
      <p:sp>
        <p:nvSpPr>
          <p:cNvPr id="356" name="Google Shape;356;p27"/>
          <p:cNvSpPr/>
          <p:nvPr/>
        </p:nvSpPr>
        <p:spPr bwMode="auto">
          <a:xfrm>
            <a:off x="7139375" y="1424463"/>
            <a:ext cx="960600" cy="960600"/>
          </a:xfrm>
          <a:prstGeom prst="ellipse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cxnSp>
        <p:nvCxnSpPr>
          <p:cNvPr id="357" name="Google Shape;357;p27"/>
          <p:cNvCxnSpPr>
            <a:cxnSpLocks/>
            <a:stCxn id="356" idx="4"/>
            <a:endCxn id="355" idx="0"/>
          </p:cNvCxnSpPr>
          <p:nvPr/>
        </p:nvCxnSpPr>
        <p:spPr bwMode="auto">
          <a:xfrm flipH="1">
            <a:off x="7612743" y="2385063"/>
            <a:ext cx="6932" cy="48295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58" name="Google Shape;358;p27"/>
          <p:cNvGrpSpPr/>
          <p:nvPr/>
        </p:nvGrpSpPr>
        <p:grpSpPr bwMode="auto">
          <a:xfrm>
            <a:off x="2510650" y="1424463"/>
            <a:ext cx="2133357" cy="3056337"/>
            <a:chOff x="2510650" y="1304713"/>
            <a:chExt cx="2133357" cy="3056337"/>
          </a:xfrm>
        </p:grpSpPr>
        <p:sp>
          <p:nvSpPr>
            <p:cNvPr id="360" name="Google Shape;360;p27"/>
            <p:cNvSpPr/>
            <p:nvPr/>
          </p:nvSpPr>
          <p:spPr bwMode="auto">
            <a:xfrm rot="-5400000">
              <a:off x="3417932" y="1971563"/>
              <a:ext cx="377399" cy="19308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rgbClr val="F9B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61" name="Google Shape;361;p27"/>
            <p:cNvSpPr txBox="1"/>
            <p:nvPr/>
          </p:nvSpPr>
          <p:spPr bwMode="auto">
            <a:xfrm>
              <a:off x="2510650" y="3125663"/>
              <a:ext cx="2133357" cy="12353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 algn="ctr">
                <a:buClr>
                  <a:schemeClr val="dk1"/>
                </a:buClr>
                <a:buSzPts val="1100"/>
                <a:defRPr/>
              </a:pPr>
              <a:r>
                <a:rPr lang="ru-RU" sz="1100" dirty="0" smtClean="0">
                  <a:solidFill>
                    <a:schemeClr val="dk1"/>
                  </a:solidFill>
                  <a:latin typeface="Montserrat"/>
                  <a:ea typeface="Montserrat"/>
                  <a:cs typeface="Montserrat"/>
                </a:rPr>
                <a:t>Частные и общественные благотворительные фонды</a:t>
              </a:r>
              <a:endParaRPr lang="ru-RU" sz="1100" dirty="0"/>
            </a:p>
            <a:p>
              <a:pPr lvl="0" algn="ctr">
                <a:buClr>
                  <a:schemeClr val="dk1"/>
                </a:buClr>
                <a:buSzPts val="1100"/>
                <a:defRPr/>
              </a:pPr>
              <a:r>
                <a:rPr lang="ru-RU" sz="1100" dirty="0" smtClean="0">
                  <a:solidFill>
                    <a:schemeClr val="dk1"/>
                  </a:solidFill>
                  <a:latin typeface="Montserrat"/>
                  <a:ea typeface="Montserrat"/>
                  <a:cs typeface="Montserrat"/>
                </a:rPr>
                <a:t>Фармацевтические компании</a:t>
              </a:r>
            </a:p>
            <a:p>
              <a:pPr lvl="0" algn="ctr">
                <a:buClr>
                  <a:schemeClr val="dk1"/>
                </a:buClr>
                <a:buSzPts val="1100"/>
                <a:defRPr/>
              </a:pPr>
              <a:r>
                <a:rPr lang="ru-RU" sz="1100" dirty="0" smtClean="0">
                  <a:solidFill>
                    <a:schemeClr val="dk1"/>
                  </a:solidFill>
                  <a:latin typeface="Montserrat"/>
                  <a:ea typeface="Roboto"/>
                  <a:cs typeface="Montserrat"/>
                </a:rPr>
                <a:t>Финансовые организации</a:t>
              </a:r>
            </a:p>
            <a:p>
              <a:pPr lvl="0" algn="ctr">
                <a:buClr>
                  <a:schemeClr val="dk1"/>
                </a:buClr>
                <a:buSzPts val="1100"/>
                <a:defRPr/>
              </a:pPr>
              <a:r>
                <a:rPr lang="ru-RU" sz="1100" dirty="0" smtClean="0">
                  <a:solidFill>
                    <a:schemeClr val="dk1"/>
                  </a:solidFill>
                  <a:latin typeface="Montserrat"/>
                  <a:ea typeface="Roboto"/>
                  <a:cs typeface="Montserrat"/>
                </a:rPr>
                <a:t>Предприниматели Казахстана</a:t>
              </a:r>
              <a:endParaRPr lang="ru-RU" sz="1200" dirty="0">
                <a:solidFill>
                  <a:schemeClr val="dk1"/>
                </a:solidFill>
                <a:latin typeface="Roboto"/>
                <a:ea typeface="Roboto"/>
                <a:cs typeface="Roboto"/>
              </a:endParaRPr>
            </a:p>
          </p:txBody>
        </p:sp>
        <p:sp>
          <p:nvSpPr>
            <p:cNvPr id="362" name="Google Shape;362;p27"/>
            <p:cNvSpPr txBox="1"/>
            <p:nvPr/>
          </p:nvSpPr>
          <p:spPr bwMode="auto">
            <a:xfrm>
              <a:off x="2641090" y="2748263"/>
              <a:ext cx="1930941" cy="3773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>
                <a:defRPr/>
              </a:pPr>
              <a:r>
                <a:rPr lang="ru-RU" dirty="0" smtClean="0">
                  <a:solidFill>
                    <a:schemeClr val="lt1"/>
                  </a:solidFill>
                  <a:latin typeface="Montserrat SemiBold"/>
                  <a:ea typeface="Fira Sans Extra Condensed Medium"/>
                  <a:cs typeface="Montserrat SemiBold"/>
                </a:rPr>
                <a:t>Спонсорская помощь</a:t>
              </a:r>
              <a:endParaRPr lang="ru-RU"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</a:endParaRPr>
            </a:p>
          </p:txBody>
        </p:sp>
        <p:sp>
          <p:nvSpPr>
            <p:cNvPr id="363" name="Google Shape;363;p27"/>
            <p:cNvSpPr/>
            <p:nvPr/>
          </p:nvSpPr>
          <p:spPr bwMode="auto">
            <a:xfrm>
              <a:off x="3126325" y="1304713"/>
              <a:ext cx="960600" cy="960600"/>
            </a:xfrm>
            <a:prstGeom prst="ellipse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64" name="Google Shape;364;p27"/>
            <p:cNvSpPr/>
            <p:nvPr/>
          </p:nvSpPr>
          <p:spPr bwMode="auto">
            <a:xfrm>
              <a:off x="3205225" y="1383613"/>
              <a:ext cx="802800" cy="802800"/>
            </a:xfrm>
            <a:prstGeom prst="ellipse">
              <a:avLst/>
            </a:prstGeom>
            <a:solidFill>
              <a:srgbClr val="F9B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cxnSp>
          <p:nvCxnSpPr>
            <p:cNvPr id="365" name="Google Shape;365;p27"/>
            <p:cNvCxnSpPr>
              <a:cxnSpLocks/>
              <a:stCxn id="363" idx="4"/>
              <a:endCxn id="362" idx="0"/>
            </p:cNvCxnSpPr>
            <p:nvPr/>
          </p:nvCxnSpPr>
          <p:spPr bwMode="auto">
            <a:xfrm flipH="1">
              <a:off x="3606561" y="2265313"/>
              <a:ext cx="64" cy="48295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6" name="Google Shape;366;p27"/>
          <p:cNvSpPr/>
          <p:nvPr/>
        </p:nvSpPr>
        <p:spPr bwMode="auto">
          <a:xfrm>
            <a:off x="7218275" y="1503363"/>
            <a:ext cx="802800" cy="802800"/>
          </a:xfrm>
          <a:prstGeom prst="ellipse">
            <a:avLst/>
          </a:prstGeom>
          <a:solidFill>
            <a:srgbClr val="F47F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grpSp>
        <p:nvGrpSpPr>
          <p:cNvPr id="367" name="Google Shape;367;p27"/>
          <p:cNvGrpSpPr/>
          <p:nvPr/>
        </p:nvGrpSpPr>
        <p:grpSpPr bwMode="auto">
          <a:xfrm>
            <a:off x="3429443" y="1727389"/>
            <a:ext cx="354363" cy="354745"/>
            <a:chOff x="3235438" y="1970604"/>
            <a:chExt cx="354363" cy="354745"/>
          </a:xfrm>
        </p:grpSpPr>
        <p:sp>
          <p:nvSpPr>
            <p:cNvPr id="368" name="Google Shape;368;p27"/>
            <p:cNvSpPr/>
            <p:nvPr/>
          </p:nvSpPr>
          <p:spPr bwMode="auto">
            <a:xfrm>
              <a:off x="3235438" y="2125712"/>
              <a:ext cx="132667" cy="199288"/>
            </a:xfrm>
            <a:custGeom>
              <a:avLst/>
              <a:gdLst/>
              <a:ahLst/>
              <a:cxnLst/>
              <a:rect l="l" t="t" r="r" b="b"/>
              <a:pathLst>
                <a:path w="4168" h="6261" extrusionOk="0">
                  <a:moveTo>
                    <a:pt x="2102" y="325"/>
                  </a:moveTo>
                  <a:cubicBezTo>
                    <a:pt x="2147" y="325"/>
                    <a:pt x="2191" y="331"/>
                    <a:pt x="2239" y="343"/>
                  </a:cubicBezTo>
                  <a:cubicBezTo>
                    <a:pt x="2953" y="402"/>
                    <a:pt x="3501" y="1021"/>
                    <a:pt x="3501" y="1748"/>
                  </a:cubicBezTo>
                  <a:cubicBezTo>
                    <a:pt x="3501" y="2438"/>
                    <a:pt x="3668" y="3081"/>
                    <a:pt x="3811" y="3414"/>
                  </a:cubicBezTo>
                  <a:lnTo>
                    <a:pt x="3811" y="3438"/>
                  </a:lnTo>
                  <a:cubicBezTo>
                    <a:pt x="3632" y="3534"/>
                    <a:pt x="3310" y="3736"/>
                    <a:pt x="2775" y="3831"/>
                  </a:cubicBezTo>
                  <a:lnTo>
                    <a:pt x="2775" y="3795"/>
                  </a:lnTo>
                  <a:lnTo>
                    <a:pt x="2775" y="3462"/>
                  </a:lnTo>
                  <a:cubicBezTo>
                    <a:pt x="2977" y="3343"/>
                    <a:pt x="3156" y="3164"/>
                    <a:pt x="3299" y="2938"/>
                  </a:cubicBezTo>
                  <a:cubicBezTo>
                    <a:pt x="3513" y="2545"/>
                    <a:pt x="3441" y="2021"/>
                    <a:pt x="3096" y="1712"/>
                  </a:cubicBezTo>
                  <a:cubicBezTo>
                    <a:pt x="2858" y="1486"/>
                    <a:pt x="2429" y="1236"/>
                    <a:pt x="1751" y="1236"/>
                  </a:cubicBezTo>
                  <a:cubicBezTo>
                    <a:pt x="1703" y="1236"/>
                    <a:pt x="1656" y="1248"/>
                    <a:pt x="1632" y="1271"/>
                  </a:cubicBezTo>
                  <a:lnTo>
                    <a:pt x="1286" y="1617"/>
                  </a:lnTo>
                  <a:cubicBezTo>
                    <a:pt x="1227" y="1676"/>
                    <a:pt x="1227" y="1783"/>
                    <a:pt x="1286" y="1843"/>
                  </a:cubicBezTo>
                  <a:cubicBezTo>
                    <a:pt x="1316" y="1873"/>
                    <a:pt x="1358" y="1887"/>
                    <a:pt x="1400" y="1887"/>
                  </a:cubicBezTo>
                  <a:cubicBezTo>
                    <a:pt x="1441" y="1887"/>
                    <a:pt x="1483" y="1873"/>
                    <a:pt x="1513" y="1843"/>
                  </a:cubicBezTo>
                  <a:lnTo>
                    <a:pt x="1810" y="1545"/>
                  </a:lnTo>
                  <a:cubicBezTo>
                    <a:pt x="2239" y="1557"/>
                    <a:pt x="2596" y="1688"/>
                    <a:pt x="2882" y="1950"/>
                  </a:cubicBezTo>
                  <a:cubicBezTo>
                    <a:pt x="3120" y="2152"/>
                    <a:pt x="3156" y="2510"/>
                    <a:pt x="3013" y="2783"/>
                  </a:cubicBezTo>
                  <a:cubicBezTo>
                    <a:pt x="2822" y="3105"/>
                    <a:pt x="2477" y="3319"/>
                    <a:pt x="2084" y="3319"/>
                  </a:cubicBezTo>
                  <a:cubicBezTo>
                    <a:pt x="1513" y="3319"/>
                    <a:pt x="1036" y="2843"/>
                    <a:pt x="1036" y="2260"/>
                  </a:cubicBezTo>
                  <a:cubicBezTo>
                    <a:pt x="1036" y="2164"/>
                    <a:pt x="953" y="2093"/>
                    <a:pt x="870" y="2093"/>
                  </a:cubicBezTo>
                  <a:cubicBezTo>
                    <a:pt x="774" y="2093"/>
                    <a:pt x="703" y="2164"/>
                    <a:pt x="703" y="2260"/>
                  </a:cubicBezTo>
                  <a:cubicBezTo>
                    <a:pt x="703" y="2760"/>
                    <a:pt x="989" y="3224"/>
                    <a:pt x="1405" y="3462"/>
                  </a:cubicBezTo>
                  <a:lnTo>
                    <a:pt x="1405" y="3795"/>
                  </a:lnTo>
                  <a:lnTo>
                    <a:pt x="1405" y="3831"/>
                  </a:lnTo>
                  <a:cubicBezTo>
                    <a:pt x="858" y="3712"/>
                    <a:pt x="524" y="3534"/>
                    <a:pt x="393" y="3438"/>
                  </a:cubicBezTo>
                  <a:cubicBezTo>
                    <a:pt x="393" y="3438"/>
                    <a:pt x="382" y="3438"/>
                    <a:pt x="393" y="3414"/>
                  </a:cubicBezTo>
                  <a:cubicBezTo>
                    <a:pt x="524" y="3081"/>
                    <a:pt x="691" y="2438"/>
                    <a:pt x="703" y="1748"/>
                  </a:cubicBezTo>
                  <a:cubicBezTo>
                    <a:pt x="703" y="1021"/>
                    <a:pt x="1275" y="402"/>
                    <a:pt x="1965" y="343"/>
                  </a:cubicBezTo>
                  <a:cubicBezTo>
                    <a:pt x="2013" y="331"/>
                    <a:pt x="2057" y="325"/>
                    <a:pt x="2102" y="325"/>
                  </a:cubicBezTo>
                  <a:close/>
                  <a:moveTo>
                    <a:pt x="2429" y="3581"/>
                  </a:moveTo>
                  <a:lnTo>
                    <a:pt x="2429" y="3772"/>
                  </a:lnTo>
                  <a:cubicBezTo>
                    <a:pt x="2429" y="3974"/>
                    <a:pt x="2537" y="4153"/>
                    <a:pt x="2715" y="4236"/>
                  </a:cubicBezTo>
                  <a:lnTo>
                    <a:pt x="2822" y="4296"/>
                  </a:lnTo>
                  <a:cubicBezTo>
                    <a:pt x="2668" y="4546"/>
                    <a:pt x="2382" y="4712"/>
                    <a:pt x="2072" y="4712"/>
                  </a:cubicBezTo>
                  <a:cubicBezTo>
                    <a:pt x="1775" y="4712"/>
                    <a:pt x="1489" y="4546"/>
                    <a:pt x="1334" y="4296"/>
                  </a:cubicBezTo>
                  <a:lnTo>
                    <a:pt x="1429" y="4236"/>
                  </a:lnTo>
                  <a:cubicBezTo>
                    <a:pt x="1608" y="4153"/>
                    <a:pt x="1715" y="3974"/>
                    <a:pt x="1715" y="3772"/>
                  </a:cubicBezTo>
                  <a:lnTo>
                    <a:pt x="1715" y="3581"/>
                  </a:lnTo>
                  <a:cubicBezTo>
                    <a:pt x="1834" y="3617"/>
                    <a:pt x="1953" y="3629"/>
                    <a:pt x="2072" y="3629"/>
                  </a:cubicBezTo>
                  <a:cubicBezTo>
                    <a:pt x="2191" y="3629"/>
                    <a:pt x="2310" y="3617"/>
                    <a:pt x="2429" y="3581"/>
                  </a:cubicBezTo>
                  <a:close/>
                  <a:moveTo>
                    <a:pt x="2072" y="0"/>
                  </a:moveTo>
                  <a:cubicBezTo>
                    <a:pt x="2016" y="0"/>
                    <a:pt x="1959" y="3"/>
                    <a:pt x="1906" y="9"/>
                  </a:cubicBezTo>
                  <a:cubicBezTo>
                    <a:pt x="1036" y="81"/>
                    <a:pt x="346" y="855"/>
                    <a:pt x="346" y="1748"/>
                  </a:cubicBezTo>
                  <a:cubicBezTo>
                    <a:pt x="346" y="2391"/>
                    <a:pt x="203" y="2986"/>
                    <a:pt x="60" y="3295"/>
                  </a:cubicBezTo>
                  <a:cubicBezTo>
                    <a:pt x="1" y="3450"/>
                    <a:pt x="48" y="3617"/>
                    <a:pt x="179" y="3700"/>
                  </a:cubicBezTo>
                  <a:cubicBezTo>
                    <a:pt x="322" y="3795"/>
                    <a:pt x="584" y="3950"/>
                    <a:pt x="1036" y="4093"/>
                  </a:cubicBezTo>
                  <a:lnTo>
                    <a:pt x="382" y="4415"/>
                  </a:lnTo>
                  <a:cubicBezTo>
                    <a:pt x="143" y="4534"/>
                    <a:pt x="1" y="4772"/>
                    <a:pt x="1" y="5022"/>
                  </a:cubicBezTo>
                  <a:lnTo>
                    <a:pt x="1" y="6093"/>
                  </a:lnTo>
                  <a:cubicBezTo>
                    <a:pt x="1" y="6189"/>
                    <a:pt x="84" y="6260"/>
                    <a:pt x="167" y="6260"/>
                  </a:cubicBezTo>
                  <a:cubicBezTo>
                    <a:pt x="262" y="6260"/>
                    <a:pt x="334" y="6189"/>
                    <a:pt x="334" y="6093"/>
                  </a:cubicBezTo>
                  <a:lnTo>
                    <a:pt x="334" y="5022"/>
                  </a:lnTo>
                  <a:cubicBezTo>
                    <a:pt x="334" y="4891"/>
                    <a:pt x="405" y="4772"/>
                    <a:pt x="524" y="4700"/>
                  </a:cubicBezTo>
                  <a:lnTo>
                    <a:pt x="1048" y="4450"/>
                  </a:lnTo>
                  <a:cubicBezTo>
                    <a:pt x="1275" y="4807"/>
                    <a:pt x="1656" y="5046"/>
                    <a:pt x="2084" y="5046"/>
                  </a:cubicBezTo>
                  <a:cubicBezTo>
                    <a:pt x="2525" y="5046"/>
                    <a:pt x="2906" y="4819"/>
                    <a:pt x="3132" y="4450"/>
                  </a:cubicBezTo>
                  <a:lnTo>
                    <a:pt x="3656" y="4700"/>
                  </a:lnTo>
                  <a:cubicBezTo>
                    <a:pt x="3775" y="4760"/>
                    <a:pt x="3846" y="4879"/>
                    <a:pt x="3846" y="5022"/>
                  </a:cubicBezTo>
                  <a:lnTo>
                    <a:pt x="3846" y="6093"/>
                  </a:lnTo>
                  <a:cubicBezTo>
                    <a:pt x="3846" y="6189"/>
                    <a:pt x="3918" y="6260"/>
                    <a:pt x="4013" y="6260"/>
                  </a:cubicBezTo>
                  <a:cubicBezTo>
                    <a:pt x="4096" y="6260"/>
                    <a:pt x="4168" y="6189"/>
                    <a:pt x="4168" y="6093"/>
                  </a:cubicBezTo>
                  <a:lnTo>
                    <a:pt x="4168" y="5022"/>
                  </a:lnTo>
                  <a:cubicBezTo>
                    <a:pt x="4156" y="4772"/>
                    <a:pt x="4013" y="4534"/>
                    <a:pt x="3775" y="4415"/>
                  </a:cubicBezTo>
                  <a:lnTo>
                    <a:pt x="3120" y="4093"/>
                  </a:lnTo>
                  <a:cubicBezTo>
                    <a:pt x="3549" y="3974"/>
                    <a:pt x="3834" y="3807"/>
                    <a:pt x="3965" y="3700"/>
                  </a:cubicBezTo>
                  <a:cubicBezTo>
                    <a:pt x="4096" y="3617"/>
                    <a:pt x="4144" y="3450"/>
                    <a:pt x="4084" y="3295"/>
                  </a:cubicBezTo>
                  <a:cubicBezTo>
                    <a:pt x="3953" y="2986"/>
                    <a:pt x="3799" y="2391"/>
                    <a:pt x="3799" y="1748"/>
                  </a:cubicBezTo>
                  <a:cubicBezTo>
                    <a:pt x="3799" y="855"/>
                    <a:pt x="3096" y="81"/>
                    <a:pt x="2239" y="9"/>
                  </a:cubicBezTo>
                  <a:cubicBezTo>
                    <a:pt x="2185" y="3"/>
                    <a:pt x="2129" y="0"/>
                    <a:pt x="20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69" name="Google Shape;369;p27"/>
            <p:cNvSpPr/>
            <p:nvPr/>
          </p:nvSpPr>
          <p:spPr bwMode="auto">
            <a:xfrm>
              <a:off x="3257433" y="2292373"/>
              <a:ext cx="10249" cy="32626"/>
            </a:xfrm>
            <a:custGeom>
              <a:avLst/>
              <a:gdLst/>
              <a:ahLst/>
              <a:cxnLst/>
              <a:rect l="l" t="t" r="r" b="b"/>
              <a:pathLst>
                <a:path w="322" h="1025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57"/>
                  </a:lnTo>
                  <a:cubicBezTo>
                    <a:pt x="0" y="953"/>
                    <a:pt x="72" y="1024"/>
                    <a:pt x="167" y="1024"/>
                  </a:cubicBezTo>
                  <a:cubicBezTo>
                    <a:pt x="250" y="1024"/>
                    <a:pt x="322" y="953"/>
                    <a:pt x="322" y="857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70" name="Google Shape;370;p27"/>
            <p:cNvSpPr/>
            <p:nvPr/>
          </p:nvSpPr>
          <p:spPr bwMode="auto">
            <a:xfrm>
              <a:off x="3335098" y="2292373"/>
              <a:ext cx="10281" cy="32626"/>
            </a:xfrm>
            <a:custGeom>
              <a:avLst/>
              <a:gdLst/>
              <a:ahLst/>
              <a:cxnLst/>
              <a:rect l="l" t="t" r="r" b="b"/>
              <a:pathLst>
                <a:path w="323" h="1025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857"/>
                  </a:lnTo>
                  <a:cubicBezTo>
                    <a:pt x="1" y="953"/>
                    <a:pt x="72" y="1024"/>
                    <a:pt x="168" y="1024"/>
                  </a:cubicBezTo>
                  <a:cubicBezTo>
                    <a:pt x="251" y="1024"/>
                    <a:pt x="322" y="953"/>
                    <a:pt x="322" y="857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71" name="Google Shape;371;p27"/>
            <p:cNvSpPr/>
            <p:nvPr/>
          </p:nvSpPr>
          <p:spPr bwMode="auto">
            <a:xfrm>
              <a:off x="3490110" y="2163685"/>
              <a:ext cx="55734" cy="18430"/>
            </a:xfrm>
            <a:custGeom>
              <a:avLst/>
              <a:gdLst/>
              <a:ahLst/>
              <a:cxnLst/>
              <a:rect l="l" t="t" r="r" b="b"/>
              <a:pathLst>
                <a:path w="1751" h="579" extrusionOk="0">
                  <a:moveTo>
                    <a:pt x="649" y="0"/>
                  </a:moveTo>
                  <a:cubicBezTo>
                    <a:pt x="492" y="0"/>
                    <a:pt x="319" y="16"/>
                    <a:pt x="132" y="55"/>
                  </a:cubicBezTo>
                  <a:cubicBezTo>
                    <a:pt x="60" y="66"/>
                    <a:pt x="1" y="138"/>
                    <a:pt x="1" y="221"/>
                  </a:cubicBezTo>
                  <a:lnTo>
                    <a:pt x="1" y="400"/>
                  </a:lnTo>
                  <a:cubicBezTo>
                    <a:pt x="1" y="483"/>
                    <a:pt x="72" y="555"/>
                    <a:pt x="155" y="555"/>
                  </a:cubicBezTo>
                  <a:cubicBezTo>
                    <a:pt x="251" y="555"/>
                    <a:pt x="322" y="483"/>
                    <a:pt x="322" y="400"/>
                  </a:cubicBezTo>
                  <a:lnTo>
                    <a:pt x="322" y="364"/>
                  </a:lnTo>
                  <a:cubicBezTo>
                    <a:pt x="434" y="349"/>
                    <a:pt x="539" y="342"/>
                    <a:pt x="636" y="342"/>
                  </a:cubicBezTo>
                  <a:cubicBezTo>
                    <a:pt x="841" y="342"/>
                    <a:pt x="1011" y="371"/>
                    <a:pt x="1132" y="412"/>
                  </a:cubicBezTo>
                  <a:cubicBezTo>
                    <a:pt x="1334" y="471"/>
                    <a:pt x="1453" y="543"/>
                    <a:pt x="1465" y="543"/>
                  </a:cubicBezTo>
                  <a:cubicBezTo>
                    <a:pt x="1501" y="555"/>
                    <a:pt x="1525" y="578"/>
                    <a:pt x="1560" y="578"/>
                  </a:cubicBezTo>
                  <a:cubicBezTo>
                    <a:pt x="1620" y="578"/>
                    <a:pt x="1667" y="543"/>
                    <a:pt x="1691" y="495"/>
                  </a:cubicBezTo>
                  <a:cubicBezTo>
                    <a:pt x="1751" y="400"/>
                    <a:pt x="1727" y="293"/>
                    <a:pt x="1644" y="245"/>
                  </a:cubicBezTo>
                  <a:cubicBezTo>
                    <a:pt x="1625" y="236"/>
                    <a:pt x="1259" y="0"/>
                    <a:pt x="6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72" name="Google Shape;372;p27"/>
            <p:cNvSpPr/>
            <p:nvPr/>
          </p:nvSpPr>
          <p:spPr bwMode="auto">
            <a:xfrm>
              <a:off x="3445771" y="2131664"/>
              <a:ext cx="144031" cy="192953"/>
            </a:xfrm>
            <a:custGeom>
              <a:avLst/>
              <a:gdLst/>
              <a:ahLst/>
              <a:cxnLst/>
              <a:rect l="l" t="t" r="r" b="b"/>
              <a:pathLst>
                <a:path w="4525" h="6062" extrusionOk="0">
                  <a:moveTo>
                    <a:pt x="3489" y="310"/>
                  </a:moveTo>
                  <a:lnTo>
                    <a:pt x="3489" y="1120"/>
                  </a:lnTo>
                  <a:cubicBezTo>
                    <a:pt x="3489" y="1251"/>
                    <a:pt x="3453" y="1382"/>
                    <a:pt x="3394" y="1525"/>
                  </a:cubicBezTo>
                  <a:lnTo>
                    <a:pt x="3334" y="1656"/>
                  </a:lnTo>
                  <a:cubicBezTo>
                    <a:pt x="3322" y="1680"/>
                    <a:pt x="3322" y="1703"/>
                    <a:pt x="3322" y="1727"/>
                  </a:cubicBezTo>
                  <a:lnTo>
                    <a:pt x="3322" y="2073"/>
                  </a:lnTo>
                  <a:cubicBezTo>
                    <a:pt x="3322" y="2370"/>
                    <a:pt x="3203" y="2632"/>
                    <a:pt x="3001" y="2835"/>
                  </a:cubicBezTo>
                  <a:cubicBezTo>
                    <a:pt x="2796" y="3016"/>
                    <a:pt x="2549" y="3133"/>
                    <a:pt x="2268" y="3133"/>
                  </a:cubicBezTo>
                  <a:cubicBezTo>
                    <a:pt x="2254" y="3133"/>
                    <a:pt x="2241" y="3133"/>
                    <a:pt x="2227" y="3132"/>
                  </a:cubicBezTo>
                  <a:cubicBezTo>
                    <a:pt x="1655" y="3108"/>
                    <a:pt x="1191" y="2608"/>
                    <a:pt x="1191" y="2025"/>
                  </a:cubicBezTo>
                  <a:lnTo>
                    <a:pt x="1191" y="1727"/>
                  </a:lnTo>
                  <a:cubicBezTo>
                    <a:pt x="1191" y="1703"/>
                    <a:pt x="1191" y="1680"/>
                    <a:pt x="1179" y="1656"/>
                  </a:cubicBezTo>
                  <a:lnTo>
                    <a:pt x="1120" y="1525"/>
                  </a:lnTo>
                  <a:cubicBezTo>
                    <a:pt x="1060" y="1406"/>
                    <a:pt x="1036" y="1263"/>
                    <a:pt x="1036" y="1120"/>
                  </a:cubicBezTo>
                  <a:cubicBezTo>
                    <a:pt x="1036" y="668"/>
                    <a:pt x="1394" y="310"/>
                    <a:pt x="1834" y="310"/>
                  </a:cubicBezTo>
                  <a:close/>
                  <a:moveTo>
                    <a:pt x="1727" y="3335"/>
                  </a:moveTo>
                  <a:cubicBezTo>
                    <a:pt x="1882" y="3406"/>
                    <a:pt x="2048" y="3442"/>
                    <a:pt x="2215" y="3454"/>
                  </a:cubicBezTo>
                  <a:lnTo>
                    <a:pt x="2263" y="3454"/>
                  </a:lnTo>
                  <a:cubicBezTo>
                    <a:pt x="2453" y="3454"/>
                    <a:pt x="2632" y="3430"/>
                    <a:pt x="2798" y="3347"/>
                  </a:cubicBezTo>
                  <a:lnTo>
                    <a:pt x="2798" y="3573"/>
                  </a:lnTo>
                  <a:cubicBezTo>
                    <a:pt x="2798" y="3620"/>
                    <a:pt x="2810" y="3680"/>
                    <a:pt x="2810" y="3728"/>
                  </a:cubicBezTo>
                  <a:lnTo>
                    <a:pt x="2263" y="4144"/>
                  </a:lnTo>
                  <a:lnTo>
                    <a:pt x="1715" y="3728"/>
                  </a:lnTo>
                  <a:cubicBezTo>
                    <a:pt x="1727" y="3680"/>
                    <a:pt x="1727" y="3632"/>
                    <a:pt x="1727" y="3573"/>
                  </a:cubicBezTo>
                  <a:lnTo>
                    <a:pt x="1727" y="3335"/>
                  </a:lnTo>
                  <a:close/>
                  <a:moveTo>
                    <a:pt x="1834" y="1"/>
                  </a:moveTo>
                  <a:cubicBezTo>
                    <a:pt x="1203" y="1"/>
                    <a:pt x="703" y="501"/>
                    <a:pt x="703" y="1132"/>
                  </a:cubicBezTo>
                  <a:cubicBezTo>
                    <a:pt x="703" y="1322"/>
                    <a:pt x="751" y="1501"/>
                    <a:pt x="834" y="1668"/>
                  </a:cubicBezTo>
                  <a:lnTo>
                    <a:pt x="882" y="1751"/>
                  </a:lnTo>
                  <a:lnTo>
                    <a:pt x="882" y="2013"/>
                  </a:lnTo>
                  <a:cubicBezTo>
                    <a:pt x="882" y="2454"/>
                    <a:pt x="1084" y="2858"/>
                    <a:pt x="1405" y="3120"/>
                  </a:cubicBezTo>
                  <a:lnTo>
                    <a:pt x="1405" y="3561"/>
                  </a:lnTo>
                  <a:cubicBezTo>
                    <a:pt x="1405" y="3632"/>
                    <a:pt x="1358" y="3704"/>
                    <a:pt x="1286" y="3739"/>
                  </a:cubicBezTo>
                  <a:lnTo>
                    <a:pt x="453" y="4049"/>
                  </a:lnTo>
                  <a:cubicBezTo>
                    <a:pt x="179" y="4156"/>
                    <a:pt x="1" y="4406"/>
                    <a:pt x="1" y="4692"/>
                  </a:cubicBezTo>
                  <a:lnTo>
                    <a:pt x="1" y="5894"/>
                  </a:lnTo>
                  <a:cubicBezTo>
                    <a:pt x="1" y="5990"/>
                    <a:pt x="72" y="6061"/>
                    <a:pt x="167" y="6061"/>
                  </a:cubicBezTo>
                  <a:cubicBezTo>
                    <a:pt x="251" y="6061"/>
                    <a:pt x="334" y="5990"/>
                    <a:pt x="334" y="5894"/>
                  </a:cubicBezTo>
                  <a:lnTo>
                    <a:pt x="334" y="4692"/>
                  </a:lnTo>
                  <a:cubicBezTo>
                    <a:pt x="334" y="4537"/>
                    <a:pt x="417" y="4406"/>
                    <a:pt x="572" y="4347"/>
                  </a:cubicBezTo>
                  <a:lnTo>
                    <a:pt x="1405" y="4037"/>
                  </a:lnTo>
                  <a:cubicBezTo>
                    <a:pt x="1441" y="4013"/>
                    <a:pt x="1489" y="3989"/>
                    <a:pt x="1525" y="3954"/>
                  </a:cubicBezTo>
                  <a:lnTo>
                    <a:pt x="2096" y="4394"/>
                  </a:lnTo>
                  <a:lnTo>
                    <a:pt x="2096" y="5883"/>
                  </a:lnTo>
                  <a:cubicBezTo>
                    <a:pt x="2096" y="5966"/>
                    <a:pt x="2179" y="6037"/>
                    <a:pt x="2263" y="6037"/>
                  </a:cubicBezTo>
                  <a:cubicBezTo>
                    <a:pt x="2358" y="6037"/>
                    <a:pt x="2429" y="5966"/>
                    <a:pt x="2429" y="5883"/>
                  </a:cubicBezTo>
                  <a:lnTo>
                    <a:pt x="2429" y="4394"/>
                  </a:lnTo>
                  <a:lnTo>
                    <a:pt x="3013" y="3954"/>
                  </a:lnTo>
                  <a:cubicBezTo>
                    <a:pt x="3049" y="3989"/>
                    <a:pt x="3084" y="4001"/>
                    <a:pt x="3132" y="4037"/>
                  </a:cubicBezTo>
                  <a:lnTo>
                    <a:pt x="3965" y="4347"/>
                  </a:lnTo>
                  <a:cubicBezTo>
                    <a:pt x="4096" y="4406"/>
                    <a:pt x="4203" y="4537"/>
                    <a:pt x="4203" y="4692"/>
                  </a:cubicBezTo>
                  <a:lnTo>
                    <a:pt x="4203" y="5894"/>
                  </a:lnTo>
                  <a:cubicBezTo>
                    <a:pt x="4203" y="5990"/>
                    <a:pt x="4275" y="6061"/>
                    <a:pt x="4358" y="6061"/>
                  </a:cubicBezTo>
                  <a:cubicBezTo>
                    <a:pt x="4453" y="6061"/>
                    <a:pt x="4525" y="5990"/>
                    <a:pt x="4525" y="5894"/>
                  </a:cubicBezTo>
                  <a:lnTo>
                    <a:pt x="4525" y="4692"/>
                  </a:lnTo>
                  <a:cubicBezTo>
                    <a:pt x="4513" y="4418"/>
                    <a:pt x="4334" y="4168"/>
                    <a:pt x="4072" y="4061"/>
                  </a:cubicBezTo>
                  <a:lnTo>
                    <a:pt x="3239" y="3751"/>
                  </a:lnTo>
                  <a:cubicBezTo>
                    <a:pt x="3156" y="3728"/>
                    <a:pt x="3120" y="3644"/>
                    <a:pt x="3120" y="3573"/>
                  </a:cubicBezTo>
                  <a:lnTo>
                    <a:pt x="3120" y="3156"/>
                  </a:lnTo>
                  <a:cubicBezTo>
                    <a:pt x="3144" y="3132"/>
                    <a:pt x="3191" y="3096"/>
                    <a:pt x="3215" y="3061"/>
                  </a:cubicBezTo>
                  <a:cubicBezTo>
                    <a:pt x="3489" y="2799"/>
                    <a:pt x="3632" y="2454"/>
                    <a:pt x="3632" y="2073"/>
                  </a:cubicBezTo>
                  <a:lnTo>
                    <a:pt x="3632" y="1751"/>
                  </a:lnTo>
                  <a:lnTo>
                    <a:pt x="3680" y="1668"/>
                  </a:lnTo>
                  <a:cubicBezTo>
                    <a:pt x="3775" y="1501"/>
                    <a:pt x="3811" y="1311"/>
                    <a:pt x="3811" y="1132"/>
                  </a:cubicBezTo>
                  <a:lnTo>
                    <a:pt x="3811" y="168"/>
                  </a:lnTo>
                  <a:cubicBezTo>
                    <a:pt x="3811" y="72"/>
                    <a:pt x="3739" y="1"/>
                    <a:pt x="36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73" name="Google Shape;373;p27"/>
            <p:cNvSpPr/>
            <p:nvPr/>
          </p:nvSpPr>
          <p:spPr bwMode="auto">
            <a:xfrm>
              <a:off x="3473813" y="2287058"/>
              <a:ext cx="10631" cy="38291"/>
            </a:xfrm>
            <a:custGeom>
              <a:avLst/>
              <a:gdLst/>
              <a:ahLst/>
              <a:cxnLst/>
              <a:rect l="l" t="t" r="r" b="b"/>
              <a:pathLst>
                <a:path w="334" h="1203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1048"/>
                  </a:lnTo>
                  <a:cubicBezTo>
                    <a:pt x="1" y="1131"/>
                    <a:pt x="72" y="1203"/>
                    <a:pt x="167" y="1203"/>
                  </a:cubicBezTo>
                  <a:cubicBezTo>
                    <a:pt x="251" y="1203"/>
                    <a:pt x="334" y="1131"/>
                    <a:pt x="334" y="1048"/>
                  </a:cubicBezTo>
                  <a:lnTo>
                    <a:pt x="334" y="155"/>
                  </a:lnTo>
                  <a:cubicBezTo>
                    <a:pt x="334" y="60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74" name="Google Shape;374;p27"/>
            <p:cNvSpPr/>
            <p:nvPr/>
          </p:nvSpPr>
          <p:spPr bwMode="auto">
            <a:xfrm>
              <a:off x="3551128" y="2287058"/>
              <a:ext cx="10249" cy="38291"/>
            </a:xfrm>
            <a:custGeom>
              <a:avLst/>
              <a:gdLst/>
              <a:ahLst/>
              <a:cxnLst/>
              <a:rect l="l" t="t" r="r" b="b"/>
              <a:pathLst>
                <a:path w="322" h="120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1048"/>
                  </a:lnTo>
                  <a:cubicBezTo>
                    <a:pt x="0" y="1131"/>
                    <a:pt x="72" y="1203"/>
                    <a:pt x="167" y="1203"/>
                  </a:cubicBezTo>
                  <a:cubicBezTo>
                    <a:pt x="250" y="1203"/>
                    <a:pt x="322" y="1131"/>
                    <a:pt x="322" y="1048"/>
                  </a:cubicBezTo>
                  <a:lnTo>
                    <a:pt x="322" y="155"/>
                  </a:lnTo>
                  <a:cubicBezTo>
                    <a:pt x="322" y="60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75" name="Google Shape;375;p27"/>
            <p:cNvSpPr/>
            <p:nvPr/>
          </p:nvSpPr>
          <p:spPr bwMode="auto">
            <a:xfrm>
              <a:off x="3290377" y="1970604"/>
              <a:ext cx="221378" cy="185346"/>
            </a:xfrm>
            <a:custGeom>
              <a:avLst/>
              <a:gdLst/>
              <a:ahLst/>
              <a:cxnLst/>
              <a:rect l="l" t="t" r="r" b="b"/>
              <a:pathLst>
                <a:path w="6955" h="5823" extrusionOk="0">
                  <a:moveTo>
                    <a:pt x="2406" y="4168"/>
                  </a:moveTo>
                  <a:lnTo>
                    <a:pt x="2311" y="4537"/>
                  </a:lnTo>
                  <a:lnTo>
                    <a:pt x="2085" y="4537"/>
                  </a:lnTo>
                  <a:cubicBezTo>
                    <a:pt x="1894" y="4537"/>
                    <a:pt x="1727" y="4382"/>
                    <a:pt x="1727" y="4180"/>
                  </a:cubicBezTo>
                  <a:lnTo>
                    <a:pt x="1727" y="4168"/>
                  </a:lnTo>
                  <a:close/>
                  <a:moveTo>
                    <a:pt x="5573" y="358"/>
                  </a:moveTo>
                  <a:cubicBezTo>
                    <a:pt x="5764" y="358"/>
                    <a:pt x="5930" y="525"/>
                    <a:pt x="5930" y="715"/>
                  </a:cubicBezTo>
                  <a:lnTo>
                    <a:pt x="5930" y="3501"/>
                  </a:lnTo>
                  <a:cubicBezTo>
                    <a:pt x="5930" y="3692"/>
                    <a:pt x="5764" y="3858"/>
                    <a:pt x="5573" y="3858"/>
                  </a:cubicBezTo>
                  <a:lnTo>
                    <a:pt x="4168" y="3858"/>
                  </a:lnTo>
                  <a:cubicBezTo>
                    <a:pt x="4144" y="3858"/>
                    <a:pt x="4097" y="3870"/>
                    <a:pt x="4085" y="3882"/>
                  </a:cubicBezTo>
                  <a:lnTo>
                    <a:pt x="2537" y="5001"/>
                  </a:lnTo>
                  <a:lnTo>
                    <a:pt x="2537" y="5001"/>
                  </a:lnTo>
                  <a:lnTo>
                    <a:pt x="2775" y="4049"/>
                  </a:lnTo>
                  <a:cubicBezTo>
                    <a:pt x="2787" y="4001"/>
                    <a:pt x="2775" y="3942"/>
                    <a:pt x="2739" y="3918"/>
                  </a:cubicBezTo>
                  <a:cubicBezTo>
                    <a:pt x="2716" y="3870"/>
                    <a:pt x="2668" y="3858"/>
                    <a:pt x="2608" y="3858"/>
                  </a:cubicBezTo>
                  <a:lnTo>
                    <a:pt x="692" y="3858"/>
                  </a:lnTo>
                  <a:cubicBezTo>
                    <a:pt x="501" y="3858"/>
                    <a:pt x="334" y="3692"/>
                    <a:pt x="334" y="3501"/>
                  </a:cubicBezTo>
                  <a:lnTo>
                    <a:pt x="334" y="715"/>
                  </a:lnTo>
                  <a:cubicBezTo>
                    <a:pt x="334" y="525"/>
                    <a:pt x="501" y="358"/>
                    <a:pt x="692" y="358"/>
                  </a:cubicBezTo>
                  <a:close/>
                  <a:moveTo>
                    <a:pt x="6287" y="1025"/>
                  </a:moveTo>
                  <a:cubicBezTo>
                    <a:pt x="6478" y="1025"/>
                    <a:pt x="6645" y="1191"/>
                    <a:pt x="6645" y="1382"/>
                  </a:cubicBezTo>
                  <a:lnTo>
                    <a:pt x="6645" y="4180"/>
                  </a:lnTo>
                  <a:lnTo>
                    <a:pt x="6633" y="4180"/>
                  </a:lnTo>
                  <a:cubicBezTo>
                    <a:pt x="6633" y="4382"/>
                    <a:pt x="6466" y="4537"/>
                    <a:pt x="6276" y="4537"/>
                  </a:cubicBezTo>
                  <a:lnTo>
                    <a:pt x="4871" y="4537"/>
                  </a:lnTo>
                  <a:cubicBezTo>
                    <a:pt x="4823" y="4537"/>
                    <a:pt x="4787" y="4561"/>
                    <a:pt x="4752" y="4597"/>
                  </a:cubicBezTo>
                  <a:cubicBezTo>
                    <a:pt x="4728" y="4632"/>
                    <a:pt x="4704" y="4692"/>
                    <a:pt x="4728" y="4727"/>
                  </a:cubicBezTo>
                  <a:lnTo>
                    <a:pt x="4847" y="5406"/>
                  </a:lnTo>
                  <a:lnTo>
                    <a:pt x="4847" y="5406"/>
                  </a:lnTo>
                  <a:lnTo>
                    <a:pt x="3656" y="4597"/>
                  </a:lnTo>
                  <a:lnTo>
                    <a:pt x="4251" y="4168"/>
                  </a:lnTo>
                  <a:lnTo>
                    <a:pt x="5585" y="4168"/>
                  </a:lnTo>
                  <a:cubicBezTo>
                    <a:pt x="5954" y="4168"/>
                    <a:pt x="6276" y="3858"/>
                    <a:pt x="6276" y="3489"/>
                  </a:cubicBezTo>
                  <a:lnTo>
                    <a:pt x="6276" y="1025"/>
                  </a:lnTo>
                  <a:close/>
                  <a:moveTo>
                    <a:pt x="692" y="1"/>
                  </a:moveTo>
                  <a:cubicBezTo>
                    <a:pt x="322" y="1"/>
                    <a:pt x="1" y="310"/>
                    <a:pt x="1" y="691"/>
                  </a:cubicBezTo>
                  <a:lnTo>
                    <a:pt x="1" y="3465"/>
                  </a:lnTo>
                  <a:cubicBezTo>
                    <a:pt x="1" y="3846"/>
                    <a:pt x="322" y="4156"/>
                    <a:pt x="692" y="4156"/>
                  </a:cubicBezTo>
                  <a:lnTo>
                    <a:pt x="1406" y="4156"/>
                  </a:lnTo>
                  <a:lnTo>
                    <a:pt x="1406" y="4168"/>
                  </a:lnTo>
                  <a:cubicBezTo>
                    <a:pt x="1406" y="4537"/>
                    <a:pt x="1715" y="4858"/>
                    <a:pt x="2085" y="4858"/>
                  </a:cubicBezTo>
                  <a:lnTo>
                    <a:pt x="2227" y="4858"/>
                  </a:lnTo>
                  <a:lnTo>
                    <a:pt x="2168" y="5120"/>
                  </a:lnTo>
                  <a:cubicBezTo>
                    <a:pt x="2132" y="5228"/>
                    <a:pt x="2180" y="5335"/>
                    <a:pt x="2263" y="5394"/>
                  </a:cubicBezTo>
                  <a:cubicBezTo>
                    <a:pt x="2311" y="5418"/>
                    <a:pt x="2358" y="5430"/>
                    <a:pt x="2406" y="5430"/>
                  </a:cubicBezTo>
                  <a:cubicBezTo>
                    <a:pt x="2442" y="5430"/>
                    <a:pt x="2501" y="5418"/>
                    <a:pt x="2549" y="5394"/>
                  </a:cubicBezTo>
                  <a:lnTo>
                    <a:pt x="3263" y="4870"/>
                  </a:lnTo>
                  <a:lnTo>
                    <a:pt x="3430" y="4870"/>
                  </a:lnTo>
                  <a:lnTo>
                    <a:pt x="4787" y="5775"/>
                  </a:lnTo>
                  <a:cubicBezTo>
                    <a:pt x="4823" y="5811"/>
                    <a:pt x="4871" y="5823"/>
                    <a:pt x="4918" y="5823"/>
                  </a:cubicBezTo>
                  <a:cubicBezTo>
                    <a:pt x="4954" y="5823"/>
                    <a:pt x="5002" y="5811"/>
                    <a:pt x="5049" y="5775"/>
                  </a:cubicBezTo>
                  <a:cubicBezTo>
                    <a:pt x="5144" y="5716"/>
                    <a:pt x="5180" y="5632"/>
                    <a:pt x="5156" y="5525"/>
                  </a:cubicBezTo>
                  <a:lnTo>
                    <a:pt x="5049" y="4870"/>
                  </a:lnTo>
                  <a:lnTo>
                    <a:pt x="6252" y="4870"/>
                  </a:lnTo>
                  <a:cubicBezTo>
                    <a:pt x="6633" y="4870"/>
                    <a:pt x="6942" y="4561"/>
                    <a:pt x="6942" y="4180"/>
                  </a:cubicBezTo>
                  <a:lnTo>
                    <a:pt x="6942" y="1406"/>
                  </a:lnTo>
                  <a:cubicBezTo>
                    <a:pt x="6954" y="1013"/>
                    <a:pt x="6645" y="703"/>
                    <a:pt x="6276" y="703"/>
                  </a:cubicBezTo>
                  <a:cubicBezTo>
                    <a:pt x="6252" y="310"/>
                    <a:pt x="5954" y="1"/>
                    <a:pt x="55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76" name="Google Shape;376;p27"/>
            <p:cNvSpPr/>
            <p:nvPr/>
          </p:nvSpPr>
          <p:spPr bwMode="auto">
            <a:xfrm>
              <a:off x="3329432" y="2004344"/>
              <a:ext cx="26928" cy="10249"/>
            </a:xfrm>
            <a:custGeom>
              <a:avLst/>
              <a:gdLst/>
              <a:ahLst/>
              <a:cxnLst/>
              <a:rect l="l" t="t" r="r" b="b"/>
              <a:pathLst>
                <a:path w="846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679" y="322"/>
                  </a:lnTo>
                  <a:cubicBezTo>
                    <a:pt x="774" y="322"/>
                    <a:pt x="846" y="250"/>
                    <a:pt x="846" y="167"/>
                  </a:cubicBezTo>
                  <a:cubicBezTo>
                    <a:pt x="846" y="72"/>
                    <a:pt x="774" y="0"/>
                    <a:pt x="6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77" name="Google Shape;377;p27"/>
            <p:cNvSpPr/>
            <p:nvPr/>
          </p:nvSpPr>
          <p:spPr bwMode="auto">
            <a:xfrm>
              <a:off x="3368074" y="2004344"/>
              <a:ext cx="82663" cy="10249"/>
            </a:xfrm>
            <a:custGeom>
              <a:avLst/>
              <a:gdLst/>
              <a:ahLst/>
              <a:cxnLst/>
              <a:rect l="l" t="t" r="r" b="b"/>
              <a:pathLst>
                <a:path w="2597" h="322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0"/>
                    <a:pt x="84" y="322"/>
                    <a:pt x="167" y="322"/>
                  </a:cubicBezTo>
                  <a:lnTo>
                    <a:pt x="2430" y="322"/>
                  </a:lnTo>
                  <a:cubicBezTo>
                    <a:pt x="2525" y="322"/>
                    <a:pt x="2596" y="250"/>
                    <a:pt x="2596" y="167"/>
                  </a:cubicBezTo>
                  <a:cubicBezTo>
                    <a:pt x="2596" y="72"/>
                    <a:pt x="2525" y="0"/>
                    <a:pt x="24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78" name="Google Shape;378;p27"/>
            <p:cNvSpPr/>
            <p:nvPr/>
          </p:nvSpPr>
          <p:spPr bwMode="auto">
            <a:xfrm>
              <a:off x="3329432" y="2031622"/>
              <a:ext cx="121304" cy="10631"/>
            </a:xfrm>
            <a:custGeom>
              <a:avLst/>
              <a:gdLst/>
              <a:ahLst/>
              <a:cxnLst/>
              <a:rect l="l" t="t" r="r" b="b"/>
              <a:pathLst>
                <a:path w="3811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3644" y="334"/>
                  </a:lnTo>
                  <a:cubicBezTo>
                    <a:pt x="3739" y="334"/>
                    <a:pt x="3810" y="263"/>
                    <a:pt x="3810" y="167"/>
                  </a:cubicBezTo>
                  <a:cubicBezTo>
                    <a:pt x="3810" y="84"/>
                    <a:pt x="3739" y="1"/>
                    <a:pt x="36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79" name="Google Shape;379;p27"/>
            <p:cNvSpPr/>
            <p:nvPr/>
          </p:nvSpPr>
          <p:spPr bwMode="auto">
            <a:xfrm>
              <a:off x="3329432" y="2059664"/>
              <a:ext cx="82249" cy="10663"/>
            </a:xfrm>
            <a:custGeom>
              <a:avLst/>
              <a:gdLst/>
              <a:ahLst/>
              <a:cxnLst/>
              <a:rect l="l" t="t" r="r" b="b"/>
              <a:pathLst>
                <a:path w="2584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55" y="334"/>
                  </a:cubicBezTo>
                  <a:lnTo>
                    <a:pt x="2429" y="334"/>
                  </a:lnTo>
                  <a:cubicBezTo>
                    <a:pt x="2513" y="334"/>
                    <a:pt x="2584" y="251"/>
                    <a:pt x="2584" y="167"/>
                  </a:cubicBezTo>
                  <a:cubicBezTo>
                    <a:pt x="2584" y="72"/>
                    <a:pt x="2513" y="1"/>
                    <a:pt x="24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80" name="Google Shape;380;p27"/>
            <p:cNvSpPr/>
            <p:nvPr/>
          </p:nvSpPr>
          <p:spPr bwMode="auto">
            <a:xfrm>
              <a:off x="3423777" y="2059664"/>
              <a:ext cx="26960" cy="10663"/>
            </a:xfrm>
            <a:custGeom>
              <a:avLst/>
              <a:gdLst/>
              <a:ahLst/>
              <a:cxnLst/>
              <a:rect l="l" t="t" r="r" b="b"/>
              <a:pathLst>
                <a:path w="847" h="335" extrusionOk="0"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56" y="334"/>
                  </a:cubicBezTo>
                  <a:lnTo>
                    <a:pt x="680" y="334"/>
                  </a:lnTo>
                  <a:cubicBezTo>
                    <a:pt x="775" y="334"/>
                    <a:pt x="846" y="251"/>
                    <a:pt x="846" y="167"/>
                  </a:cubicBezTo>
                  <a:cubicBezTo>
                    <a:pt x="846" y="72"/>
                    <a:pt x="775" y="1"/>
                    <a:pt x="6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</p:grpSp>
      <p:grpSp>
        <p:nvGrpSpPr>
          <p:cNvPr id="381" name="Google Shape;381;p27"/>
          <p:cNvGrpSpPr/>
          <p:nvPr/>
        </p:nvGrpSpPr>
        <p:grpSpPr bwMode="auto">
          <a:xfrm>
            <a:off x="1430373" y="1737225"/>
            <a:ext cx="341472" cy="335074"/>
            <a:chOff x="1329585" y="1989925"/>
            <a:chExt cx="341472" cy="335074"/>
          </a:xfrm>
        </p:grpSpPr>
        <p:sp>
          <p:nvSpPr>
            <p:cNvPr id="382" name="Google Shape;382;p27"/>
            <p:cNvSpPr/>
            <p:nvPr/>
          </p:nvSpPr>
          <p:spPr bwMode="auto">
            <a:xfrm>
              <a:off x="1562263" y="2097956"/>
              <a:ext cx="108795" cy="226661"/>
            </a:xfrm>
            <a:custGeom>
              <a:avLst/>
              <a:gdLst/>
              <a:ahLst/>
              <a:cxnLst/>
              <a:rect l="l" t="t" r="r" b="b"/>
              <a:pathLst>
                <a:path w="3418" h="7121" extrusionOk="0">
                  <a:moveTo>
                    <a:pt x="1155" y="345"/>
                  </a:moveTo>
                  <a:cubicBezTo>
                    <a:pt x="1215" y="345"/>
                    <a:pt x="1274" y="405"/>
                    <a:pt x="1274" y="465"/>
                  </a:cubicBezTo>
                  <a:lnTo>
                    <a:pt x="1274" y="536"/>
                  </a:lnTo>
                  <a:lnTo>
                    <a:pt x="1274" y="1107"/>
                  </a:lnTo>
                  <a:cubicBezTo>
                    <a:pt x="1274" y="1191"/>
                    <a:pt x="1346" y="1274"/>
                    <a:pt x="1429" y="1274"/>
                  </a:cubicBezTo>
                  <a:cubicBezTo>
                    <a:pt x="1524" y="1274"/>
                    <a:pt x="1596" y="1191"/>
                    <a:pt x="1596" y="1107"/>
                  </a:cubicBezTo>
                  <a:lnTo>
                    <a:pt x="1596" y="584"/>
                  </a:lnTo>
                  <a:cubicBezTo>
                    <a:pt x="1608" y="536"/>
                    <a:pt x="1655" y="524"/>
                    <a:pt x="1703" y="524"/>
                  </a:cubicBezTo>
                  <a:lnTo>
                    <a:pt x="1715" y="524"/>
                  </a:lnTo>
                  <a:cubicBezTo>
                    <a:pt x="1774" y="524"/>
                    <a:pt x="1834" y="584"/>
                    <a:pt x="1834" y="643"/>
                  </a:cubicBezTo>
                  <a:lnTo>
                    <a:pt x="1834" y="679"/>
                  </a:lnTo>
                  <a:lnTo>
                    <a:pt x="1834" y="1131"/>
                  </a:lnTo>
                  <a:cubicBezTo>
                    <a:pt x="1834" y="1227"/>
                    <a:pt x="1905" y="1298"/>
                    <a:pt x="2001" y="1298"/>
                  </a:cubicBezTo>
                  <a:cubicBezTo>
                    <a:pt x="2084" y="1298"/>
                    <a:pt x="2167" y="1227"/>
                    <a:pt x="2167" y="1131"/>
                  </a:cubicBezTo>
                  <a:lnTo>
                    <a:pt x="2167" y="715"/>
                  </a:lnTo>
                  <a:cubicBezTo>
                    <a:pt x="2179" y="679"/>
                    <a:pt x="2227" y="655"/>
                    <a:pt x="2263" y="655"/>
                  </a:cubicBezTo>
                  <a:lnTo>
                    <a:pt x="2286" y="655"/>
                  </a:lnTo>
                  <a:cubicBezTo>
                    <a:pt x="2346" y="655"/>
                    <a:pt x="2406" y="715"/>
                    <a:pt x="2406" y="774"/>
                  </a:cubicBezTo>
                  <a:lnTo>
                    <a:pt x="2406" y="893"/>
                  </a:lnTo>
                  <a:lnTo>
                    <a:pt x="2406" y="1238"/>
                  </a:lnTo>
                  <a:cubicBezTo>
                    <a:pt x="2406" y="1334"/>
                    <a:pt x="2477" y="1405"/>
                    <a:pt x="2560" y="1405"/>
                  </a:cubicBezTo>
                  <a:cubicBezTo>
                    <a:pt x="2656" y="1405"/>
                    <a:pt x="2727" y="1334"/>
                    <a:pt x="2727" y="1238"/>
                  </a:cubicBezTo>
                  <a:lnTo>
                    <a:pt x="2727" y="893"/>
                  </a:lnTo>
                  <a:cubicBezTo>
                    <a:pt x="2727" y="834"/>
                    <a:pt x="2787" y="774"/>
                    <a:pt x="2846" y="774"/>
                  </a:cubicBezTo>
                  <a:lnTo>
                    <a:pt x="2858" y="774"/>
                  </a:lnTo>
                  <a:cubicBezTo>
                    <a:pt x="2917" y="774"/>
                    <a:pt x="2977" y="834"/>
                    <a:pt x="2977" y="893"/>
                  </a:cubicBezTo>
                  <a:lnTo>
                    <a:pt x="2977" y="1691"/>
                  </a:lnTo>
                  <a:lnTo>
                    <a:pt x="2977" y="1703"/>
                  </a:lnTo>
                  <a:cubicBezTo>
                    <a:pt x="3001" y="1893"/>
                    <a:pt x="2977" y="2477"/>
                    <a:pt x="2679" y="2727"/>
                  </a:cubicBezTo>
                  <a:cubicBezTo>
                    <a:pt x="2644" y="2762"/>
                    <a:pt x="2620" y="2798"/>
                    <a:pt x="2620" y="2858"/>
                  </a:cubicBezTo>
                  <a:lnTo>
                    <a:pt x="2620" y="3393"/>
                  </a:lnTo>
                  <a:lnTo>
                    <a:pt x="1012" y="3393"/>
                  </a:lnTo>
                  <a:lnTo>
                    <a:pt x="1012" y="3024"/>
                  </a:lnTo>
                  <a:cubicBezTo>
                    <a:pt x="1012" y="2965"/>
                    <a:pt x="989" y="2917"/>
                    <a:pt x="941" y="2893"/>
                  </a:cubicBezTo>
                  <a:cubicBezTo>
                    <a:pt x="989" y="2846"/>
                    <a:pt x="417" y="2417"/>
                    <a:pt x="393" y="1953"/>
                  </a:cubicBezTo>
                  <a:cubicBezTo>
                    <a:pt x="381" y="1691"/>
                    <a:pt x="358" y="1358"/>
                    <a:pt x="465" y="1274"/>
                  </a:cubicBezTo>
                  <a:cubicBezTo>
                    <a:pt x="501" y="1247"/>
                    <a:pt x="550" y="1234"/>
                    <a:pt x="617" y="1234"/>
                  </a:cubicBezTo>
                  <a:cubicBezTo>
                    <a:pt x="640" y="1234"/>
                    <a:pt x="664" y="1235"/>
                    <a:pt x="691" y="1238"/>
                  </a:cubicBezTo>
                  <a:lnTo>
                    <a:pt x="691" y="1465"/>
                  </a:lnTo>
                  <a:cubicBezTo>
                    <a:pt x="691" y="1548"/>
                    <a:pt x="762" y="1631"/>
                    <a:pt x="858" y="1631"/>
                  </a:cubicBezTo>
                  <a:cubicBezTo>
                    <a:pt x="941" y="1631"/>
                    <a:pt x="1012" y="1548"/>
                    <a:pt x="1012" y="1465"/>
                  </a:cubicBezTo>
                  <a:lnTo>
                    <a:pt x="1012" y="465"/>
                  </a:lnTo>
                  <a:cubicBezTo>
                    <a:pt x="1012" y="405"/>
                    <a:pt x="1072" y="345"/>
                    <a:pt x="1132" y="345"/>
                  </a:cubicBezTo>
                  <a:close/>
                  <a:moveTo>
                    <a:pt x="2941" y="3691"/>
                  </a:moveTo>
                  <a:lnTo>
                    <a:pt x="2941" y="4215"/>
                  </a:lnTo>
                  <a:lnTo>
                    <a:pt x="810" y="4215"/>
                  </a:lnTo>
                  <a:lnTo>
                    <a:pt x="810" y="3691"/>
                  </a:lnTo>
                  <a:close/>
                  <a:moveTo>
                    <a:pt x="2941" y="4548"/>
                  </a:moveTo>
                  <a:lnTo>
                    <a:pt x="2941" y="6787"/>
                  </a:lnTo>
                  <a:lnTo>
                    <a:pt x="810" y="6787"/>
                  </a:lnTo>
                  <a:lnTo>
                    <a:pt x="810" y="4548"/>
                  </a:lnTo>
                  <a:close/>
                  <a:moveTo>
                    <a:pt x="1132" y="0"/>
                  </a:moveTo>
                  <a:cubicBezTo>
                    <a:pt x="882" y="0"/>
                    <a:pt x="667" y="215"/>
                    <a:pt x="667" y="465"/>
                  </a:cubicBezTo>
                  <a:lnTo>
                    <a:pt x="667" y="893"/>
                  </a:lnTo>
                  <a:cubicBezTo>
                    <a:pt x="645" y="892"/>
                    <a:pt x="623" y="891"/>
                    <a:pt x="602" y="891"/>
                  </a:cubicBezTo>
                  <a:cubicBezTo>
                    <a:pt x="453" y="891"/>
                    <a:pt x="332" y="927"/>
                    <a:pt x="239" y="1000"/>
                  </a:cubicBezTo>
                  <a:cubicBezTo>
                    <a:pt x="0" y="1191"/>
                    <a:pt x="36" y="1584"/>
                    <a:pt x="48" y="1965"/>
                  </a:cubicBezTo>
                  <a:cubicBezTo>
                    <a:pt x="72" y="2489"/>
                    <a:pt x="536" y="2905"/>
                    <a:pt x="715" y="3060"/>
                  </a:cubicBezTo>
                  <a:lnTo>
                    <a:pt x="715" y="3334"/>
                  </a:lnTo>
                  <a:lnTo>
                    <a:pt x="631" y="3334"/>
                  </a:lnTo>
                  <a:cubicBezTo>
                    <a:pt x="536" y="3334"/>
                    <a:pt x="465" y="3405"/>
                    <a:pt x="465" y="3501"/>
                  </a:cubicBezTo>
                  <a:lnTo>
                    <a:pt x="465" y="4370"/>
                  </a:lnTo>
                  <a:lnTo>
                    <a:pt x="465" y="6953"/>
                  </a:lnTo>
                  <a:cubicBezTo>
                    <a:pt x="465" y="7049"/>
                    <a:pt x="536" y="7120"/>
                    <a:pt x="631" y="7120"/>
                  </a:cubicBezTo>
                  <a:lnTo>
                    <a:pt x="3096" y="7120"/>
                  </a:lnTo>
                  <a:cubicBezTo>
                    <a:pt x="3191" y="7120"/>
                    <a:pt x="3263" y="7049"/>
                    <a:pt x="3263" y="6953"/>
                  </a:cubicBezTo>
                  <a:lnTo>
                    <a:pt x="3263" y="4370"/>
                  </a:lnTo>
                  <a:lnTo>
                    <a:pt x="3263" y="3501"/>
                  </a:lnTo>
                  <a:cubicBezTo>
                    <a:pt x="3263" y="3429"/>
                    <a:pt x="3191" y="3358"/>
                    <a:pt x="3096" y="3358"/>
                  </a:cubicBezTo>
                  <a:lnTo>
                    <a:pt x="3001" y="3358"/>
                  </a:lnTo>
                  <a:lnTo>
                    <a:pt x="3001" y="2893"/>
                  </a:lnTo>
                  <a:cubicBezTo>
                    <a:pt x="3418" y="2477"/>
                    <a:pt x="3370" y="1727"/>
                    <a:pt x="3358" y="1643"/>
                  </a:cubicBezTo>
                  <a:lnTo>
                    <a:pt x="3358" y="869"/>
                  </a:lnTo>
                  <a:cubicBezTo>
                    <a:pt x="3358" y="619"/>
                    <a:pt x="3144" y="405"/>
                    <a:pt x="2894" y="405"/>
                  </a:cubicBezTo>
                  <a:lnTo>
                    <a:pt x="2870" y="405"/>
                  </a:lnTo>
                  <a:cubicBezTo>
                    <a:pt x="2798" y="405"/>
                    <a:pt x="2727" y="417"/>
                    <a:pt x="2656" y="465"/>
                  </a:cubicBezTo>
                  <a:cubicBezTo>
                    <a:pt x="2560" y="357"/>
                    <a:pt x="2441" y="286"/>
                    <a:pt x="2298" y="286"/>
                  </a:cubicBezTo>
                  <a:lnTo>
                    <a:pt x="2275" y="286"/>
                  </a:lnTo>
                  <a:cubicBezTo>
                    <a:pt x="2203" y="286"/>
                    <a:pt x="2132" y="298"/>
                    <a:pt x="2072" y="345"/>
                  </a:cubicBezTo>
                  <a:cubicBezTo>
                    <a:pt x="1977" y="238"/>
                    <a:pt x="1870" y="179"/>
                    <a:pt x="1727" y="179"/>
                  </a:cubicBezTo>
                  <a:lnTo>
                    <a:pt x="1715" y="179"/>
                  </a:lnTo>
                  <a:cubicBezTo>
                    <a:pt x="1655" y="179"/>
                    <a:pt x="1596" y="203"/>
                    <a:pt x="1536" y="215"/>
                  </a:cubicBezTo>
                  <a:cubicBezTo>
                    <a:pt x="1465" y="95"/>
                    <a:pt x="1310" y="0"/>
                    <a:pt x="11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83" name="Google Shape;383;p27"/>
            <p:cNvSpPr/>
            <p:nvPr/>
          </p:nvSpPr>
          <p:spPr bwMode="auto">
            <a:xfrm>
              <a:off x="1406137" y="1989925"/>
              <a:ext cx="198587" cy="335074"/>
            </a:xfrm>
            <a:custGeom>
              <a:avLst/>
              <a:gdLst/>
              <a:ahLst/>
              <a:cxnLst/>
              <a:rect l="l" t="t" r="r" b="b"/>
              <a:pathLst>
                <a:path w="6239" h="10527" extrusionOk="0">
                  <a:moveTo>
                    <a:pt x="643" y="346"/>
                  </a:moveTo>
                  <a:lnTo>
                    <a:pt x="1060" y="382"/>
                  </a:lnTo>
                  <a:lnTo>
                    <a:pt x="941" y="644"/>
                  </a:lnTo>
                  <a:lnTo>
                    <a:pt x="643" y="346"/>
                  </a:lnTo>
                  <a:close/>
                  <a:moveTo>
                    <a:pt x="1393" y="453"/>
                  </a:moveTo>
                  <a:lnTo>
                    <a:pt x="2465" y="894"/>
                  </a:lnTo>
                  <a:lnTo>
                    <a:pt x="2346" y="1334"/>
                  </a:lnTo>
                  <a:lnTo>
                    <a:pt x="1203" y="858"/>
                  </a:lnTo>
                  <a:lnTo>
                    <a:pt x="1393" y="453"/>
                  </a:lnTo>
                  <a:close/>
                  <a:moveTo>
                    <a:pt x="4965" y="1942"/>
                  </a:moveTo>
                  <a:lnTo>
                    <a:pt x="5346" y="2108"/>
                  </a:lnTo>
                  <a:lnTo>
                    <a:pt x="5144" y="2525"/>
                  </a:lnTo>
                  <a:lnTo>
                    <a:pt x="4834" y="2382"/>
                  </a:lnTo>
                  <a:cubicBezTo>
                    <a:pt x="4846" y="2370"/>
                    <a:pt x="4846" y="2370"/>
                    <a:pt x="4846" y="2358"/>
                  </a:cubicBezTo>
                  <a:lnTo>
                    <a:pt x="4965" y="1942"/>
                  </a:lnTo>
                  <a:close/>
                  <a:moveTo>
                    <a:pt x="5656" y="2239"/>
                  </a:moveTo>
                  <a:lnTo>
                    <a:pt x="5834" y="2311"/>
                  </a:lnTo>
                  <a:cubicBezTo>
                    <a:pt x="5858" y="2323"/>
                    <a:pt x="5882" y="2346"/>
                    <a:pt x="5894" y="2370"/>
                  </a:cubicBezTo>
                  <a:cubicBezTo>
                    <a:pt x="5906" y="2406"/>
                    <a:pt x="5906" y="2430"/>
                    <a:pt x="5894" y="2442"/>
                  </a:cubicBezTo>
                  <a:lnTo>
                    <a:pt x="5798" y="2668"/>
                  </a:lnTo>
                  <a:cubicBezTo>
                    <a:pt x="5787" y="2704"/>
                    <a:pt x="5775" y="2716"/>
                    <a:pt x="5739" y="2727"/>
                  </a:cubicBezTo>
                  <a:cubicBezTo>
                    <a:pt x="5727" y="2733"/>
                    <a:pt x="5712" y="2736"/>
                    <a:pt x="5699" y="2736"/>
                  </a:cubicBezTo>
                  <a:cubicBezTo>
                    <a:pt x="5685" y="2736"/>
                    <a:pt x="5673" y="2733"/>
                    <a:pt x="5667" y="2727"/>
                  </a:cubicBezTo>
                  <a:lnTo>
                    <a:pt x="5477" y="2632"/>
                  </a:lnTo>
                  <a:lnTo>
                    <a:pt x="5656" y="2239"/>
                  </a:lnTo>
                  <a:close/>
                  <a:moveTo>
                    <a:pt x="3060" y="453"/>
                  </a:moveTo>
                  <a:cubicBezTo>
                    <a:pt x="3096" y="453"/>
                    <a:pt x="3120" y="477"/>
                    <a:pt x="3143" y="513"/>
                  </a:cubicBezTo>
                  <a:cubicBezTo>
                    <a:pt x="3155" y="537"/>
                    <a:pt x="3155" y="572"/>
                    <a:pt x="3155" y="596"/>
                  </a:cubicBezTo>
                  <a:lnTo>
                    <a:pt x="3143" y="668"/>
                  </a:lnTo>
                  <a:lnTo>
                    <a:pt x="2941" y="1358"/>
                  </a:lnTo>
                  <a:cubicBezTo>
                    <a:pt x="2917" y="1453"/>
                    <a:pt x="2977" y="1537"/>
                    <a:pt x="3060" y="1561"/>
                  </a:cubicBezTo>
                  <a:lnTo>
                    <a:pt x="3108" y="1561"/>
                  </a:lnTo>
                  <a:cubicBezTo>
                    <a:pt x="3179" y="1561"/>
                    <a:pt x="3239" y="1525"/>
                    <a:pt x="3274" y="1442"/>
                  </a:cubicBezTo>
                  <a:lnTo>
                    <a:pt x="3465" y="799"/>
                  </a:lnTo>
                  <a:cubicBezTo>
                    <a:pt x="3501" y="763"/>
                    <a:pt x="3536" y="751"/>
                    <a:pt x="3584" y="751"/>
                  </a:cubicBezTo>
                  <a:lnTo>
                    <a:pt x="3596" y="751"/>
                  </a:lnTo>
                  <a:cubicBezTo>
                    <a:pt x="3631" y="751"/>
                    <a:pt x="3655" y="775"/>
                    <a:pt x="3679" y="811"/>
                  </a:cubicBezTo>
                  <a:cubicBezTo>
                    <a:pt x="3691" y="834"/>
                    <a:pt x="3691" y="870"/>
                    <a:pt x="3691" y="894"/>
                  </a:cubicBezTo>
                  <a:lnTo>
                    <a:pt x="3512" y="1489"/>
                  </a:lnTo>
                  <a:cubicBezTo>
                    <a:pt x="3477" y="1584"/>
                    <a:pt x="3536" y="1668"/>
                    <a:pt x="3631" y="1704"/>
                  </a:cubicBezTo>
                  <a:lnTo>
                    <a:pt x="3679" y="1704"/>
                  </a:lnTo>
                  <a:cubicBezTo>
                    <a:pt x="3751" y="1704"/>
                    <a:pt x="3810" y="1656"/>
                    <a:pt x="3834" y="1584"/>
                  </a:cubicBezTo>
                  <a:lnTo>
                    <a:pt x="4001" y="1025"/>
                  </a:lnTo>
                  <a:cubicBezTo>
                    <a:pt x="4026" y="999"/>
                    <a:pt x="4052" y="980"/>
                    <a:pt x="4082" y="980"/>
                  </a:cubicBezTo>
                  <a:cubicBezTo>
                    <a:pt x="4094" y="980"/>
                    <a:pt x="4106" y="982"/>
                    <a:pt x="4120" y="989"/>
                  </a:cubicBezTo>
                  <a:lnTo>
                    <a:pt x="4132" y="989"/>
                  </a:lnTo>
                  <a:cubicBezTo>
                    <a:pt x="4191" y="1001"/>
                    <a:pt x="4239" y="1061"/>
                    <a:pt x="4227" y="1132"/>
                  </a:cubicBezTo>
                  <a:lnTo>
                    <a:pt x="4191" y="1239"/>
                  </a:lnTo>
                  <a:lnTo>
                    <a:pt x="4048" y="1704"/>
                  </a:lnTo>
                  <a:cubicBezTo>
                    <a:pt x="4012" y="1787"/>
                    <a:pt x="4060" y="1882"/>
                    <a:pt x="4155" y="1906"/>
                  </a:cubicBezTo>
                  <a:cubicBezTo>
                    <a:pt x="4167" y="1906"/>
                    <a:pt x="4179" y="1918"/>
                    <a:pt x="4191" y="1918"/>
                  </a:cubicBezTo>
                  <a:cubicBezTo>
                    <a:pt x="4274" y="1918"/>
                    <a:pt x="4334" y="1882"/>
                    <a:pt x="4358" y="1799"/>
                  </a:cubicBezTo>
                  <a:lnTo>
                    <a:pt x="4513" y="1346"/>
                  </a:lnTo>
                  <a:cubicBezTo>
                    <a:pt x="4523" y="1293"/>
                    <a:pt x="4572" y="1249"/>
                    <a:pt x="4633" y="1249"/>
                  </a:cubicBezTo>
                  <a:cubicBezTo>
                    <a:pt x="4641" y="1249"/>
                    <a:pt x="4648" y="1250"/>
                    <a:pt x="4655" y="1251"/>
                  </a:cubicBezTo>
                  <a:lnTo>
                    <a:pt x="4667" y="1251"/>
                  </a:lnTo>
                  <a:cubicBezTo>
                    <a:pt x="4727" y="1263"/>
                    <a:pt x="4774" y="1323"/>
                    <a:pt x="4763" y="1406"/>
                  </a:cubicBezTo>
                  <a:lnTo>
                    <a:pt x="4513" y="2299"/>
                  </a:lnTo>
                  <a:lnTo>
                    <a:pt x="4513" y="2311"/>
                  </a:lnTo>
                  <a:cubicBezTo>
                    <a:pt x="4524" y="2311"/>
                    <a:pt x="4417" y="3025"/>
                    <a:pt x="3989" y="3239"/>
                  </a:cubicBezTo>
                  <a:cubicBezTo>
                    <a:pt x="3929" y="3263"/>
                    <a:pt x="3893" y="3323"/>
                    <a:pt x="3893" y="3382"/>
                  </a:cubicBezTo>
                  <a:lnTo>
                    <a:pt x="3893" y="3894"/>
                  </a:lnTo>
                  <a:lnTo>
                    <a:pt x="2310" y="3894"/>
                  </a:lnTo>
                  <a:lnTo>
                    <a:pt x="2310" y="3085"/>
                  </a:lnTo>
                  <a:cubicBezTo>
                    <a:pt x="2310" y="3037"/>
                    <a:pt x="2286" y="3013"/>
                    <a:pt x="2262" y="2977"/>
                  </a:cubicBezTo>
                  <a:cubicBezTo>
                    <a:pt x="2262" y="2977"/>
                    <a:pt x="1798" y="2430"/>
                    <a:pt x="1893" y="1965"/>
                  </a:cubicBezTo>
                  <a:cubicBezTo>
                    <a:pt x="1917" y="1823"/>
                    <a:pt x="1941" y="1656"/>
                    <a:pt x="1977" y="1537"/>
                  </a:cubicBezTo>
                  <a:lnTo>
                    <a:pt x="2274" y="1668"/>
                  </a:lnTo>
                  <a:cubicBezTo>
                    <a:pt x="2286" y="1715"/>
                    <a:pt x="2334" y="1763"/>
                    <a:pt x="2393" y="1775"/>
                  </a:cubicBezTo>
                  <a:cubicBezTo>
                    <a:pt x="2412" y="1782"/>
                    <a:pt x="2431" y="1785"/>
                    <a:pt x="2449" y="1785"/>
                  </a:cubicBezTo>
                  <a:cubicBezTo>
                    <a:pt x="2520" y="1785"/>
                    <a:pt x="2579" y="1732"/>
                    <a:pt x="2608" y="1656"/>
                  </a:cubicBezTo>
                  <a:lnTo>
                    <a:pt x="2905" y="537"/>
                  </a:lnTo>
                  <a:cubicBezTo>
                    <a:pt x="2905" y="513"/>
                    <a:pt x="2929" y="477"/>
                    <a:pt x="2953" y="465"/>
                  </a:cubicBezTo>
                  <a:cubicBezTo>
                    <a:pt x="2989" y="453"/>
                    <a:pt x="3012" y="453"/>
                    <a:pt x="3048" y="453"/>
                  </a:cubicBezTo>
                  <a:close/>
                  <a:moveTo>
                    <a:pt x="4132" y="4263"/>
                  </a:moveTo>
                  <a:lnTo>
                    <a:pt x="4132" y="4787"/>
                  </a:lnTo>
                  <a:lnTo>
                    <a:pt x="2012" y="4787"/>
                  </a:lnTo>
                  <a:lnTo>
                    <a:pt x="2012" y="4263"/>
                  </a:lnTo>
                  <a:close/>
                  <a:moveTo>
                    <a:pt x="191" y="1"/>
                  </a:moveTo>
                  <a:cubicBezTo>
                    <a:pt x="119" y="1"/>
                    <a:pt x="60" y="37"/>
                    <a:pt x="24" y="108"/>
                  </a:cubicBezTo>
                  <a:cubicBezTo>
                    <a:pt x="0" y="168"/>
                    <a:pt x="12" y="239"/>
                    <a:pt x="60" y="299"/>
                  </a:cubicBezTo>
                  <a:lnTo>
                    <a:pt x="845" y="1072"/>
                  </a:lnTo>
                  <a:lnTo>
                    <a:pt x="857" y="1084"/>
                  </a:lnTo>
                  <a:lnTo>
                    <a:pt x="869" y="1084"/>
                  </a:lnTo>
                  <a:cubicBezTo>
                    <a:pt x="893" y="1108"/>
                    <a:pt x="917" y="1120"/>
                    <a:pt x="953" y="1120"/>
                  </a:cubicBezTo>
                  <a:lnTo>
                    <a:pt x="1667" y="1418"/>
                  </a:lnTo>
                  <a:cubicBezTo>
                    <a:pt x="1607" y="1561"/>
                    <a:pt x="1572" y="1763"/>
                    <a:pt x="1548" y="1918"/>
                  </a:cubicBezTo>
                  <a:cubicBezTo>
                    <a:pt x="1453" y="2442"/>
                    <a:pt x="1822" y="2989"/>
                    <a:pt x="1941" y="3156"/>
                  </a:cubicBezTo>
                  <a:lnTo>
                    <a:pt x="1941" y="3918"/>
                  </a:lnTo>
                  <a:lnTo>
                    <a:pt x="1810" y="3918"/>
                  </a:lnTo>
                  <a:cubicBezTo>
                    <a:pt x="1726" y="3918"/>
                    <a:pt x="1643" y="3990"/>
                    <a:pt x="1643" y="4085"/>
                  </a:cubicBezTo>
                  <a:lnTo>
                    <a:pt x="1643" y="4942"/>
                  </a:lnTo>
                  <a:lnTo>
                    <a:pt x="1643" y="10359"/>
                  </a:lnTo>
                  <a:cubicBezTo>
                    <a:pt x="1643" y="10455"/>
                    <a:pt x="1726" y="10526"/>
                    <a:pt x="1810" y="10526"/>
                  </a:cubicBezTo>
                  <a:lnTo>
                    <a:pt x="4286" y="10526"/>
                  </a:lnTo>
                  <a:cubicBezTo>
                    <a:pt x="4370" y="10526"/>
                    <a:pt x="4453" y="10455"/>
                    <a:pt x="4453" y="10359"/>
                  </a:cubicBezTo>
                  <a:lnTo>
                    <a:pt x="4453" y="6168"/>
                  </a:lnTo>
                  <a:cubicBezTo>
                    <a:pt x="4453" y="6073"/>
                    <a:pt x="4370" y="6002"/>
                    <a:pt x="4286" y="6002"/>
                  </a:cubicBezTo>
                  <a:cubicBezTo>
                    <a:pt x="4191" y="6002"/>
                    <a:pt x="4120" y="6073"/>
                    <a:pt x="4120" y="6168"/>
                  </a:cubicBezTo>
                  <a:lnTo>
                    <a:pt x="4120" y="10181"/>
                  </a:lnTo>
                  <a:lnTo>
                    <a:pt x="2012" y="10181"/>
                  </a:lnTo>
                  <a:lnTo>
                    <a:pt x="2012" y="5109"/>
                  </a:lnTo>
                  <a:lnTo>
                    <a:pt x="4132" y="5109"/>
                  </a:lnTo>
                  <a:lnTo>
                    <a:pt x="4132" y="5394"/>
                  </a:lnTo>
                  <a:lnTo>
                    <a:pt x="4132" y="5585"/>
                  </a:lnTo>
                  <a:cubicBezTo>
                    <a:pt x="4132" y="5668"/>
                    <a:pt x="4215" y="5752"/>
                    <a:pt x="4298" y="5752"/>
                  </a:cubicBezTo>
                  <a:cubicBezTo>
                    <a:pt x="4393" y="5752"/>
                    <a:pt x="4465" y="5668"/>
                    <a:pt x="4465" y="5585"/>
                  </a:cubicBezTo>
                  <a:lnTo>
                    <a:pt x="4465" y="5394"/>
                  </a:lnTo>
                  <a:lnTo>
                    <a:pt x="4465" y="4942"/>
                  </a:lnTo>
                  <a:lnTo>
                    <a:pt x="4465" y="4085"/>
                  </a:lnTo>
                  <a:cubicBezTo>
                    <a:pt x="4465" y="3990"/>
                    <a:pt x="4393" y="3918"/>
                    <a:pt x="4298" y="3918"/>
                  </a:cubicBezTo>
                  <a:lnTo>
                    <a:pt x="4239" y="3918"/>
                  </a:lnTo>
                  <a:lnTo>
                    <a:pt x="4239" y="3489"/>
                  </a:lnTo>
                  <a:cubicBezTo>
                    <a:pt x="4524" y="3299"/>
                    <a:pt x="4667" y="2966"/>
                    <a:pt x="4763" y="2716"/>
                  </a:cubicBezTo>
                  <a:lnTo>
                    <a:pt x="5525" y="3037"/>
                  </a:lnTo>
                  <a:cubicBezTo>
                    <a:pt x="5584" y="3073"/>
                    <a:pt x="5644" y="3073"/>
                    <a:pt x="5703" y="3073"/>
                  </a:cubicBezTo>
                  <a:cubicBezTo>
                    <a:pt x="5763" y="3073"/>
                    <a:pt x="5822" y="3049"/>
                    <a:pt x="5858" y="3037"/>
                  </a:cubicBezTo>
                  <a:cubicBezTo>
                    <a:pt x="5965" y="3001"/>
                    <a:pt x="6060" y="2906"/>
                    <a:pt x="6096" y="2799"/>
                  </a:cubicBezTo>
                  <a:lnTo>
                    <a:pt x="6191" y="2585"/>
                  </a:lnTo>
                  <a:cubicBezTo>
                    <a:pt x="6239" y="2477"/>
                    <a:pt x="6239" y="2358"/>
                    <a:pt x="6191" y="2239"/>
                  </a:cubicBezTo>
                  <a:cubicBezTo>
                    <a:pt x="6144" y="2132"/>
                    <a:pt x="6060" y="2037"/>
                    <a:pt x="5953" y="2001"/>
                  </a:cubicBezTo>
                  <a:lnTo>
                    <a:pt x="5048" y="1608"/>
                  </a:lnTo>
                  <a:lnTo>
                    <a:pt x="5084" y="1465"/>
                  </a:lnTo>
                  <a:cubicBezTo>
                    <a:pt x="5120" y="1346"/>
                    <a:pt x="5108" y="1227"/>
                    <a:pt x="5025" y="1120"/>
                  </a:cubicBezTo>
                  <a:cubicBezTo>
                    <a:pt x="4965" y="1013"/>
                    <a:pt x="4870" y="942"/>
                    <a:pt x="4751" y="906"/>
                  </a:cubicBezTo>
                  <a:lnTo>
                    <a:pt x="4727" y="906"/>
                  </a:lnTo>
                  <a:cubicBezTo>
                    <a:pt x="4691" y="900"/>
                    <a:pt x="4655" y="897"/>
                    <a:pt x="4620" y="897"/>
                  </a:cubicBezTo>
                  <a:cubicBezTo>
                    <a:pt x="4584" y="897"/>
                    <a:pt x="4548" y="900"/>
                    <a:pt x="4513" y="906"/>
                  </a:cubicBezTo>
                  <a:cubicBezTo>
                    <a:pt x="4453" y="787"/>
                    <a:pt x="4346" y="691"/>
                    <a:pt x="4191" y="656"/>
                  </a:cubicBezTo>
                  <a:lnTo>
                    <a:pt x="4179" y="656"/>
                  </a:lnTo>
                  <a:cubicBezTo>
                    <a:pt x="4143" y="650"/>
                    <a:pt x="4108" y="647"/>
                    <a:pt x="4071" y="647"/>
                  </a:cubicBezTo>
                  <a:cubicBezTo>
                    <a:pt x="4033" y="647"/>
                    <a:pt x="3995" y="650"/>
                    <a:pt x="3953" y="656"/>
                  </a:cubicBezTo>
                  <a:cubicBezTo>
                    <a:pt x="3953" y="644"/>
                    <a:pt x="3941" y="632"/>
                    <a:pt x="3941" y="632"/>
                  </a:cubicBezTo>
                  <a:cubicBezTo>
                    <a:pt x="3882" y="525"/>
                    <a:pt x="3774" y="453"/>
                    <a:pt x="3655" y="418"/>
                  </a:cubicBezTo>
                  <a:lnTo>
                    <a:pt x="3643" y="418"/>
                  </a:lnTo>
                  <a:cubicBezTo>
                    <a:pt x="3614" y="412"/>
                    <a:pt x="3584" y="409"/>
                    <a:pt x="3554" y="409"/>
                  </a:cubicBezTo>
                  <a:cubicBezTo>
                    <a:pt x="3524" y="409"/>
                    <a:pt x="3495" y="412"/>
                    <a:pt x="3465" y="418"/>
                  </a:cubicBezTo>
                  <a:lnTo>
                    <a:pt x="3417" y="334"/>
                  </a:lnTo>
                  <a:cubicBezTo>
                    <a:pt x="3358" y="227"/>
                    <a:pt x="3250" y="156"/>
                    <a:pt x="3143" y="120"/>
                  </a:cubicBezTo>
                  <a:lnTo>
                    <a:pt x="3120" y="120"/>
                  </a:lnTo>
                  <a:cubicBezTo>
                    <a:pt x="3083" y="113"/>
                    <a:pt x="3047" y="109"/>
                    <a:pt x="3012" y="109"/>
                  </a:cubicBezTo>
                  <a:cubicBezTo>
                    <a:pt x="2931" y="109"/>
                    <a:pt x="2853" y="130"/>
                    <a:pt x="2786" y="180"/>
                  </a:cubicBezTo>
                  <a:cubicBezTo>
                    <a:pt x="2679" y="239"/>
                    <a:pt x="2608" y="346"/>
                    <a:pt x="2572" y="465"/>
                  </a:cubicBezTo>
                  <a:lnTo>
                    <a:pt x="2548" y="572"/>
                  </a:lnTo>
                  <a:lnTo>
                    <a:pt x="1369" y="72"/>
                  </a:lnTo>
                  <a:lnTo>
                    <a:pt x="1310" y="72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84" name="Google Shape;384;p27"/>
            <p:cNvSpPr/>
            <p:nvPr/>
          </p:nvSpPr>
          <p:spPr bwMode="auto">
            <a:xfrm>
              <a:off x="1329585" y="2127494"/>
              <a:ext cx="108795" cy="197123"/>
            </a:xfrm>
            <a:custGeom>
              <a:avLst/>
              <a:gdLst/>
              <a:ahLst/>
              <a:cxnLst/>
              <a:rect l="l" t="t" r="r" b="b"/>
              <a:pathLst>
                <a:path w="3418" h="6193" extrusionOk="0">
                  <a:moveTo>
                    <a:pt x="1155" y="358"/>
                  </a:moveTo>
                  <a:cubicBezTo>
                    <a:pt x="1214" y="358"/>
                    <a:pt x="1274" y="418"/>
                    <a:pt x="1274" y="477"/>
                  </a:cubicBezTo>
                  <a:lnTo>
                    <a:pt x="1274" y="549"/>
                  </a:lnTo>
                  <a:lnTo>
                    <a:pt x="1274" y="1120"/>
                  </a:lnTo>
                  <a:cubicBezTo>
                    <a:pt x="1274" y="1203"/>
                    <a:pt x="1345" y="1275"/>
                    <a:pt x="1441" y="1275"/>
                  </a:cubicBezTo>
                  <a:cubicBezTo>
                    <a:pt x="1524" y="1275"/>
                    <a:pt x="1595" y="1203"/>
                    <a:pt x="1595" y="1120"/>
                  </a:cubicBezTo>
                  <a:lnTo>
                    <a:pt x="1595" y="584"/>
                  </a:lnTo>
                  <a:cubicBezTo>
                    <a:pt x="1619" y="537"/>
                    <a:pt x="1655" y="525"/>
                    <a:pt x="1703" y="525"/>
                  </a:cubicBezTo>
                  <a:lnTo>
                    <a:pt x="1715" y="525"/>
                  </a:lnTo>
                  <a:cubicBezTo>
                    <a:pt x="1774" y="525"/>
                    <a:pt x="1834" y="584"/>
                    <a:pt x="1834" y="644"/>
                  </a:cubicBezTo>
                  <a:lnTo>
                    <a:pt x="1834" y="668"/>
                  </a:lnTo>
                  <a:lnTo>
                    <a:pt x="1834" y="1132"/>
                  </a:lnTo>
                  <a:cubicBezTo>
                    <a:pt x="1834" y="1215"/>
                    <a:pt x="1917" y="1299"/>
                    <a:pt x="2000" y="1299"/>
                  </a:cubicBezTo>
                  <a:cubicBezTo>
                    <a:pt x="2096" y="1299"/>
                    <a:pt x="2167" y="1215"/>
                    <a:pt x="2167" y="1132"/>
                  </a:cubicBezTo>
                  <a:lnTo>
                    <a:pt x="2167" y="715"/>
                  </a:lnTo>
                  <a:cubicBezTo>
                    <a:pt x="2179" y="668"/>
                    <a:pt x="2226" y="656"/>
                    <a:pt x="2274" y="656"/>
                  </a:cubicBezTo>
                  <a:lnTo>
                    <a:pt x="2286" y="656"/>
                  </a:lnTo>
                  <a:cubicBezTo>
                    <a:pt x="2346" y="656"/>
                    <a:pt x="2405" y="715"/>
                    <a:pt x="2405" y="775"/>
                  </a:cubicBezTo>
                  <a:lnTo>
                    <a:pt x="2405" y="894"/>
                  </a:lnTo>
                  <a:lnTo>
                    <a:pt x="2405" y="1239"/>
                  </a:lnTo>
                  <a:cubicBezTo>
                    <a:pt x="2405" y="1322"/>
                    <a:pt x="2477" y="1394"/>
                    <a:pt x="2572" y="1394"/>
                  </a:cubicBezTo>
                  <a:cubicBezTo>
                    <a:pt x="2655" y="1394"/>
                    <a:pt x="2727" y="1322"/>
                    <a:pt x="2727" y="1239"/>
                  </a:cubicBezTo>
                  <a:lnTo>
                    <a:pt x="2727" y="894"/>
                  </a:lnTo>
                  <a:cubicBezTo>
                    <a:pt x="2727" y="834"/>
                    <a:pt x="2786" y="775"/>
                    <a:pt x="2846" y="775"/>
                  </a:cubicBezTo>
                  <a:lnTo>
                    <a:pt x="2869" y="775"/>
                  </a:lnTo>
                  <a:cubicBezTo>
                    <a:pt x="2929" y="775"/>
                    <a:pt x="2988" y="834"/>
                    <a:pt x="2988" y="894"/>
                  </a:cubicBezTo>
                  <a:lnTo>
                    <a:pt x="2988" y="1680"/>
                  </a:lnTo>
                  <a:lnTo>
                    <a:pt x="2988" y="1692"/>
                  </a:lnTo>
                  <a:cubicBezTo>
                    <a:pt x="3060" y="1858"/>
                    <a:pt x="3048" y="2442"/>
                    <a:pt x="2727" y="2692"/>
                  </a:cubicBezTo>
                  <a:cubicBezTo>
                    <a:pt x="2679" y="2727"/>
                    <a:pt x="2667" y="2763"/>
                    <a:pt x="2667" y="2823"/>
                  </a:cubicBezTo>
                  <a:lnTo>
                    <a:pt x="2667" y="3358"/>
                  </a:lnTo>
                  <a:lnTo>
                    <a:pt x="1060" y="3358"/>
                  </a:lnTo>
                  <a:lnTo>
                    <a:pt x="1060" y="2989"/>
                  </a:lnTo>
                  <a:cubicBezTo>
                    <a:pt x="1060" y="2930"/>
                    <a:pt x="1036" y="2882"/>
                    <a:pt x="988" y="2858"/>
                  </a:cubicBezTo>
                  <a:cubicBezTo>
                    <a:pt x="822" y="2739"/>
                    <a:pt x="405" y="2346"/>
                    <a:pt x="393" y="1965"/>
                  </a:cubicBezTo>
                  <a:cubicBezTo>
                    <a:pt x="381" y="1692"/>
                    <a:pt x="369" y="1370"/>
                    <a:pt x="464" y="1275"/>
                  </a:cubicBezTo>
                  <a:cubicBezTo>
                    <a:pt x="499" y="1257"/>
                    <a:pt x="547" y="1246"/>
                    <a:pt x="612" y="1246"/>
                  </a:cubicBezTo>
                  <a:cubicBezTo>
                    <a:pt x="636" y="1246"/>
                    <a:pt x="662" y="1248"/>
                    <a:pt x="691" y="1251"/>
                  </a:cubicBezTo>
                  <a:lnTo>
                    <a:pt x="691" y="1477"/>
                  </a:lnTo>
                  <a:cubicBezTo>
                    <a:pt x="691" y="1561"/>
                    <a:pt x="762" y="1632"/>
                    <a:pt x="857" y="1632"/>
                  </a:cubicBezTo>
                  <a:cubicBezTo>
                    <a:pt x="941" y="1632"/>
                    <a:pt x="1024" y="1561"/>
                    <a:pt x="1024" y="1477"/>
                  </a:cubicBezTo>
                  <a:lnTo>
                    <a:pt x="1024" y="477"/>
                  </a:lnTo>
                  <a:cubicBezTo>
                    <a:pt x="1024" y="418"/>
                    <a:pt x="1083" y="358"/>
                    <a:pt x="1143" y="358"/>
                  </a:cubicBezTo>
                  <a:close/>
                  <a:moveTo>
                    <a:pt x="2941" y="3692"/>
                  </a:moveTo>
                  <a:lnTo>
                    <a:pt x="2941" y="4216"/>
                  </a:lnTo>
                  <a:lnTo>
                    <a:pt x="810" y="4216"/>
                  </a:lnTo>
                  <a:lnTo>
                    <a:pt x="810" y="3692"/>
                  </a:lnTo>
                  <a:close/>
                  <a:moveTo>
                    <a:pt x="2941" y="4537"/>
                  </a:moveTo>
                  <a:lnTo>
                    <a:pt x="2941" y="5859"/>
                  </a:lnTo>
                  <a:lnTo>
                    <a:pt x="810" y="5859"/>
                  </a:lnTo>
                  <a:lnTo>
                    <a:pt x="810" y="4537"/>
                  </a:lnTo>
                  <a:close/>
                  <a:moveTo>
                    <a:pt x="1143" y="1"/>
                  </a:moveTo>
                  <a:cubicBezTo>
                    <a:pt x="881" y="1"/>
                    <a:pt x="679" y="203"/>
                    <a:pt x="679" y="465"/>
                  </a:cubicBezTo>
                  <a:lnTo>
                    <a:pt x="679" y="894"/>
                  </a:lnTo>
                  <a:cubicBezTo>
                    <a:pt x="642" y="889"/>
                    <a:pt x="607" y="887"/>
                    <a:pt x="573" y="887"/>
                  </a:cubicBezTo>
                  <a:cubicBezTo>
                    <a:pt x="439" y="887"/>
                    <a:pt x="326" y="923"/>
                    <a:pt x="250" y="989"/>
                  </a:cubicBezTo>
                  <a:cubicBezTo>
                    <a:pt x="0" y="1192"/>
                    <a:pt x="36" y="1573"/>
                    <a:pt x="48" y="1965"/>
                  </a:cubicBezTo>
                  <a:cubicBezTo>
                    <a:pt x="83" y="2477"/>
                    <a:pt x="548" y="2894"/>
                    <a:pt x="726" y="3049"/>
                  </a:cubicBezTo>
                  <a:lnTo>
                    <a:pt x="726" y="3335"/>
                  </a:lnTo>
                  <a:lnTo>
                    <a:pt x="631" y="3335"/>
                  </a:lnTo>
                  <a:cubicBezTo>
                    <a:pt x="536" y="3335"/>
                    <a:pt x="464" y="3406"/>
                    <a:pt x="464" y="3489"/>
                  </a:cubicBezTo>
                  <a:lnTo>
                    <a:pt x="464" y="4359"/>
                  </a:lnTo>
                  <a:lnTo>
                    <a:pt x="464" y="6025"/>
                  </a:lnTo>
                  <a:cubicBezTo>
                    <a:pt x="464" y="6121"/>
                    <a:pt x="536" y="6192"/>
                    <a:pt x="631" y="6192"/>
                  </a:cubicBezTo>
                  <a:lnTo>
                    <a:pt x="3108" y="6192"/>
                  </a:lnTo>
                  <a:cubicBezTo>
                    <a:pt x="3191" y="6192"/>
                    <a:pt x="3262" y="6121"/>
                    <a:pt x="3262" y="6025"/>
                  </a:cubicBezTo>
                  <a:lnTo>
                    <a:pt x="3262" y="4359"/>
                  </a:lnTo>
                  <a:lnTo>
                    <a:pt x="3262" y="3489"/>
                  </a:lnTo>
                  <a:cubicBezTo>
                    <a:pt x="3262" y="3406"/>
                    <a:pt x="3191" y="3335"/>
                    <a:pt x="3108" y="3335"/>
                  </a:cubicBezTo>
                  <a:lnTo>
                    <a:pt x="3000" y="3335"/>
                  </a:lnTo>
                  <a:lnTo>
                    <a:pt x="3000" y="2870"/>
                  </a:lnTo>
                  <a:cubicBezTo>
                    <a:pt x="3417" y="2465"/>
                    <a:pt x="3369" y="1727"/>
                    <a:pt x="3369" y="1632"/>
                  </a:cubicBezTo>
                  <a:lnTo>
                    <a:pt x="3369" y="858"/>
                  </a:lnTo>
                  <a:cubicBezTo>
                    <a:pt x="3369" y="608"/>
                    <a:pt x="3167" y="406"/>
                    <a:pt x="2905" y="406"/>
                  </a:cubicBezTo>
                  <a:lnTo>
                    <a:pt x="2893" y="406"/>
                  </a:lnTo>
                  <a:cubicBezTo>
                    <a:pt x="2822" y="406"/>
                    <a:pt x="2738" y="418"/>
                    <a:pt x="2667" y="465"/>
                  </a:cubicBezTo>
                  <a:cubicBezTo>
                    <a:pt x="2584" y="358"/>
                    <a:pt x="2465" y="287"/>
                    <a:pt x="2310" y="287"/>
                  </a:cubicBezTo>
                  <a:lnTo>
                    <a:pt x="2298" y="287"/>
                  </a:lnTo>
                  <a:cubicBezTo>
                    <a:pt x="2226" y="287"/>
                    <a:pt x="2143" y="299"/>
                    <a:pt x="2084" y="346"/>
                  </a:cubicBezTo>
                  <a:cubicBezTo>
                    <a:pt x="2000" y="239"/>
                    <a:pt x="1881" y="179"/>
                    <a:pt x="1750" y="179"/>
                  </a:cubicBezTo>
                  <a:lnTo>
                    <a:pt x="1726" y="179"/>
                  </a:lnTo>
                  <a:cubicBezTo>
                    <a:pt x="1667" y="179"/>
                    <a:pt x="1607" y="191"/>
                    <a:pt x="1548" y="203"/>
                  </a:cubicBezTo>
                  <a:cubicBezTo>
                    <a:pt x="1476" y="84"/>
                    <a:pt x="1334" y="1"/>
                    <a:pt x="11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</p:grpSp>
      <p:sp>
        <p:nvSpPr>
          <p:cNvPr id="385" name="Google Shape;385;p27"/>
          <p:cNvSpPr/>
          <p:nvPr/>
        </p:nvSpPr>
        <p:spPr bwMode="auto">
          <a:xfrm>
            <a:off x="5360368" y="1742716"/>
            <a:ext cx="354363" cy="324093"/>
          </a:xfrm>
          <a:custGeom>
            <a:avLst/>
            <a:gdLst/>
            <a:ahLst/>
            <a:cxnLst/>
            <a:rect l="l" t="t" r="r" b="b"/>
            <a:pathLst>
              <a:path w="11133" h="10182" extrusionOk="0">
                <a:moveTo>
                  <a:pt x="4132" y="3622"/>
                </a:moveTo>
                <a:cubicBezTo>
                  <a:pt x="4299" y="3622"/>
                  <a:pt x="4430" y="3753"/>
                  <a:pt x="4430" y="3919"/>
                </a:cubicBezTo>
                <a:cubicBezTo>
                  <a:pt x="4430" y="4074"/>
                  <a:pt x="4299" y="4217"/>
                  <a:pt x="4132" y="4217"/>
                </a:cubicBezTo>
                <a:cubicBezTo>
                  <a:pt x="3965" y="4217"/>
                  <a:pt x="3834" y="4074"/>
                  <a:pt x="3834" y="3919"/>
                </a:cubicBezTo>
                <a:cubicBezTo>
                  <a:pt x="3846" y="3753"/>
                  <a:pt x="3965" y="3622"/>
                  <a:pt x="4132" y="3622"/>
                </a:cubicBezTo>
                <a:close/>
                <a:moveTo>
                  <a:pt x="5334" y="1252"/>
                </a:moveTo>
                <a:lnTo>
                  <a:pt x="5334" y="1776"/>
                </a:lnTo>
                <a:lnTo>
                  <a:pt x="5358" y="3645"/>
                </a:lnTo>
                <a:lnTo>
                  <a:pt x="5370" y="5300"/>
                </a:lnTo>
                <a:lnTo>
                  <a:pt x="1405" y="4419"/>
                </a:lnTo>
                <a:cubicBezTo>
                  <a:pt x="1679" y="3455"/>
                  <a:pt x="2322" y="2574"/>
                  <a:pt x="3156" y="2014"/>
                </a:cubicBezTo>
                <a:lnTo>
                  <a:pt x="3870" y="3324"/>
                </a:lnTo>
                <a:cubicBezTo>
                  <a:pt x="3644" y="3419"/>
                  <a:pt x="3489" y="3645"/>
                  <a:pt x="3489" y="3895"/>
                </a:cubicBezTo>
                <a:cubicBezTo>
                  <a:pt x="3489" y="4253"/>
                  <a:pt x="3775" y="4538"/>
                  <a:pt x="4132" y="4538"/>
                </a:cubicBezTo>
                <a:cubicBezTo>
                  <a:pt x="4489" y="4538"/>
                  <a:pt x="4775" y="4253"/>
                  <a:pt x="4775" y="3895"/>
                </a:cubicBezTo>
                <a:cubicBezTo>
                  <a:pt x="4775" y="3586"/>
                  <a:pt x="4537" y="3324"/>
                  <a:pt x="4239" y="3264"/>
                </a:cubicBezTo>
                <a:lnTo>
                  <a:pt x="3453" y="1800"/>
                </a:lnTo>
                <a:cubicBezTo>
                  <a:pt x="4013" y="1490"/>
                  <a:pt x="4656" y="1300"/>
                  <a:pt x="5334" y="1252"/>
                </a:cubicBezTo>
                <a:close/>
                <a:moveTo>
                  <a:pt x="5715" y="3860"/>
                </a:moveTo>
                <a:cubicBezTo>
                  <a:pt x="6573" y="3943"/>
                  <a:pt x="7239" y="4657"/>
                  <a:pt x="7239" y="5550"/>
                </a:cubicBezTo>
                <a:cubicBezTo>
                  <a:pt x="7239" y="5896"/>
                  <a:pt x="7144" y="6217"/>
                  <a:pt x="6942" y="6503"/>
                </a:cubicBezTo>
                <a:lnTo>
                  <a:pt x="5715" y="5455"/>
                </a:lnTo>
                <a:lnTo>
                  <a:pt x="5715" y="3860"/>
                </a:lnTo>
                <a:close/>
                <a:moveTo>
                  <a:pt x="5846" y="347"/>
                </a:moveTo>
                <a:cubicBezTo>
                  <a:pt x="8597" y="502"/>
                  <a:pt x="10752" y="2776"/>
                  <a:pt x="10752" y="5550"/>
                </a:cubicBezTo>
                <a:cubicBezTo>
                  <a:pt x="10752" y="6682"/>
                  <a:pt x="10395" y="7741"/>
                  <a:pt x="9728" y="8646"/>
                </a:cubicBezTo>
                <a:cubicBezTo>
                  <a:pt x="9704" y="8682"/>
                  <a:pt x="9656" y="8706"/>
                  <a:pt x="9609" y="8706"/>
                </a:cubicBezTo>
                <a:cubicBezTo>
                  <a:pt x="9561" y="8706"/>
                  <a:pt x="9537" y="8694"/>
                  <a:pt x="9502" y="8658"/>
                </a:cubicBezTo>
                <a:lnTo>
                  <a:pt x="8644" y="7932"/>
                </a:lnTo>
                <a:cubicBezTo>
                  <a:pt x="9073" y="7372"/>
                  <a:pt x="9347" y="6717"/>
                  <a:pt x="9430" y="6015"/>
                </a:cubicBezTo>
                <a:cubicBezTo>
                  <a:pt x="9442" y="5908"/>
                  <a:pt x="9359" y="5824"/>
                  <a:pt x="9252" y="5824"/>
                </a:cubicBezTo>
                <a:cubicBezTo>
                  <a:pt x="9168" y="5824"/>
                  <a:pt x="9085" y="5884"/>
                  <a:pt x="9073" y="5967"/>
                </a:cubicBezTo>
                <a:cubicBezTo>
                  <a:pt x="9002" y="6562"/>
                  <a:pt x="8775" y="7146"/>
                  <a:pt x="8418" y="7634"/>
                </a:cubicBezTo>
                <a:cubicBezTo>
                  <a:pt x="8406" y="7646"/>
                  <a:pt x="8394" y="7682"/>
                  <a:pt x="8371" y="7694"/>
                </a:cubicBezTo>
                <a:cubicBezTo>
                  <a:pt x="8371" y="7694"/>
                  <a:pt x="8371" y="7705"/>
                  <a:pt x="8359" y="7705"/>
                </a:cubicBezTo>
                <a:lnTo>
                  <a:pt x="7204" y="6729"/>
                </a:lnTo>
                <a:cubicBezTo>
                  <a:pt x="7442" y="6384"/>
                  <a:pt x="7573" y="5967"/>
                  <a:pt x="7573" y="5550"/>
                </a:cubicBezTo>
                <a:cubicBezTo>
                  <a:pt x="7573" y="4479"/>
                  <a:pt x="6739" y="3586"/>
                  <a:pt x="5680" y="3514"/>
                </a:cubicBezTo>
                <a:lnTo>
                  <a:pt x="5680" y="1979"/>
                </a:lnTo>
                <a:lnTo>
                  <a:pt x="5787" y="1979"/>
                </a:lnTo>
                <a:cubicBezTo>
                  <a:pt x="5811" y="1979"/>
                  <a:pt x="5846" y="1979"/>
                  <a:pt x="5894" y="1990"/>
                </a:cubicBezTo>
                <a:cubicBezTo>
                  <a:pt x="7561" y="2169"/>
                  <a:pt x="8894" y="3503"/>
                  <a:pt x="9073" y="5169"/>
                </a:cubicBezTo>
                <a:cubicBezTo>
                  <a:pt x="9085" y="5253"/>
                  <a:pt x="9168" y="5312"/>
                  <a:pt x="9252" y="5312"/>
                </a:cubicBezTo>
                <a:cubicBezTo>
                  <a:pt x="9359" y="5312"/>
                  <a:pt x="9430" y="5229"/>
                  <a:pt x="9430" y="5122"/>
                </a:cubicBezTo>
                <a:cubicBezTo>
                  <a:pt x="9228" y="3205"/>
                  <a:pt x="7632" y="1693"/>
                  <a:pt x="5680" y="1621"/>
                </a:cubicBezTo>
                <a:lnTo>
                  <a:pt x="5680" y="490"/>
                </a:lnTo>
                <a:cubicBezTo>
                  <a:pt x="5680" y="443"/>
                  <a:pt x="5692" y="419"/>
                  <a:pt x="5727" y="383"/>
                </a:cubicBezTo>
                <a:cubicBezTo>
                  <a:pt x="5751" y="359"/>
                  <a:pt x="5799" y="347"/>
                  <a:pt x="5846" y="347"/>
                </a:cubicBezTo>
                <a:close/>
                <a:moveTo>
                  <a:pt x="1334" y="4788"/>
                </a:moveTo>
                <a:lnTo>
                  <a:pt x="5323" y="5681"/>
                </a:lnTo>
                <a:lnTo>
                  <a:pt x="4239" y="9622"/>
                </a:lnTo>
                <a:cubicBezTo>
                  <a:pt x="2513" y="9063"/>
                  <a:pt x="1262" y="7455"/>
                  <a:pt x="1262" y="5550"/>
                </a:cubicBezTo>
                <a:cubicBezTo>
                  <a:pt x="1262" y="5300"/>
                  <a:pt x="1286" y="5050"/>
                  <a:pt x="1334" y="4788"/>
                </a:cubicBezTo>
                <a:close/>
                <a:moveTo>
                  <a:pt x="5656" y="5848"/>
                </a:moveTo>
                <a:lnTo>
                  <a:pt x="6870" y="6872"/>
                </a:lnTo>
                <a:lnTo>
                  <a:pt x="8299" y="8086"/>
                </a:lnTo>
                <a:lnTo>
                  <a:pt x="8704" y="8420"/>
                </a:lnTo>
                <a:cubicBezTo>
                  <a:pt x="7882" y="9313"/>
                  <a:pt x="6751" y="9825"/>
                  <a:pt x="5549" y="9825"/>
                </a:cubicBezTo>
                <a:cubicBezTo>
                  <a:pt x="5203" y="9825"/>
                  <a:pt x="4894" y="9777"/>
                  <a:pt x="4584" y="9706"/>
                </a:cubicBezTo>
                <a:lnTo>
                  <a:pt x="5656" y="5848"/>
                </a:lnTo>
                <a:close/>
                <a:moveTo>
                  <a:pt x="5837" y="1"/>
                </a:moveTo>
                <a:cubicBezTo>
                  <a:pt x="5717" y="1"/>
                  <a:pt x="5599" y="57"/>
                  <a:pt x="5501" y="133"/>
                </a:cubicBezTo>
                <a:cubicBezTo>
                  <a:pt x="5394" y="228"/>
                  <a:pt x="5334" y="359"/>
                  <a:pt x="5358" y="502"/>
                </a:cubicBezTo>
                <a:lnTo>
                  <a:pt x="5358" y="943"/>
                </a:lnTo>
                <a:cubicBezTo>
                  <a:pt x="4620" y="967"/>
                  <a:pt x="3929" y="1181"/>
                  <a:pt x="3298" y="1514"/>
                </a:cubicBezTo>
                <a:lnTo>
                  <a:pt x="2894" y="788"/>
                </a:lnTo>
                <a:cubicBezTo>
                  <a:pt x="2870" y="728"/>
                  <a:pt x="2810" y="693"/>
                  <a:pt x="2751" y="693"/>
                </a:cubicBezTo>
                <a:lnTo>
                  <a:pt x="358" y="693"/>
                </a:lnTo>
                <a:lnTo>
                  <a:pt x="358" y="395"/>
                </a:lnTo>
                <a:cubicBezTo>
                  <a:pt x="358" y="300"/>
                  <a:pt x="274" y="228"/>
                  <a:pt x="179" y="228"/>
                </a:cubicBezTo>
                <a:cubicBezTo>
                  <a:pt x="72" y="228"/>
                  <a:pt x="0" y="300"/>
                  <a:pt x="0" y="395"/>
                </a:cubicBezTo>
                <a:lnTo>
                  <a:pt x="0" y="1336"/>
                </a:lnTo>
                <a:cubicBezTo>
                  <a:pt x="0" y="1443"/>
                  <a:pt x="72" y="1514"/>
                  <a:pt x="179" y="1514"/>
                </a:cubicBezTo>
                <a:cubicBezTo>
                  <a:pt x="274" y="1514"/>
                  <a:pt x="358" y="1443"/>
                  <a:pt x="358" y="1336"/>
                </a:cubicBezTo>
                <a:lnTo>
                  <a:pt x="358" y="1038"/>
                </a:lnTo>
                <a:lnTo>
                  <a:pt x="2644" y="1038"/>
                </a:lnTo>
                <a:lnTo>
                  <a:pt x="3001" y="1693"/>
                </a:lnTo>
                <a:cubicBezTo>
                  <a:pt x="2751" y="1871"/>
                  <a:pt x="2501" y="2062"/>
                  <a:pt x="2275" y="2288"/>
                </a:cubicBezTo>
                <a:cubicBezTo>
                  <a:pt x="1405" y="3169"/>
                  <a:pt x="929" y="4312"/>
                  <a:pt x="929" y="5550"/>
                </a:cubicBezTo>
                <a:cubicBezTo>
                  <a:pt x="929" y="8098"/>
                  <a:pt x="3001" y="10182"/>
                  <a:pt x="5561" y="10182"/>
                </a:cubicBezTo>
                <a:cubicBezTo>
                  <a:pt x="6870" y="10182"/>
                  <a:pt x="8109" y="9622"/>
                  <a:pt x="8990" y="8658"/>
                </a:cubicBezTo>
                <a:lnTo>
                  <a:pt x="9311" y="8944"/>
                </a:lnTo>
                <a:cubicBezTo>
                  <a:pt x="9406" y="9015"/>
                  <a:pt x="9525" y="9063"/>
                  <a:pt x="9644" y="9063"/>
                </a:cubicBezTo>
                <a:lnTo>
                  <a:pt x="9704" y="9063"/>
                </a:lnTo>
                <a:cubicBezTo>
                  <a:pt x="9835" y="9051"/>
                  <a:pt x="9966" y="8967"/>
                  <a:pt x="10037" y="8872"/>
                </a:cubicBezTo>
                <a:cubicBezTo>
                  <a:pt x="10752" y="7896"/>
                  <a:pt x="11133" y="6765"/>
                  <a:pt x="11133" y="5562"/>
                </a:cubicBezTo>
                <a:cubicBezTo>
                  <a:pt x="11109" y="2610"/>
                  <a:pt x="8811" y="169"/>
                  <a:pt x="5870" y="2"/>
                </a:cubicBezTo>
                <a:cubicBezTo>
                  <a:pt x="5859" y="1"/>
                  <a:pt x="5848" y="1"/>
                  <a:pt x="583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grpSp>
        <p:nvGrpSpPr>
          <p:cNvPr id="386" name="Google Shape;386;p27"/>
          <p:cNvGrpSpPr/>
          <p:nvPr/>
        </p:nvGrpSpPr>
        <p:grpSpPr bwMode="auto">
          <a:xfrm>
            <a:off x="7442495" y="1769835"/>
            <a:ext cx="367255" cy="269855"/>
            <a:chOff x="1306445" y="3397829"/>
            <a:chExt cx="367255" cy="269855"/>
          </a:xfrm>
        </p:grpSpPr>
        <p:sp>
          <p:nvSpPr>
            <p:cNvPr id="387" name="Google Shape;387;p27"/>
            <p:cNvSpPr/>
            <p:nvPr/>
          </p:nvSpPr>
          <p:spPr bwMode="auto">
            <a:xfrm>
              <a:off x="1588395" y="3513054"/>
              <a:ext cx="45517" cy="16297"/>
            </a:xfrm>
            <a:custGeom>
              <a:avLst/>
              <a:gdLst/>
              <a:ahLst/>
              <a:cxnLst/>
              <a:rect l="l" t="t" r="r" b="b"/>
              <a:pathLst>
                <a:path w="1430" h="512" extrusionOk="0">
                  <a:moveTo>
                    <a:pt x="168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33"/>
                    <a:pt x="168" y="333"/>
                  </a:cubicBezTo>
                  <a:cubicBezTo>
                    <a:pt x="358" y="333"/>
                    <a:pt x="906" y="357"/>
                    <a:pt x="1180" y="488"/>
                  </a:cubicBezTo>
                  <a:cubicBezTo>
                    <a:pt x="1204" y="512"/>
                    <a:pt x="1227" y="512"/>
                    <a:pt x="1251" y="512"/>
                  </a:cubicBezTo>
                  <a:cubicBezTo>
                    <a:pt x="1311" y="512"/>
                    <a:pt x="1370" y="476"/>
                    <a:pt x="1406" y="417"/>
                  </a:cubicBezTo>
                  <a:cubicBezTo>
                    <a:pt x="1430" y="333"/>
                    <a:pt x="1406" y="226"/>
                    <a:pt x="1323" y="191"/>
                  </a:cubicBezTo>
                  <a:cubicBezTo>
                    <a:pt x="942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88" name="Google Shape;388;p27"/>
            <p:cNvSpPr/>
            <p:nvPr/>
          </p:nvSpPr>
          <p:spPr bwMode="auto">
            <a:xfrm>
              <a:off x="1306445" y="3397829"/>
              <a:ext cx="367255" cy="269091"/>
            </a:xfrm>
            <a:custGeom>
              <a:avLst/>
              <a:gdLst/>
              <a:ahLst/>
              <a:cxnLst/>
              <a:rect l="l" t="t" r="r" b="b"/>
              <a:pathLst>
                <a:path w="11538" h="8454" extrusionOk="0">
                  <a:moveTo>
                    <a:pt x="7573" y="334"/>
                  </a:moveTo>
                  <a:lnTo>
                    <a:pt x="7573" y="1965"/>
                  </a:lnTo>
                  <a:cubicBezTo>
                    <a:pt x="7573" y="2227"/>
                    <a:pt x="7525" y="2465"/>
                    <a:pt x="7418" y="2679"/>
                  </a:cubicBezTo>
                  <a:cubicBezTo>
                    <a:pt x="7395" y="2715"/>
                    <a:pt x="7395" y="2727"/>
                    <a:pt x="7395" y="2763"/>
                  </a:cubicBezTo>
                  <a:lnTo>
                    <a:pt x="7395" y="3239"/>
                  </a:lnTo>
                  <a:cubicBezTo>
                    <a:pt x="7395" y="3691"/>
                    <a:pt x="7216" y="4108"/>
                    <a:pt x="6883" y="4442"/>
                  </a:cubicBezTo>
                  <a:cubicBezTo>
                    <a:pt x="6835" y="4489"/>
                    <a:pt x="6787" y="4513"/>
                    <a:pt x="6740" y="4549"/>
                  </a:cubicBezTo>
                  <a:cubicBezTo>
                    <a:pt x="6466" y="4759"/>
                    <a:pt x="6137" y="4876"/>
                    <a:pt x="5785" y="4876"/>
                  </a:cubicBezTo>
                  <a:cubicBezTo>
                    <a:pt x="5739" y="4876"/>
                    <a:pt x="5692" y="4874"/>
                    <a:pt x="5644" y="4870"/>
                  </a:cubicBezTo>
                  <a:cubicBezTo>
                    <a:pt x="4787" y="4823"/>
                    <a:pt x="4108" y="4072"/>
                    <a:pt x="4108" y="3180"/>
                  </a:cubicBezTo>
                  <a:lnTo>
                    <a:pt x="4108" y="2763"/>
                  </a:lnTo>
                  <a:cubicBezTo>
                    <a:pt x="4108" y="2727"/>
                    <a:pt x="4108" y="2715"/>
                    <a:pt x="4096" y="2679"/>
                  </a:cubicBezTo>
                  <a:cubicBezTo>
                    <a:pt x="3989" y="2465"/>
                    <a:pt x="3930" y="2227"/>
                    <a:pt x="3930" y="1965"/>
                  </a:cubicBezTo>
                  <a:lnTo>
                    <a:pt x="3930" y="1608"/>
                  </a:lnTo>
                  <a:cubicBezTo>
                    <a:pt x="3930" y="917"/>
                    <a:pt x="4513" y="334"/>
                    <a:pt x="5216" y="334"/>
                  </a:cubicBezTo>
                  <a:close/>
                  <a:moveTo>
                    <a:pt x="1763" y="3025"/>
                  </a:moveTo>
                  <a:cubicBezTo>
                    <a:pt x="2049" y="3025"/>
                    <a:pt x="2311" y="3144"/>
                    <a:pt x="2525" y="3358"/>
                  </a:cubicBezTo>
                  <a:cubicBezTo>
                    <a:pt x="2715" y="3561"/>
                    <a:pt x="2846" y="3846"/>
                    <a:pt x="2858" y="4144"/>
                  </a:cubicBezTo>
                  <a:cubicBezTo>
                    <a:pt x="2858" y="4227"/>
                    <a:pt x="2882" y="4346"/>
                    <a:pt x="2882" y="4465"/>
                  </a:cubicBezTo>
                  <a:lnTo>
                    <a:pt x="2882" y="4501"/>
                  </a:lnTo>
                  <a:cubicBezTo>
                    <a:pt x="2703" y="4215"/>
                    <a:pt x="2406" y="4013"/>
                    <a:pt x="2049" y="3894"/>
                  </a:cubicBezTo>
                  <a:cubicBezTo>
                    <a:pt x="1703" y="3787"/>
                    <a:pt x="1406" y="3787"/>
                    <a:pt x="1406" y="3787"/>
                  </a:cubicBezTo>
                  <a:cubicBezTo>
                    <a:pt x="1358" y="3787"/>
                    <a:pt x="1310" y="3799"/>
                    <a:pt x="1287" y="3834"/>
                  </a:cubicBezTo>
                  <a:lnTo>
                    <a:pt x="977" y="4144"/>
                  </a:lnTo>
                  <a:cubicBezTo>
                    <a:pt x="918" y="4215"/>
                    <a:pt x="918" y="4323"/>
                    <a:pt x="977" y="4382"/>
                  </a:cubicBezTo>
                  <a:cubicBezTo>
                    <a:pt x="1013" y="4412"/>
                    <a:pt x="1057" y="4427"/>
                    <a:pt x="1101" y="4427"/>
                  </a:cubicBezTo>
                  <a:cubicBezTo>
                    <a:pt x="1144" y="4427"/>
                    <a:pt x="1185" y="4412"/>
                    <a:pt x="1215" y="4382"/>
                  </a:cubicBezTo>
                  <a:lnTo>
                    <a:pt x="1465" y="4108"/>
                  </a:lnTo>
                  <a:cubicBezTo>
                    <a:pt x="1691" y="4132"/>
                    <a:pt x="2382" y="4203"/>
                    <a:pt x="2668" y="4811"/>
                  </a:cubicBezTo>
                  <a:cubicBezTo>
                    <a:pt x="2596" y="5275"/>
                    <a:pt x="2215" y="5596"/>
                    <a:pt x="1763" y="5596"/>
                  </a:cubicBezTo>
                  <a:cubicBezTo>
                    <a:pt x="1251" y="5596"/>
                    <a:pt x="834" y="5180"/>
                    <a:pt x="834" y="4680"/>
                  </a:cubicBezTo>
                  <a:cubicBezTo>
                    <a:pt x="834" y="4584"/>
                    <a:pt x="763" y="4513"/>
                    <a:pt x="679" y="4513"/>
                  </a:cubicBezTo>
                  <a:lnTo>
                    <a:pt x="644" y="4513"/>
                  </a:lnTo>
                  <a:lnTo>
                    <a:pt x="644" y="4465"/>
                  </a:lnTo>
                  <a:cubicBezTo>
                    <a:pt x="644" y="4346"/>
                    <a:pt x="644" y="4251"/>
                    <a:pt x="656" y="4144"/>
                  </a:cubicBezTo>
                  <a:cubicBezTo>
                    <a:pt x="679" y="3846"/>
                    <a:pt x="810" y="3561"/>
                    <a:pt x="1001" y="3358"/>
                  </a:cubicBezTo>
                  <a:cubicBezTo>
                    <a:pt x="1215" y="3144"/>
                    <a:pt x="1477" y="3025"/>
                    <a:pt x="1763" y="3025"/>
                  </a:cubicBezTo>
                  <a:close/>
                  <a:moveTo>
                    <a:pt x="10657" y="3025"/>
                  </a:moveTo>
                  <a:lnTo>
                    <a:pt x="10657" y="3727"/>
                  </a:lnTo>
                  <a:cubicBezTo>
                    <a:pt x="10657" y="3846"/>
                    <a:pt x="10633" y="3953"/>
                    <a:pt x="10585" y="4049"/>
                  </a:cubicBezTo>
                  <a:lnTo>
                    <a:pt x="10502" y="4251"/>
                  </a:lnTo>
                  <a:cubicBezTo>
                    <a:pt x="10478" y="4275"/>
                    <a:pt x="10478" y="4287"/>
                    <a:pt x="10478" y="4323"/>
                  </a:cubicBezTo>
                  <a:lnTo>
                    <a:pt x="10478" y="4680"/>
                  </a:lnTo>
                  <a:cubicBezTo>
                    <a:pt x="10478" y="4930"/>
                    <a:pt x="10383" y="5168"/>
                    <a:pt x="10204" y="5346"/>
                  </a:cubicBezTo>
                  <a:cubicBezTo>
                    <a:pt x="10044" y="5507"/>
                    <a:pt x="9835" y="5600"/>
                    <a:pt x="9605" y="5600"/>
                  </a:cubicBezTo>
                  <a:cubicBezTo>
                    <a:pt x="9579" y="5600"/>
                    <a:pt x="9552" y="5599"/>
                    <a:pt x="9526" y="5596"/>
                  </a:cubicBezTo>
                  <a:cubicBezTo>
                    <a:pt x="9038" y="5585"/>
                    <a:pt x="8633" y="5156"/>
                    <a:pt x="8633" y="4632"/>
                  </a:cubicBezTo>
                  <a:lnTo>
                    <a:pt x="8633" y="4323"/>
                  </a:lnTo>
                  <a:cubicBezTo>
                    <a:pt x="8633" y="4287"/>
                    <a:pt x="8633" y="4263"/>
                    <a:pt x="8621" y="4251"/>
                  </a:cubicBezTo>
                  <a:lnTo>
                    <a:pt x="8514" y="4037"/>
                  </a:lnTo>
                  <a:cubicBezTo>
                    <a:pt x="8466" y="3965"/>
                    <a:pt x="8454" y="3870"/>
                    <a:pt x="8454" y="3787"/>
                  </a:cubicBezTo>
                  <a:lnTo>
                    <a:pt x="8454" y="3775"/>
                  </a:lnTo>
                  <a:cubicBezTo>
                    <a:pt x="8454" y="3370"/>
                    <a:pt x="8788" y="3025"/>
                    <a:pt x="9204" y="3025"/>
                  </a:cubicBezTo>
                  <a:close/>
                  <a:moveTo>
                    <a:pt x="584" y="5180"/>
                  </a:moveTo>
                  <a:cubicBezTo>
                    <a:pt x="679" y="5406"/>
                    <a:pt x="834" y="5596"/>
                    <a:pt x="1037" y="5739"/>
                  </a:cubicBezTo>
                  <a:lnTo>
                    <a:pt x="1037" y="5925"/>
                  </a:lnTo>
                  <a:lnTo>
                    <a:pt x="1037" y="5925"/>
                  </a:lnTo>
                  <a:cubicBezTo>
                    <a:pt x="723" y="5807"/>
                    <a:pt x="571" y="5655"/>
                    <a:pt x="501" y="5585"/>
                  </a:cubicBezTo>
                  <a:cubicBezTo>
                    <a:pt x="537" y="5466"/>
                    <a:pt x="572" y="5335"/>
                    <a:pt x="584" y="5180"/>
                  </a:cubicBezTo>
                  <a:close/>
                  <a:moveTo>
                    <a:pt x="2918" y="5168"/>
                  </a:moveTo>
                  <a:cubicBezTo>
                    <a:pt x="2942" y="5323"/>
                    <a:pt x="2965" y="5454"/>
                    <a:pt x="3013" y="5573"/>
                  </a:cubicBezTo>
                  <a:cubicBezTo>
                    <a:pt x="2953" y="5656"/>
                    <a:pt x="2787" y="5811"/>
                    <a:pt x="2477" y="5930"/>
                  </a:cubicBezTo>
                  <a:lnTo>
                    <a:pt x="2477" y="5716"/>
                  </a:lnTo>
                  <a:cubicBezTo>
                    <a:pt x="2668" y="5585"/>
                    <a:pt x="2834" y="5394"/>
                    <a:pt x="2918" y="5168"/>
                  </a:cubicBezTo>
                  <a:close/>
                  <a:moveTo>
                    <a:pt x="6668" y="4989"/>
                  </a:moveTo>
                  <a:lnTo>
                    <a:pt x="6668" y="5299"/>
                  </a:lnTo>
                  <a:lnTo>
                    <a:pt x="5751" y="5930"/>
                  </a:lnTo>
                  <a:lnTo>
                    <a:pt x="4823" y="5299"/>
                  </a:lnTo>
                  <a:lnTo>
                    <a:pt x="4823" y="4989"/>
                  </a:lnTo>
                  <a:cubicBezTo>
                    <a:pt x="5061" y="5120"/>
                    <a:pt x="5335" y="5204"/>
                    <a:pt x="5620" y="5215"/>
                  </a:cubicBezTo>
                  <a:lnTo>
                    <a:pt x="5751" y="5215"/>
                  </a:lnTo>
                  <a:cubicBezTo>
                    <a:pt x="6073" y="5215"/>
                    <a:pt x="6394" y="5144"/>
                    <a:pt x="6668" y="4989"/>
                  </a:cubicBezTo>
                  <a:close/>
                  <a:moveTo>
                    <a:pt x="9942" y="5882"/>
                  </a:moveTo>
                  <a:lnTo>
                    <a:pt x="9942" y="5954"/>
                  </a:lnTo>
                  <a:cubicBezTo>
                    <a:pt x="9942" y="5989"/>
                    <a:pt x="9942" y="6025"/>
                    <a:pt x="9966" y="6061"/>
                  </a:cubicBezTo>
                  <a:lnTo>
                    <a:pt x="9561" y="6454"/>
                  </a:lnTo>
                  <a:lnTo>
                    <a:pt x="9169" y="6061"/>
                  </a:lnTo>
                  <a:cubicBezTo>
                    <a:pt x="9169" y="6025"/>
                    <a:pt x="9192" y="6001"/>
                    <a:pt x="9192" y="5954"/>
                  </a:cubicBezTo>
                  <a:lnTo>
                    <a:pt x="9192" y="5882"/>
                  </a:lnTo>
                  <a:cubicBezTo>
                    <a:pt x="9288" y="5918"/>
                    <a:pt x="9407" y="5942"/>
                    <a:pt x="9526" y="5942"/>
                  </a:cubicBezTo>
                  <a:lnTo>
                    <a:pt x="9573" y="5942"/>
                  </a:lnTo>
                  <a:cubicBezTo>
                    <a:pt x="9704" y="5942"/>
                    <a:pt x="9823" y="5930"/>
                    <a:pt x="9942" y="5882"/>
                  </a:cubicBezTo>
                  <a:close/>
                  <a:moveTo>
                    <a:pt x="2120" y="5882"/>
                  </a:moveTo>
                  <a:lnTo>
                    <a:pt x="2120" y="6061"/>
                  </a:lnTo>
                  <a:cubicBezTo>
                    <a:pt x="2120" y="6120"/>
                    <a:pt x="2132" y="6180"/>
                    <a:pt x="2168" y="6228"/>
                  </a:cubicBezTo>
                  <a:lnTo>
                    <a:pt x="2013" y="6394"/>
                  </a:lnTo>
                  <a:cubicBezTo>
                    <a:pt x="1941" y="6460"/>
                    <a:pt x="1849" y="6492"/>
                    <a:pt x="1755" y="6492"/>
                  </a:cubicBezTo>
                  <a:cubicBezTo>
                    <a:pt x="1662" y="6492"/>
                    <a:pt x="1566" y="6460"/>
                    <a:pt x="1489" y="6394"/>
                  </a:cubicBezTo>
                  <a:lnTo>
                    <a:pt x="1322" y="6239"/>
                  </a:lnTo>
                  <a:cubicBezTo>
                    <a:pt x="1358" y="6192"/>
                    <a:pt x="1370" y="6132"/>
                    <a:pt x="1370" y="6073"/>
                  </a:cubicBezTo>
                  <a:lnTo>
                    <a:pt x="1370" y="5882"/>
                  </a:lnTo>
                  <a:cubicBezTo>
                    <a:pt x="1489" y="5918"/>
                    <a:pt x="1608" y="5942"/>
                    <a:pt x="1751" y="5942"/>
                  </a:cubicBezTo>
                  <a:cubicBezTo>
                    <a:pt x="1882" y="5942"/>
                    <a:pt x="2001" y="5930"/>
                    <a:pt x="2120" y="5882"/>
                  </a:cubicBezTo>
                  <a:close/>
                  <a:moveTo>
                    <a:pt x="4692" y="5620"/>
                  </a:moveTo>
                  <a:lnTo>
                    <a:pt x="5490" y="6168"/>
                  </a:lnTo>
                  <a:lnTo>
                    <a:pt x="5061" y="6585"/>
                  </a:lnTo>
                  <a:lnTo>
                    <a:pt x="5049" y="6585"/>
                  </a:lnTo>
                  <a:lnTo>
                    <a:pt x="4525" y="5799"/>
                  </a:lnTo>
                  <a:lnTo>
                    <a:pt x="4692" y="5620"/>
                  </a:lnTo>
                  <a:close/>
                  <a:moveTo>
                    <a:pt x="6823" y="5596"/>
                  </a:moveTo>
                  <a:lnTo>
                    <a:pt x="6978" y="5775"/>
                  </a:lnTo>
                  <a:lnTo>
                    <a:pt x="6466" y="6585"/>
                  </a:lnTo>
                  <a:lnTo>
                    <a:pt x="6442" y="6585"/>
                  </a:lnTo>
                  <a:lnTo>
                    <a:pt x="6013" y="6156"/>
                  </a:lnTo>
                  <a:lnTo>
                    <a:pt x="6823" y="5596"/>
                  </a:lnTo>
                  <a:close/>
                  <a:moveTo>
                    <a:pt x="5251" y="1"/>
                  </a:moveTo>
                  <a:cubicBezTo>
                    <a:pt x="4358" y="1"/>
                    <a:pt x="3632" y="739"/>
                    <a:pt x="3632" y="1632"/>
                  </a:cubicBezTo>
                  <a:lnTo>
                    <a:pt x="3632" y="1989"/>
                  </a:lnTo>
                  <a:cubicBezTo>
                    <a:pt x="3632" y="2263"/>
                    <a:pt x="3692" y="2548"/>
                    <a:pt x="3811" y="2799"/>
                  </a:cubicBezTo>
                  <a:lnTo>
                    <a:pt x="3811" y="3191"/>
                  </a:lnTo>
                  <a:cubicBezTo>
                    <a:pt x="3811" y="3834"/>
                    <a:pt x="4096" y="4394"/>
                    <a:pt x="4537" y="4763"/>
                  </a:cubicBezTo>
                  <a:lnTo>
                    <a:pt x="4537" y="5335"/>
                  </a:lnTo>
                  <a:lnTo>
                    <a:pt x="4227" y="5656"/>
                  </a:lnTo>
                  <a:cubicBezTo>
                    <a:pt x="4204" y="5692"/>
                    <a:pt x="4180" y="5751"/>
                    <a:pt x="4180" y="5799"/>
                  </a:cubicBezTo>
                  <a:lnTo>
                    <a:pt x="3144" y="6168"/>
                  </a:lnTo>
                  <a:cubicBezTo>
                    <a:pt x="3073" y="6192"/>
                    <a:pt x="2989" y="6228"/>
                    <a:pt x="2930" y="6275"/>
                  </a:cubicBezTo>
                  <a:lnTo>
                    <a:pt x="2775" y="6180"/>
                  </a:lnTo>
                  <a:cubicBezTo>
                    <a:pt x="3263" y="5977"/>
                    <a:pt x="3406" y="5680"/>
                    <a:pt x="3430" y="5656"/>
                  </a:cubicBezTo>
                  <a:cubicBezTo>
                    <a:pt x="3454" y="5620"/>
                    <a:pt x="3454" y="5561"/>
                    <a:pt x="3430" y="5513"/>
                  </a:cubicBezTo>
                  <a:cubicBezTo>
                    <a:pt x="3311" y="5275"/>
                    <a:pt x="3287" y="4811"/>
                    <a:pt x="3275" y="4453"/>
                  </a:cubicBezTo>
                  <a:cubicBezTo>
                    <a:pt x="3275" y="4334"/>
                    <a:pt x="3263" y="4215"/>
                    <a:pt x="3263" y="4132"/>
                  </a:cubicBezTo>
                  <a:cubicBezTo>
                    <a:pt x="3204" y="3310"/>
                    <a:pt x="2596" y="2691"/>
                    <a:pt x="1822" y="2691"/>
                  </a:cubicBezTo>
                  <a:cubicBezTo>
                    <a:pt x="1060" y="2691"/>
                    <a:pt x="429" y="3310"/>
                    <a:pt x="370" y="4132"/>
                  </a:cubicBezTo>
                  <a:cubicBezTo>
                    <a:pt x="370" y="4227"/>
                    <a:pt x="358" y="4334"/>
                    <a:pt x="358" y="4453"/>
                  </a:cubicBezTo>
                  <a:cubicBezTo>
                    <a:pt x="346" y="4811"/>
                    <a:pt x="334" y="5263"/>
                    <a:pt x="215" y="5513"/>
                  </a:cubicBezTo>
                  <a:cubicBezTo>
                    <a:pt x="179" y="5561"/>
                    <a:pt x="179" y="5620"/>
                    <a:pt x="215" y="5656"/>
                  </a:cubicBezTo>
                  <a:cubicBezTo>
                    <a:pt x="215" y="5680"/>
                    <a:pt x="370" y="5977"/>
                    <a:pt x="870" y="6180"/>
                  </a:cubicBezTo>
                  <a:lnTo>
                    <a:pt x="406" y="6406"/>
                  </a:lnTo>
                  <a:cubicBezTo>
                    <a:pt x="167" y="6525"/>
                    <a:pt x="1" y="6775"/>
                    <a:pt x="1" y="7049"/>
                  </a:cubicBezTo>
                  <a:lnTo>
                    <a:pt x="1" y="8299"/>
                  </a:lnTo>
                  <a:cubicBezTo>
                    <a:pt x="1" y="8383"/>
                    <a:pt x="72" y="8454"/>
                    <a:pt x="167" y="8454"/>
                  </a:cubicBezTo>
                  <a:cubicBezTo>
                    <a:pt x="251" y="8454"/>
                    <a:pt x="334" y="8383"/>
                    <a:pt x="334" y="8299"/>
                  </a:cubicBezTo>
                  <a:lnTo>
                    <a:pt x="334" y="7049"/>
                  </a:lnTo>
                  <a:cubicBezTo>
                    <a:pt x="334" y="6894"/>
                    <a:pt x="406" y="6775"/>
                    <a:pt x="537" y="6704"/>
                  </a:cubicBezTo>
                  <a:lnTo>
                    <a:pt x="1108" y="6418"/>
                  </a:lnTo>
                  <a:lnTo>
                    <a:pt x="1299" y="6609"/>
                  </a:lnTo>
                  <a:cubicBezTo>
                    <a:pt x="1429" y="6751"/>
                    <a:pt x="1608" y="6811"/>
                    <a:pt x="1787" y="6811"/>
                  </a:cubicBezTo>
                  <a:cubicBezTo>
                    <a:pt x="1965" y="6811"/>
                    <a:pt x="2144" y="6751"/>
                    <a:pt x="2275" y="6609"/>
                  </a:cubicBezTo>
                  <a:lnTo>
                    <a:pt x="2477" y="6418"/>
                  </a:lnTo>
                  <a:lnTo>
                    <a:pt x="2656" y="6513"/>
                  </a:lnTo>
                  <a:cubicBezTo>
                    <a:pt x="2561" y="6644"/>
                    <a:pt x="2513" y="6811"/>
                    <a:pt x="2513" y="6990"/>
                  </a:cubicBezTo>
                  <a:lnTo>
                    <a:pt x="2513" y="8299"/>
                  </a:lnTo>
                  <a:cubicBezTo>
                    <a:pt x="2513" y="8383"/>
                    <a:pt x="2596" y="8454"/>
                    <a:pt x="2680" y="8454"/>
                  </a:cubicBezTo>
                  <a:cubicBezTo>
                    <a:pt x="2775" y="8454"/>
                    <a:pt x="2846" y="8383"/>
                    <a:pt x="2846" y="8299"/>
                  </a:cubicBezTo>
                  <a:lnTo>
                    <a:pt x="2846" y="6990"/>
                  </a:lnTo>
                  <a:cubicBezTo>
                    <a:pt x="2846" y="6751"/>
                    <a:pt x="2989" y="6537"/>
                    <a:pt x="3215" y="6466"/>
                  </a:cubicBezTo>
                  <a:lnTo>
                    <a:pt x="4323" y="6061"/>
                  </a:lnTo>
                  <a:lnTo>
                    <a:pt x="4775" y="6751"/>
                  </a:lnTo>
                  <a:cubicBezTo>
                    <a:pt x="4835" y="6835"/>
                    <a:pt x="4930" y="6894"/>
                    <a:pt x="5037" y="6894"/>
                  </a:cubicBezTo>
                  <a:lnTo>
                    <a:pt x="5061" y="6894"/>
                  </a:lnTo>
                  <a:cubicBezTo>
                    <a:pt x="5156" y="6894"/>
                    <a:pt x="5239" y="6870"/>
                    <a:pt x="5311" y="6787"/>
                  </a:cubicBezTo>
                  <a:lnTo>
                    <a:pt x="5597" y="6513"/>
                  </a:lnTo>
                  <a:lnTo>
                    <a:pt x="5597" y="8275"/>
                  </a:lnTo>
                  <a:cubicBezTo>
                    <a:pt x="5597" y="8371"/>
                    <a:pt x="5668" y="8442"/>
                    <a:pt x="5763" y="8442"/>
                  </a:cubicBezTo>
                  <a:cubicBezTo>
                    <a:pt x="5847" y="8442"/>
                    <a:pt x="5930" y="8371"/>
                    <a:pt x="5930" y="8275"/>
                  </a:cubicBezTo>
                  <a:lnTo>
                    <a:pt x="5930" y="6513"/>
                  </a:lnTo>
                  <a:lnTo>
                    <a:pt x="6204" y="6787"/>
                  </a:lnTo>
                  <a:cubicBezTo>
                    <a:pt x="6263" y="6847"/>
                    <a:pt x="6359" y="6894"/>
                    <a:pt x="6466" y="6894"/>
                  </a:cubicBezTo>
                  <a:lnTo>
                    <a:pt x="6490" y="6894"/>
                  </a:lnTo>
                  <a:cubicBezTo>
                    <a:pt x="6597" y="6882"/>
                    <a:pt x="6680" y="6835"/>
                    <a:pt x="6740" y="6751"/>
                  </a:cubicBezTo>
                  <a:lnTo>
                    <a:pt x="7204" y="6061"/>
                  </a:lnTo>
                  <a:lnTo>
                    <a:pt x="8311" y="6466"/>
                  </a:lnTo>
                  <a:cubicBezTo>
                    <a:pt x="8526" y="6537"/>
                    <a:pt x="8680" y="6751"/>
                    <a:pt x="8680" y="6990"/>
                  </a:cubicBezTo>
                  <a:lnTo>
                    <a:pt x="8680" y="8299"/>
                  </a:lnTo>
                  <a:cubicBezTo>
                    <a:pt x="8680" y="8383"/>
                    <a:pt x="8752" y="8454"/>
                    <a:pt x="8847" y="8454"/>
                  </a:cubicBezTo>
                  <a:cubicBezTo>
                    <a:pt x="8930" y="8454"/>
                    <a:pt x="9002" y="8383"/>
                    <a:pt x="9002" y="8299"/>
                  </a:cubicBezTo>
                  <a:lnTo>
                    <a:pt x="9002" y="6990"/>
                  </a:lnTo>
                  <a:cubicBezTo>
                    <a:pt x="9002" y="6751"/>
                    <a:pt x="8919" y="6525"/>
                    <a:pt x="8752" y="6358"/>
                  </a:cubicBezTo>
                  <a:lnTo>
                    <a:pt x="8799" y="6347"/>
                  </a:lnTo>
                  <a:cubicBezTo>
                    <a:pt x="8847" y="6335"/>
                    <a:pt x="8907" y="6311"/>
                    <a:pt x="8966" y="6287"/>
                  </a:cubicBezTo>
                  <a:lnTo>
                    <a:pt x="9395" y="6716"/>
                  </a:lnTo>
                  <a:lnTo>
                    <a:pt x="9395" y="8275"/>
                  </a:lnTo>
                  <a:cubicBezTo>
                    <a:pt x="9395" y="8371"/>
                    <a:pt x="9466" y="8442"/>
                    <a:pt x="9561" y="8442"/>
                  </a:cubicBezTo>
                  <a:cubicBezTo>
                    <a:pt x="9645" y="8442"/>
                    <a:pt x="9728" y="8371"/>
                    <a:pt x="9728" y="8275"/>
                  </a:cubicBezTo>
                  <a:lnTo>
                    <a:pt x="9728" y="6716"/>
                  </a:lnTo>
                  <a:lnTo>
                    <a:pt x="10157" y="6287"/>
                  </a:lnTo>
                  <a:cubicBezTo>
                    <a:pt x="10181" y="6299"/>
                    <a:pt x="10204" y="6299"/>
                    <a:pt x="10228" y="6311"/>
                  </a:cubicBezTo>
                  <a:lnTo>
                    <a:pt x="10931" y="6513"/>
                  </a:lnTo>
                  <a:cubicBezTo>
                    <a:pt x="11097" y="6549"/>
                    <a:pt x="11193" y="6704"/>
                    <a:pt x="11193" y="6870"/>
                  </a:cubicBezTo>
                  <a:lnTo>
                    <a:pt x="11193" y="8263"/>
                  </a:lnTo>
                  <a:cubicBezTo>
                    <a:pt x="11193" y="8359"/>
                    <a:pt x="11276" y="8430"/>
                    <a:pt x="11359" y="8430"/>
                  </a:cubicBezTo>
                  <a:cubicBezTo>
                    <a:pt x="11455" y="8430"/>
                    <a:pt x="11526" y="8359"/>
                    <a:pt x="11526" y="8263"/>
                  </a:cubicBezTo>
                  <a:lnTo>
                    <a:pt x="11526" y="6870"/>
                  </a:lnTo>
                  <a:cubicBezTo>
                    <a:pt x="11538" y="6597"/>
                    <a:pt x="11335" y="6311"/>
                    <a:pt x="11014" y="6228"/>
                  </a:cubicBezTo>
                  <a:lnTo>
                    <a:pt x="10323" y="6037"/>
                  </a:lnTo>
                  <a:cubicBezTo>
                    <a:pt x="10288" y="6013"/>
                    <a:pt x="10276" y="6001"/>
                    <a:pt x="10276" y="5954"/>
                  </a:cubicBezTo>
                  <a:lnTo>
                    <a:pt x="10276" y="5716"/>
                  </a:lnTo>
                  <a:cubicBezTo>
                    <a:pt x="10335" y="5680"/>
                    <a:pt x="10383" y="5632"/>
                    <a:pt x="10443" y="5585"/>
                  </a:cubicBezTo>
                  <a:cubicBezTo>
                    <a:pt x="10693" y="5346"/>
                    <a:pt x="10824" y="5025"/>
                    <a:pt x="10824" y="4680"/>
                  </a:cubicBezTo>
                  <a:lnTo>
                    <a:pt x="10824" y="4346"/>
                  </a:lnTo>
                  <a:lnTo>
                    <a:pt x="10895" y="4215"/>
                  </a:lnTo>
                  <a:cubicBezTo>
                    <a:pt x="10978" y="4072"/>
                    <a:pt x="11014" y="3906"/>
                    <a:pt x="11014" y="3739"/>
                  </a:cubicBezTo>
                  <a:lnTo>
                    <a:pt x="11014" y="2858"/>
                  </a:lnTo>
                  <a:cubicBezTo>
                    <a:pt x="11014" y="2775"/>
                    <a:pt x="10943" y="2691"/>
                    <a:pt x="10859" y="2691"/>
                  </a:cubicBezTo>
                  <a:lnTo>
                    <a:pt x="9216" y="2691"/>
                  </a:lnTo>
                  <a:cubicBezTo>
                    <a:pt x="8621" y="2691"/>
                    <a:pt x="8145" y="3180"/>
                    <a:pt x="8145" y="3775"/>
                  </a:cubicBezTo>
                  <a:lnTo>
                    <a:pt x="8145" y="3787"/>
                  </a:lnTo>
                  <a:cubicBezTo>
                    <a:pt x="8145" y="3918"/>
                    <a:pt x="8180" y="4072"/>
                    <a:pt x="8240" y="4192"/>
                  </a:cubicBezTo>
                  <a:lnTo>
                    <a:pt x="8323" y="4370"/>
                  </a:lnTo>
                  <a:lnTo>
                    <a:pt x="8323" y="4644"/>
                  </a:lnTo>
                  <a:cubicBezTo>
                    <a:pt x="8323" y="5096"/>
                    <a:pt x="8549" y="5477"/>
                    <a:pt x="8871" y="5716"/>
                  </a:cubicBezTo>
                  <a:lnTo>
                    <a:pt x="8871" y="5954"/>
                  </a:lnTo>
                  <a:cubicBezTo>
                    <a:pt x="8871" y="6001"/>
                    <a:pt x="8871" y="6013"/>
                    <a:pt x="8740" y="6049"/>
                  </a:cubicBezTo>
                  <a:lnTo>
                    <a:pt x="8395" y="6156"/>
                  </a:lnTo>
                  <a:lnTo>
                    <a:pt x="7418" y="5799"/>
                  </a:lnTo>
                  <a:cubicBezTo>
                    <a:pt x="7418" y="5751"/>
                    <a:pt x="7406" y="5704"/>
                    <a:pt x="7371" y="5656"/>
                  </a:cubicBezTo>
                  <a:lnTo>
                    <a:pt x="7061" y="5335"/>
                  </a:lnTo>
                  <a:lnTo>
                    <a:pt x="7061" y="4787"/>
                  </a:lnTo>
                  <a:cubicBezTo>
                    <a:pt x="7085" y="4751"/>
                    <a:pt x="7121" y="4727"/>
                    <a:pt x="7168" y="4692"/>
                  </a:cubicBezTo>
                  <a:cubicBezTo>
                    <a:pt x="7561" y="4323"/>
                    <a:pt x="7787" y="3787"/>
                    <a:pt x="7787" y="3251"/>
                  </a:cubicBezTo>
                  <a:lnTo>
                    <a:pt x="7787" y="2799"/>
                  </a:lnTo>
                  <a:cubicBezTo>
                    <a:pt x="7906" y="2537"/>
                    <a:pt x="7966" y="2263"/>
                    <a:pt x="7966" y="1989"/>
                  </a:cubicBezTo>
                  <a:lnTo>
                    <a:pt x="7966" y="167"/>
                  </a:lnTo>
                  <a:cubicBezTo>
                    <a:pt x="7966" y="84"/>
                    <a:pt x="7895" y="1"/>
                    <a:pt x="77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89" name="Google Shape;389;p27"/>
            <p:cNvSpPr/>
            <p:nvPr/>
          </p:nvSpPr>
          <p:spPr bwMode="auto">
            <a:xfrm>
              <a:off x="1639960" y="3622549"/>
              <a:ext cx="10631" cy="45135"/>
            </a:xfrm>
            <a:custGeom>
              <a:avLst/>
              <a:gdLst/>
              <a:ahLst/>
              <a:cxnLst/>
              <a:rect l="l" t="t" r="r" b="b"/>
              <a:pathLst>
                <a:path w="334" h="1418" extrusionOk="0">
                  <a:moveTo>
                    <a:pt x="167" y="1"/>
                  </a:moveTo>
                  <a:cubicBezTo>
                    <a:pt x="84" y="1"/>
                    <a:pt x="0" y="72"/>
                    <a:pt x="0" y="168"/>
                  </a:cubicBezTo>
                  <a:lnTo>
                    <a:pt x="0" y="1251"/>
                  </a:lnTo>
                  <a:cubicBezTo>
                    <a:pt x="0" y="1334"/>
                    <a:pt x="84" y="1418"/>
                    <a:pt x="167" y="1418"/>
                  </a:cubicBezTo>
                  <a:cubicBezTo>
                    <a:pt x="262" y="1418"/>
                    <a:pt x="334" y="1334"/>
                    <a:pt x="334" y="1251"/>
                  </a:cubicBezTo>
                  <a:lnTo>
                    <a:pt x="334" y="168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90" name="Google Shape;390;p27"/>
            <p:cNvSpPr/>
            <p:nvPr/>
          </p:nvSpPr>
          <p:spPr bwMode="auto">
            <a:xfrm>
              <a:off x="1444014" y="3446466"/>
              <a:ext cx="91734" cy="30589"/>
            </a:xfrm>
            <a:custGeom>
              <a:avLst/>
              <a:gdLst/>
              <a:ahLst/>
              <a:cxnLst/>
              <a:rect l="l" t="t" r="r" b="b"/>
              <a:pathLst>
                <a:path w="2882" h="961" extrusionOk="0">
                  <a:moveTo>
                    <a:pt x="1169" y="1"/>
                  </a:moveTo>
                  <a:cubicBezTo>
                    <a:pt x="820" y="1"/>
                    <a:pt x="503" y="37"/>
                    <a:pt x="298" y="68"/>
                  </a:cubicBezTo>
                  <a:cubicBezTo>
                    <a:pt x="120" y="104"/>
                    <a:pt x="1" y="247"/>
                    <a:pt x="1" y="413"/>
                  </a:cubicBezTo>
                  <a:lnTo>
                    <a:pt x="1" y="794"/>
                  </a:lnTo>
                  <a:cubicBezTo>
                    <a:pt x="1" y="890"/>
                    <a:pt x="72" y="961"/>
                    <a:pt x="167" y="961"/>
                  </a:cubicBezTo>
                  <a:cubicBezTo>
                    <a:pt x="251" y="961"/>
                    <a:pt x="322" y="890"/>
                    <a:pt x="322" y="794"/>
                  </a:cubicBezTo>
                  <a:lnTo>
                    <a:pt x="322" y="413"/>
                  </a:lnTo>
                  <a:cubicBezTo>
                    <a:pt x="322" y="413"/>
                    <a:pt x="322" y="401"/>
                    <a:pt x="346" y="401"/>
                  </a:cubicBezTo>
                  <a:cubicBezTo>
                    <a:pt x="514" y="373"/>
                    <a:pt x="820" y="331"/>
                    <a:pt x="1157" y="331"/>
                  </a:cubicBezTo>
                  <a:cubicBezTo>
                    <a:pt x="1250" y="331"/>
                    <a:pt x="1346" y="334"/>
                    <a:pt x="1441" y="342"/>
                  </a:cubicBezTo>
                  <a:cubicBezTo>
                    <a:pt x="1977" y="366"/>
                    <a:pt x="2346" y="497"/>
                    <a:pt x="2584" y="735"/>
                  </a:cubicBezTo>
                  <a:cubicBezTo>
                    <a:pt x="2614" y="765"/>
                    <a:pt x="2659" y="779"/>
                    <a:pt x="2703" y="779"/>
                  </a:cubicBezTo>
                  <a:cubicBezTo>
                    <a:pt x="2748" y="779"/>
                    <a:pt x="2793" y="765"/>
                    <a:pt x="2822" y="735"/>
                  </a:cubicBezTo>
                  <a:cubicBezTo>
                    <a:pt x="2882" y="675"/>
                    <a:pt x="2882" y="556"/>
                    <a:pt x="2822" y="497"/>
                  </a:cubicBezTo>
                  <a:cubicBezTo>
                    <a:pt x="2428" y="102"/>
                    <a:pt x="1753" y="1"/>
                    <a:pt x="11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91" name="Google Shape;391;p27"/>
            <p:cNvSpPr/>
            <p:nvPr/>
          </p:nvSpPr>
          <p:spPr bwMode="auto">
            <a:xfrm>
              <a:off x="1420524" y="3633944"/>
              <a:ext cx="11013" cy="33740"/>
            </a:xfrm>
            <a:custGeom>
              <a:avLst/>
              <a:gdLst/>
              <a:ahLst/>
              <a:cxnLst/>
              <a:rect l="l" t="t" r="r" b="b"/>
              <a:pathLst>
                <a:path w="346" h="1060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893"/>
                  </a:lnTo>
                  <a:cubicBezTo>
                    <a:pt x="1" y="976"/>
                    <a:pt x="84" y="1060"/>
                    <a:pt x="167" y="1060"/>
                  </a:cubicBezTo>
                  <a:cubicBezTo>
                    <a:pt x="262" y="1060"/>
                    <a:pt x="334" y="976"/>
                    <a:pt x="334" y="893"/>
                  </a:cubicBezTo>
                  <a:lnTo>
                    <a:pt x="334" y="167"/>
                  </a:lnTo>
                  <a:cubicBezTo>
                    <a:pt x="346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92" name="Google Shape;392;p27"/>
            <p:cNvSpPr/>
            <p:nvPr/>
          </p:nvSpPr>
          <p:spPr bwMode="auto">
            <a:xfrm>
              <a:off x="1547494" y="3633944"/>
              <a:ext cx="11013" cy="33740"/>
            </a:xfrm>
            <a:custGeom>
              <a:avLst/>
              <a:gdLst/>
              <a:ahLst/>
              <a:cxnLst/>
              <a:rect l="l" t="t" r="r" b="b"/>
              <a:pathLst>
                <a:path w="346" h="1060" extrusionOk="0">
                  <a:moveTo>
                    <a:pt x="167" y="0"/>
                  </a:moveTo>
                  <a:cubicBezTo>
                    <a:pt x="83" y="0"/>
                    <a:pt x="0" y="72"/>
                    <a:pt x="0" y="167"/>
                  </a:cubicBezTo>
                  <a:lnTo>
                    <a:pt x="0" y="893"/>
                  </a:lnTo>
                  <a:cubicBezTo>
                    <a:pt x="0" y="976"/>
                    <a:pt x="83" y="1060"/>
                    <a:pt x="167" y="1060"/>
                  </a:cubicBezTo>
                  <a:cubicBezTo>
                    <a:pt x="262" y="1060"/>
                    <a:pt x="333" y="976"/>
                    <a:pt x="333" y="893"/>
                  </a:cubicBezTo>
                  <a:lnTo>
                    <a:pt x="333" y="167"/>
                  </a:lnTo>
                  <a:cubicBezTo>
                    <a:pt x="345" y="72"/>
                    <a:pt x="274" y="0"/>
                    <a:pt x="1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</p:grpSp>
      <p:sp>
        <p:nvSpPr>
          <p:cNvPr id="394" name="Google Shape;394;p27"/>
          <p:cNvSpPr/>
          <p:nvPr/>
        </p:nvSpPr>
        <p:spPr bwMode="auto">
          <a:xfrm>
            <a:off x="540425" y="982575"/>
            <a:ext cx="708600" cy="56100"/>
          </a:xfrm>
          <a:prstGeom prst="rect">
            <a:avLst/>
          </a:prstGeom>
          <a:solidFill>
            <a:srgbClr val="F291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1" name="Google Shape;74;p18"/>
          <p:cNvSpPr txBox="1"/>
          <p:nvPr/>
        </p:nvSpPr>
        <p:spPr bwMode="auto">
          <a:xfrm rot="547">
            <a:off x="435099" y="465652"/>
            <a:ext cx="5653645" cy="3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5200" b="0" i="0" u="none" strike="noStrike" cap="none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</a:defRPr>
            </a:lvl1pPr>
            <a:lvl2pPr marR="0"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2pPr>
            <a:lvl3pPr marR="0"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3pPr>
            <a:lvl4pPr marR="0"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4pPr>
            <a:lvl5pPr marR="0"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5pPr>
            <a:lvl6pPr marR="0"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6pPr>
            <a:lvl7pPr marR="0"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7pPr>
            <a:lvl8pPr marR="0"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8pPr>
            <a:lvl9pPr marR="0"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  <a:defRPr sz="45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9pPr>
          </a:lstStyle>
          <a:p>
            <a:pPr>
              <a:defRPr/>
            </a:pPr>
            <a:r>
              <a:rPr lang="ru-RU" sz="3200" b="1" dirty="0">
                <a:solidFill>
                  <a:srgbClr val="F47F4A"/>
                </a:solidFill>
                <a:latin typeface="Montserrat"/>
                <a:ea typeface="Montserrat"/>
                <a:cs typeface="Montserrat"/>
              </a:rPr>
              <a:t>Партнеры и ресурсы</a:t>
            </a:r>
            <a:endParaRPr dirty="0"/>
          </a:p>
        </p:txBody>
      </p:sp>
      <p:pic>
        <p:nvPicPr>
          <p:cNvPr id="57" name="Рисунок 5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665834" y="202111"/>
            <a:ext cx="1256389" cy="6847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theme/theme1.xml><?xml version="1.0" encoding="utf-8"?>
<a:theme xmlns:a="http://schemas.openxmlformats.org/drawingml/2006/main" name="Project Management Infographic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BB831"/>
      </a:accent1>
      <a:accent2>
        <a:srgbClr val="FB8569"/>
      </a:accent2>
      <a:accent3>
        <a:srgbClr val="FB569C"/>
      </a:accent3>
      <a:accent4>
        <a:srgbClr val="E850E0"/>
      </a:accent4>
      <a:accent5>
        <a:srgbClr val="8225E2"/>
      </a:accent5>
      <a:accent6>
        <a:srgbClr val="9C27B0"/>
      </a:accent6>
      <a:hlink>
        <a:srgbClr val="FBB831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1954</TotalTime>
  <Words>561</Words>
  <Application>Microsoft Office PowerPoint</Application>
  <DocSecurity>0</DocSecurity>
  <PresentationFormat>Экран (16:9)</PresentationFormat>
  <Paragraphs>102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1" baseType="lpstr">
      <vt:lpstr>Calibri</vt:lpstr>
      <vt:lpstr>Monserrat </vt:lpstr>
      <vt:lpstr>Fira Sans Extra Condensed SemiBold</vt:lpstr>
      <vt:lpstr>Monserrat</vt:lpstr>
      <vt:lpstr>Arial</vt:lpstr>
      <vt:lpstr>Roboto</vt:lpstr>
      <vt:lpstr>Fira Sans Extra Condensed Medium</vt:lpstr>
      <vt:lpstr>Montserrat ExtraBold</vt:lpstr>
      <vt:lpstr>Montserrat</vt:lpstr>
      <vt:lpstr>Montserrat SemiBold</vt:lpstr>
      <vt:lpstr>Project Management Infographics by Slidesgo</vt:lpstr>
      <vt:lpstr>Школы ОФ «Өмірге сен»</vt:lpstr>
      <vt:lpstr>Презентация PowerPoint</vt:lpstr>
      <vt:lpstr>Сделать жизнь пациентов с НМЗ более качественной и продолжительной благодаря комплексному подходу, обеспечивающему равный доступ   как к орфанным препаратам,  так и к реабилитации,  паллиативной помощи,  социальным услугам и т.д.  </vt:lpstr>
      <vt:lpstr>Дать поддержку, качественные теоретические  и практические знания  целевой аудитории по ранней диагностике, лечению, реабилитации, паллиативному уходу, респираторной поддержке, а также по профилактике НМЗ </vt:lpstr>
      <vt:lpstr>Презентация PowerPoint</vt:lpstr>
      <vt:lpstr>Презентация PowerPoint</vt:lpstr>
      <vt:lpstr>1. Родители-волонтеры. Являются представителями в регионах, в группах по диагнозам, по компетенциям. Позволяют адаптироваться семьям, которые только столкнулись с диагнозами. Поддержка, советы, рекомендации. Организация встреч и мероприятий.   Сообщество психологов, родологов – безоплатные консультации, участие в обучающих семинарах, сопровождение и моральная поддержка.   Разовые волонтерские акции при проведении мероприятий, концертов, развозка новогодних подарков, продуктовых корзин, юридическое сопровождение, адвокация</vt:lpstr>
      <vt:lpstr>Презентация PowerPoint</vt:lpstr>
      <vt:lpstr>Презентация PowerPoint</vt:lpstr>
      <vt:lpstr>БЛАГОДАРЮ ЗА ВНИМАНИЕ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</dc:title>
  <dc:subject/>
  <dc:creator>Пользователь</dc:creator>
  <cp:keywords/>
  <dc:description/>
  <cp:lastModifiedBy>USER</cp:lastModifiedBy>
  <cp:revision>87</cp:revision>
  <dcterms:modified xsi:type="dcterms:W3CDTF">2026-08-16T04:42:39Z</dcterms:modified>
  <cp:category/>
  <dc:identifier/>
  <cp:contentStatus/>
  <dc:language/>
  <cp:version/>
</cp:coreProperties>
</file>