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5" r:id="rId10"/>
    <p:sldId id="263" r:id="rId11"/>
  </p:sldIdLst>
  <p:sldSz cx="9144000" cy="5143500" type="screen16x9"/>
  <p:notesSz cx="6858000" cy="9144000"/>
  <p:embeddedFontLst>
    <p:embeddedFont>
      <p:font typeface="Georgia" pitchFamily="18" charset="0"/>
      <p:regular r:id="rId13"/>
      <p:bold r:id="rId14"/>
      <p:italic r:id="rId15"/>
      <p:boldItalic r:id="rId16"/>
    </p:embeddedFont>
    <p:embeddedFont>
      <p:font typeface="Proxima Nova" charset="0"/>
      <p:regular r:id="rId17"/>
      <p:bold r:id="rId18"/>
      <p:italic r:id="rId19"/>
      <p:boldItalic r:id="rId20"/>
    </p:embeddedFont>
    <p:embeddedFont>
      <p:font typeface="Verdana" pitchFamily="34" charset="0"/>
      <p:regular r:id="rId21"/>
      <p:bold r:id="rId22"/>
      <p:italic r:id="rId23"/>
      <p:boldItalic r:id="rId24"/>
    </p:embeddedFont>
    <p:embeddedFont>
      <p:font typeface="Times" pitchFamily="18" charset="0"/>
      <p:regular r:id="rId25"/>
      <p:bold r:id="rId26"/>
      <p:italic r:id="rId27"/>
      <p:boldItalic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Wingdings 2" pitchFamily="18" charset="2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396" autoAdjust="0"/>
  </p:normalViewPr>
  <p:slideViewPr>
    <p:cSldViewPr snapToGrid="0">
      <p:cViewPr varScale="1">
        <p:scale>
          <a:sx n="103" d="100"/>
          <a:sy n="103" d="100"/>
        </p:scale>
        <p:origin x="-706" y="-6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742e3e7cd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742e3e7cd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d4400e736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d4400e736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cbab3a369_1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cbab3a369_1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64408b78c7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64408b78c7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64408b78c7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64408b78c7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64408b78c7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64408b78c7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4408b78c7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64408b78c7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64408b78c7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64408b78c7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64408b78c7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64408b78c7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64408b78c7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64408b78c7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2286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88595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4793743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114550"/>
            <a:ext cx="6400800" cy="131445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6/17/2020</a:t>
            </a:fld>
            <a:endParaRPr lang="en-US" sz="1600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1815084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14300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1586484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1657350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1649588"/>
            <a:ext cx="457200" cy="330994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285750"/>
            <a:ext cx="7772400" cy="131445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6/17/2020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1658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4793743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16586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802505" y="2458593"/>
            <a:ext cx="468401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194322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2265188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2257426"/>
            <a:ext cx="457200" cy="33099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553200" cy="43660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6/17/2020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228601"/>
            <a:ext cx="1447800" cy="4388644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6/17/2020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769779"/>
            <a:ext cx="457200" cy="33099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145286"/>
            <a:ext cx="8503920" cy="3429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4288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1714500"/>
            <a:ext cx="8833104" cy="228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06764"/>
            <a:ext cx="8833104" cy="16047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057400"/>
            <a:ext cx="6480174" cy="1254919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4793743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14300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6/17/2020</a:t>
            </a:fld>
            <a:endParaRPr lang="en-US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18288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1586484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1657350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1649588"/>
            <a:ext cx="457200" cy="330994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00050"/>
            <a:ext cx="7772400" cy="1143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71450"/>
            <a:ext cx="8534400" cy="569214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4807458"/>
            <a:ext cx="3044952" cy="274320"/>
          </a:xfrm>
        </p:spPr>
        <p:txBody>
          <a:bodyPr/>
          <a:lstStyle/>
          <a:p>
            <a:fld id="{ACDF6120-F1F0-4C60-9FE9-39AC71A9C79D}" type="datetimeFigureOut">
              <a:rPr lang="en-US" smtClean="0"/>
              <a:pPr/>
              <a:t>6/17/2020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1" y="1181739"/>
            <a:ext cx="8921" cy="3614668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028700"/>
            <a:ext cx="4038600" cy="3511296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028700"/>
            <a:ext cx="4038600" cy="3511296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1650206"/>
            <a:ext cx="0" cy="3140964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08585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028700"/>
            <a:ext cx="8833104" cy="6858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4793742"/>
            <a:ext cx="8833104" cy="233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143000"/>
            <a:ext cx="4040188" cy="549731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1" y="1143000"/>
            <a:ext cx="4041775" cy="54864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6/17/2020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4807458"/>
            <a:ext cx="3581400" cy="274320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96012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16586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1853537"/>
            <a:ext cx="4041648" cy="2863803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1853537"/>
            <a:ext cx="4038600" cy="286664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717027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787893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781812"/>
            <a:ext cx="457200" cy="330994"/>
          </a:xfrm>
        </p:spPr>
        <p:txBody>
          <a:bodyPr/>
          <a:lstStyle>
            <a:lvl1pPr algn="ctr">
              <a:defRPr/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6/17/2020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777015"/>
            <a:ext cx="457200" cy="33099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1658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4793743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18872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6/17/2020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4743450"/>
            <a:ext cx="609600" cy="33099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14300"/>
            <a:ext cx="8833104" cy="2286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8915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457200"/>
            <a:ext cx="2743200" cy="440055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2362200" cy="74295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485901"/>
            <a:ext cx="2362200" cy="3108722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14300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40005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514350"/>
            <a:ext cx="5638800" cy="405765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171450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242316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234554"/>
            <a:ext cx="457200" cy="330994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4791289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6/17/2020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4808136"/>
            <a:ext cx="3383280" cy="274320"/>
          </a:xfrm>
        </p:spPr>
        <p:txBody>
          <a:bodyPr/>
          <a:lstStyle/>
          <a:p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40005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14300"/>
            <a:ext cx="8833104" cy="226314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457200"/>
            <a:ext cx="2743200" cy="440055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16586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171450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242316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234554"/>
            <a:ext cx="457200" cy="33099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3771900"/>
            <a:ext cx="5867400" cy="9144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457200"/>
            <a:ext cx="5867400" cy="32004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742950"/>
            <a:ext cx="2438400" cy="394335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4791289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4803738"/>
            <a:ext cx="3044952" cy="274320"/>
          </a:xfrm>
        </p:spPr>
        <p:txBody>
          <a:bodyPr/>
          <a:lstStyle/>
          <a:p>
            <a:fld id="{ACDF6120-F1F0-4C60-9FE9-39AC71A9C79D}" type="datetimeFigureOut">
              <a:rPr lang="en-US" smtClean="0"/>
              <a:pPr/>
              <a:t>6/17/2020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4808136"/>
            <a:ext cx="3584448" cy="274320"/>
          </a:xfrm>
        </p:spPr>
        <p:txBody>
          <a:bodyPr/>
          <a:lstStyle/>
          <a:p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1"/>
            <a:ext cx="9144000" cy="104502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4791289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4803738"/>
            <a:ext cx="3044952" cy="27432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ACDF6120-F1F0-4C60-9FE9-39AC71A9C79D}" type="datetimeFigureOut">
              <a:rPr lang="en-US" smtClean="0"/>
              <a:pPr/>
              <a:t>6/17/2020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4808136"/>
            <a:ext cx="3581400" cy="27432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16586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957557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717027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787893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780131"/>
            <a:ext cx="457200" cy="330994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171450"/>
            <a:ext cx="8534400" cy="569214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143000"/>
            <a:ext cx="8534400" cy="344957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hf sldNum="0" hdr="0" ft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5" name="Google Shape;105;p25"/>
          <p:cNvCxnSpPr/>
          <p:nvPr/>
        </p:nvCxnSpPr>
        <p:spPr>
          <a:xfrm>
            <a:off x="615150" y="2998025"/>
            <a:ext cx="500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434" name="Picture 2" descr="Картинки по запросу веселье дете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4398" y="1055484"/>
            <a:ext cx="7438953" cy="4438651"/>
          </a:xfrm>
          <a:prstGeom prst="rect">
            <a:avLst/>
          </a:prstGeom>
          <a:noFill/>
        </p:spPr>
      </p:pic>
      <p:sp>
        <p:nvSpPr>
          <p:cNvPr id="104" name="Google Shape;104;p25"/>
          <p:cNvSpPr txBox="1">
            <a:spLocks noGrp="1"/>
          </p:cNvSpPr>
          <p:nvPr>
            <p:ph type="ctrTitle"/>
          </p:nvPr>
        </p:nvSpPr>
        <p:spPr>
          <a:xfrm>
            <a:off x="1986251" y="-336884"/>
            <a:ext cx="4613929" cy="30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800" b="1" dirty="0">
                <a:solidFill>
                  <a:srgbClr val="000000"/>
                </a:solidFill>
                <a:highlight>
                  <a:schemeClr val="lt2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Проект-программа </a:t>
            </a:r>
            <a:endParaRPr sz="1800" b="1" dirty="0">
              <a:solidFill>
                <a:srgbClr val="000000"/>
              </a:solidFill>
              <a:highlight>
                <a:schemeClr val="lt2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800" b="1" dirty="0">
                <a:solidFill>
                  <a:srgbClr val="000000"/>
                </a:solidFill>
                <a:highlight>
                  <a:schemeClr val="lt2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по работе с маленькими волонтерами</a:t>
            </a:r>
            <a:endParaRPr sz="1800" b="1" dirty="0">
              <a:solidFill>
                <a:srgbClr val="000000"/>
              </a:solidFill>
              <a:highlight>
                <a:schemeClr val="lt2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800" b="1" dirty="0">
                <a:solidFill>
                  <a:srgbClr val="000000"/>
                </a:solidFill>
                <a:highlight>
                  <a:schemeClr val="lt2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МАДОУ «Малыш»</a:t>
            </a:r>
            <a:endParaRPr sz="1800" b="1" dirty="0">
              <a:solidFill>
                <a:srgbClr val="000000"/>
              </a:solidFill>
              <a:highlight>
                <a:schemeClr val="lt2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800" b="1" dirty="0">
                <a:solidFill>
                  <a:srgbClr val="000000"/>
                </a:solidFill>
                <a:highlight>
                  <a:schemeClr val="lt2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«Поделись улыбкою  своей»</a:t>
            </a:r>
            <a:endParaRPr sz="1800" b="1" dirty="0">
              <a:solidFill>
                <a:srgbClr val="000000"/>
              </a:solidFill>
              <a:highlight>
                <a:schemeClr val="lt2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r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000" dirty="0">
              <a:highlight>
                <a:schemeClr val="lt2"/>
              </a:highligh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2"/>
          <p:cNvSpPr txBox="1">
            <a:spLocks noGrp="1"/>
          </p:cNvSpPr>
          <p:nvPr>
            <p:ph type="title"/>
          </p:nvPr>
        </p:nvSpPr>
        <p:spPr>
          <a:xfrm>
            <a:off x="180867" y="0"/>
            <a:ext cx="5797500" cy="9281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dirty="0" smtClean="0">
                <a:solidFill>
                  <a:schemeClr val="tx1"/>
                </a:solidFill>
              </a:rPr>
              <a:t>Результат:</a:t>
            </a:r>
            <a:endParaRPr sz="4400" dirty="0">
              <a:solidFill>
                <a:schemeClr val="tx1"/>
              </a:solidFill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441703" y="1049390"/>
            <a:ext cx="3587157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  <a:ea typeface="Calibri" pitchFamily="34" charset="0"/>
                <a:cs typeface="Times New Roman" pitchFamily="18" charset="0"/>
              </a:rPr>
              <a:t>Повысилось число выпускников ДОО с активной жизненной позицией, приходящих в первый класс образовательных учреждений г. Ноябрьска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  <a:ea typeface="Calibri" pitchFamily="34" charset="0"/>
                <a:cs typeface="Times New Roman" pitchFamily="18" charset="0"/>
              </a:rPr>
              <a:t>Расширилось представления о волонтерском движении у детей 5-7 лет, педагогов детского сада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  <a:ea typeface="Calibri" pitchFamily="34" charset="0"/>
                <a:cs typeface="Times New Roman" pitchFamily="18" charset="0"/>
              </a:rPr>
              <a:t>Дети и родители воспитанников приобщились к социально-культурным нормам, традициям семьи, общества, государства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  <a:ea typeface="Calibri" pitchFamily="34" charset="0"/>
                <a:cs typeface="Times New Roman" pitchFamily="18" charset="0"/>
              </a:rPr>
              <a:t> У детей сформировались предпосылки толерантного отношения к другим людям независимо от культурной среды и этнической принадлежности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3" name="Picture 7" descr="http://admin.school-11.ru/images/15102018_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2562" y="2230169"/>
            <a:ext cx="2663251" cy="1994191"/>
          </a:xfrm>
          <a:prstGeom prst="rect">
            <a:avLst/>
          </a:prstGeom>
          <a:noFill/>
        </p:spPr>
      </p:pic>
      <p:pic>
        <p:nvPicPr>
          <p:cNvPr id="4099" name="Picture 3" descr="http://admin.school-11.ru/images/26092018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66098" y="133018"/>
            <a:ext cx="2647273" cy="1757660"/>
          </a:xfrm>
          <a:prstGeom prst="rect">
            <a:avLst/>
          </a:prstGeom>
          <a:noFill/>
        </p:spPr>
      </p:pic>
      <p:pic>
        <p:nvPicPr>
          <p:cNvPr id="4105" name="Picture 9" descr="https://sun9-39.userapi.com/c857336/v857336052/19d4c/IVzDjfNtKYQ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016" y="2144319"/>
            <a:ext cx="1955105" cy="34786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6"/>
          <p:cNvSpPr txBox="1"/>
          <p:nvPr/>
        </p:nvSpPr>
        <p:spPr>
          <a:xfrm>
            <a:off x="96450" y="-101450"/>
            <a:ext cx="4475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Краткая аннотация</a:t>
            </a:r>
            <a:endParaRPr sz="36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6350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Задача социального становления личности ребенка сегодня является важной и актуальной. От того, какие ценности будут сформированы у детей сегодня, от того насколько они будут готовы к новому типу социальных отношений, зависит путь развития нашего общества и в настоящее время, и в будущем. </a:t>
            </a:r>
            <a:endParaRPr sz="15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 dirty="0">
              <a:solidFill>
                <a:srgbClr val="20272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1" name="Google Shape;111;p26"/>
          <p:cNvSpPr txBox="1"/>
          <p:nvPr/>
        </p:nvSpPr>
        <p:spPr>
          <a:xfrm>
            <a:off x="311700" y="1950275"/>
            <a:ext cx="8520600" cy="26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400"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12" name="Google Shape;11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549" y="2357000"/>
            <a:ext cx="3392301" cy="2544226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6"/>
          <p:cNvSpPr txBox="1"/>
          <p:nvPr/>
        </p:nvSpPr>
        <p:spPr>
          <a:xfrm>
            <a:off x="4672025" y="471250"/>
            <a:ext cx="4314900" cy="30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4450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Низкая активная жизненная позиция и нежелание участвовать в социальных мероприятиях у детей дошкольного возраста, выпускников детских садов, приходящих в МБОУ «Гимназия №1». На основе мероприятий, которые проводились ДМООВ «Открытые сердца» и ОУС «Фемида», можно сделать вывод о том, что первоклассники не готовы принимать участие в социально активной жизни ученического самоуправления образовательного учреждения.</a:t>
            </a:r>
            <a:endParaRPr sz="18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" name="Google Shape;114;p26"/>
          <p:cNvSpPr txBox="1"/>
          <p:nvPr/>
        </p:nvSpPr>
        <p:spPr>
          <a:xfrm>
            <a:off x="4804175" y="0"/>
            <a:ext cx="40506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Проблематика 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7"/>
          <p:cNvSpPr txBox="1"/>
          <p:nvPr/>
        </p:nvSpPr>
        <p:spPr>
          <a:xfrm>
            <a:off x="247375" y="-80000"/>
            <a:ext cx="5174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Актуальность</a:t>
            </a:r>
            <a:endParaRPr sz="36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4445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Детство – время активного развития человека и освоения им различных навыков, период проб и самоопределения в постоянно расширяющихся условиях. Проект направлен на решение проблемы  незаинтересованности и низкой осведомленности детей дошкольного возраста о различных мероприятиях.</a:t>
            </a:r>
            <a:endParaRPr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0" name="Google Shape;120;p27"/>
          <p:cNvSpPr txBox="1"/>
          <p:nvPr/>
        </p:nvSpPr>
        <p:spPr>
          <a:xfrm>
            <a:off x="4486275" y="3000375"/>
            <a:ext cx="44568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4450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 b="1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Цель проекта: </a:t>
            </a:r>
            <a:r>
              <a:rPr lang="ru" dirty="0">
                <a:solidFill>
                  <a:schemeClr val="tx1"/>
                </a:solidFill>
                <a:sym typeface="Times New Roman"/>
              </a:rPr>
              <a:t>Внедрить волонтерскую практику в деятельность детского сада, направленную на развитие духовно-нравственной личности дошкольников; воспитывать </a:t>
            </a:r>
            <a:r>
              <a:rPr lang="ru" sz="15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активную жизненную позицию и готовить к общественной деятельности   выпускников детских садов.</a:t>
            </a:r>
            <a:endParaRPr sz="15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1" name="Google Shape;121;p27"/>
          <p:cNvPicPr preferRelativeResize="0"/>
          <p:nvPr/>
        </p:nvPicPr>
        <p:blipFill rotWithShape="1">
          <a:blip r:embed="rId3">
            <a:alphaModFix/>
          </a:blip>
          <a:srcRect l="8440" r="-8440"/>
          <a:stretch/>
        </p:blipFill>
        <p:spPr>
          <a:xfrm>
            <a:off x="6800800" y="0"/>
            <a:ext cx="2286051" cy="3048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7"/>
          <p:cNvPicPr preferRelativeResize="0"/>
          <p:nvPr/>
        </p:nvPicPr>
        <p:blipFill rotWithShape="1">
          <a:blip r:embed="rId4">
            <a:alphaModFix/>
          </a:blip>
          <a:srcRect t="22803"/>
          <a:stretch/>
        </p:blipFill>
        <p:spPr>
          <a:xfrm>
            <a:off x="311699" y="2293150"/>
            <a:ext cx="4094451" cy="2370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8"/>
          <p:cNvSpPr txBox="1"/>
          <p:nvPr/>
        </p:nvSpPr>
        <p:spPr>
          <a:xfrm>
            <a:off x="247375" y="-80000"/>
            <a:ext cx="5174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План реализации:</a:t>
            </a:r>
            <a:endParaRPr sz="36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4445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8" name="Google Shape;128;p28"/>
          <p:cNvPicPr preferRelativeResize="0"/>
          <p:nvPr/>
        </p:nvPicPr>
        <p:blipFill rotWithShape="1">
          <a:blip r:embed="rId3">
            <a:alphaModFix/>
          </a:blip>
          <a:srcRect l="54869" t="17579" r="10107" b="9777"/>
          <a:stretch/>
        </p:blipFill>
        <p:spPr>
          <a:xfrm>
            <a:off x="4507700" y="116975"/>
            <a:ext cx="4208174" cy="4909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425" y="827275"/>
            <a:ext cx="3865975" cy="386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9"/>
          <p:cNvSpPr txBox="1"/>
          <p:nvPr/>
        </p:nvSpPr>
        <p:spPr>
          <a:xfrm>
            <a:off x="247374" y="0"/>
            <a:ext cx="889662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dirty="0" smtClean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«Книга в подарок детскому саду»</a:t>
            </a:r>
            <a:endParaRPr sz="36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242" name="Picture 2" descr="http://admin.school-11.ru/images/16102019_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8706" y="700821"/>
            <a:ext cx="2917634" cy="2191855"/>
          </a:xfrm>
          <a:prstGeom prst="rect">
            <a:avLst/>
          </a:prstGeom>
          <a:noFill/>
        </p:spPr>
      </p:pic>
      <p:pic>
        <p:nvPicPr>
          <p:cNvPr id="10244" name="Picture 4" descr="http://admin.school-11.ru/images/16102019_2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0521" y="2625419"/>
            <a:ext cx="3214604" cy="2414952"/>
          </a:xfrm>
          <a:prstGeom prst="rect">
            <a:avLst/>
          </a:prstGeom>
          <a:noFill/>
        </p:spPr>
      </p:pic>
      <p:pic>
        <p:nvPicPr>
          <p:cNvPr id="10248" name="Picture 8" descr="https://sun9-33.userapi.com/c854220/v854220353/135dc9/uiDofBJ1np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90358" y="1058779"/>
            <a:ext cx="4453642" cy="3340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0"/>
          <p:cNvSpPr txBox="1"/>
          <p:nvPr/>
        </p:nvSpPr>
        <p:spPr>
          <a:xfrm>
            <a:off x="215250" y="91450"/>
            <a:ext cx="5174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dirty="0" smtClean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«Внимание!Дорога!»</a:t>
            </a:r>
            <a:endParaRPr sz="36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4445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0" name="Google Shape;140;p30"/>
          <p:cNvSpPr txBox="1"/>
          <p:nvPr/>
        </p:nvSpPr>
        <p:spPr>
          <a:xfrm>
            <a:off x="4768500" y="3804025"/>
            <a:ext cx="4254000" cy="10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41" name="Google Shape;141;p30"/>
          <p:cNvPicPr preferRelativeResize="0"/>
          <p:nvPr/>
        </p:nvPicPr>
        <p:blipFill rotWithShape="1">
          <a:blip r:embed="rId3">
            <a:alphaModFix/>
          </a:blip>
          <a:srcRect t="9690" b="-9689"/>
          <a:stretch/>
        </p:blipFill>
        <p:spPr>
          <a:xfrm>
            <a:off x="173999" y="1970534"/>
            <a:ext cx="4425574" cy="3319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4700" y="1807111"/>
            <a:ext cx="4254099" cy="31905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61257" y="783771"/>
            <a:ext cx="87521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1"/>
                </a:solidFill>
              </a:rPr>
              <a:t>Волонтеры детско-молодежного общественного объединения «Открытые сердца» постарались максимально ярко преподнести информацию по ПДД в рамках Недели безопасности, используя при этом загадки, раскраски, игры на внимание и тому подобное.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Практика показывает, что когда дети активно принимают участие в обсуждении проблем безопасности на дороге, когда они сами делают умозаключения и подробно вникают в суть причин этих правил, то это и есть путь к воспитанию ответственных и аккуратных пешеходов.</a:t>
            </a:r>
            <a:endParaRPr lang="ru-RU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1"/>
          <p:cNvSpPr txBox="1"/>
          <p:nvPr/>
        </p:nvSpPr>
        <p:spPr>
          <a:xfrm>
            <a:off x="5164925" y="59300"/>
            <a:ext cx="3858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Игры на выявление лидера</a:t>
            </a:r>
            <a:endParaRPr sz="36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4445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8" name="Google Shape;14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700" y="267300"/>
            <a:ext cx="4755350" cy="3566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2325" y="1995275"/>
            <a:ext cx="3781424" cy="2836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1"/>
          <p:cNvSpPr txBox="1"/>
          <p:nvPr/>
        </p:nvSpPr>
        <p:spPr>
          <a:xfrm>
            <a:off x="194164" y="189929"/>
            <a:ext cx="552599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 smtClean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«</a:t>
            </a:r>
            <a:r>
              <a:rPr lang="ru-RU" sz="3600" dirty="0" err="1" smtClean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Фликер-свет</a:t>
            </a:r>
            <a:r>
              <a:rPr lang="ru-RU" sz="3600" dirty="0" smtClean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 жизни»</a:t>
            </a:r>
            <a:endParaRPr sz="36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4445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4983347" y="336884"/>
            <a:ext cx="3865020" cy="2062103"/>
          </a:xfrm>
          <a:prstGeom prst="rect">
            <a:avLst/>
          </a:prstGeom>
          <a:solidFill>
            <a:srgbClr val="EEEEEE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-3381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Воспитанники  детского сада  с волонтерами в  занимательной форме повторили правила дорожного движения. Старшеклассники объяснили ребятам, что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фликер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 - это светоотражающий брелок, браслет, значок или наклейка, который  легко крепиться к одежде, сумке, велосипеду,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рюкзаку.По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 статистике, использование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фликеров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 на одежде снижает риск наезда на пешехода на 65 - 80%.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  <a:cs typeface="Arial" pitchFamily="34" charset="0"/>
            </a:endParaRPr>
          </a:p>
          <a:p>
            <a:pPr marL="457200" marR="0" lvl="1" indent="-3381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В завершении мероприятия волонтеры всем ребятам  подарили светоотражающие значки.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6083" name="Picture 3" descr="http://admin.school-11.ru/images/29102018_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6945" y="2584247"/>
            <a:ext cx="3962400" cy="2971801"/>
          </a:xfrm>
          <a:prstGeom prst="rect">
            <a:avLst/>
          </a:prstGeom>
          <a:noFill/>
        </p:spPr>
      </p:pic>
      <p:pic>
        <p:nvPicPr>
          <p:cNvPr id="46085" name="Picture 5" descr="http://admin.school-11.ru/images/29102018_2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9955" y="1037292"/>
            <a:ext cx="3962400" cy="2971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1"/>
          <p:cNvSpPr txBox="1"/>
          <p:nvPr/>
        </p:nvSpPr>
        <p:spPr>
          <a:xfrm>
            <a:off x="194164" y="0"/>
            <a:ext cx="552599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 smtClean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«Дари добро»</a:t>
            </a:r>
            <a:endParaRPr sz="36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4445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6087" name="Picture 7" descr="https://sun9-29.userapi.com/c853524/v853524715/137da1/Va0ajP97RT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15" y="1769357"/>
            <a:ext cx="4275890" cy="3206918"/>
          </a:xfrm>
          <a:prstGeom prst="rect">
            <a:avLst/>
          </a:prstGeom>
          <a:noFill/>
        </p:spPr>
      </p:pic>
      <p:pic>
        <p:nvPicPr>
          <p:cNvPr id="46089" name="Picture 9" descr="https://sun9-15.userapi.com/c858024/v858024715/beff5/jw7OuihOL3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2644" y="191767"/>
            <a:ext cx="3553309" cy="473774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70951" y="694375"/>
            <a:ext cx="47885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В течение года дети подготовительных групп помогали тем, кто рядом: собирали корм для бездомных животных, ремонтировали книжки для малышей в «детсадовской» библиотеке, собирали макулатуру.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530</TotalTime>
  <Words>403</Words>
  <Application>Microsoft Office PowerPoint</Application>
  <PresentationFormat>Экран (16:9)</PresentationFormat>
  <Paragraphs>28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0" baseType="lpstr">
      <vt:lpstr>Arial</vt:lpstr>
      <vt:lpstr>Times New Roman</vt:lpstr>
      <vt:lpstr>Georgia</vt:lpstr>
      <vt:lpstr>Proxima Nova</vt:lpstr>
      <vt:lpstr>Verdana</vt:lpstr>
      <vt:lpstr>Times</vt:lpstr>
      <vt:lpstr>Calibri</vt:lpstr>
      <vt:lpstr>Wingdings 2</vt:lpstr>
      <vt:lpstr>Wingdings</vt:lpstr>
      <vt:lpstr>Официальная</vt:lpstr>
      <vt:lpstr>Проект-программа  по работе с маленькими волонтерами   МАДОУ «Малыш» «Поделись улыбкою  своей» 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Результат: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Проект-программа  по работе с маленькими волонтерами   МАДОУ «Малыш» «Поделись улыбкою  своей»   </dc:title>
  <cp:lastModifiedBy>ГОЛОВАЧКО</cp:lastModifiedBy>
  <cp:revision>29</cp:revision>
  <dcterms:modified xsi:type="dcterms:W3CDTF">2020-06-17T18:08:56Z</dcterms:modified>
</cp:coreProperties>
</file>