
<file path=[Content_Types].xml><?xml version="1.0" encoding="utf-8"?>
<Types xmlns="http://schemas.openxmlformats.org/package/2006/content-types">
  <Default Extension="png" ContentType="image/png"/>
  <Default Extension="jfif" ContentType="image/jpe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62" r:id="rId4"/>
    <p:sldId id="263" r:id="rId5"/>
    <p:sldId id="264" r:id="rId6"/>
    <p:sldId id="269" r:id="rId7"/>
    <p:sldId id="270" r:id="rId8"/>
    <p:sldId id="267" r:id="rId9"/>
    <p:sldId id="266" r:id="rId10"/>
    <p:sldId id="268" r:id="rId11"/>
    <p:sldId id="260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C89EF96-8CEA-46FF-86C4-4CE0E7609802}" styleName="Светлый стиль 3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D113A9D2-9D6B-4929-AA2D-F23B5EE8CBE7}" styleName="Стиль из темы 2 - акцент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7DF18680-E054-41AD-8BC1-D1AEF772440D}" styleName="Средний стиль 2 —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4" autoAdjust="0"/>
    <p:restoredTop sz="94660"/>
  </p:normalViewPr>
  <p:slideViewPr>
    <p:cSldViewPr snapToGrid="0">
      <p:cViewPr varScale="1">
        <p:scale>
          <a:sx n="123" d="100"/>
          <a:sy n="123" d="100"/>
        </p:scale>
        <p:origin x="114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6/23/2025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6/23/2025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6/23/2025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6/23/2025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6/23/2025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6/23/2025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6/23/2025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6/23/2025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68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jpeg"/><Relationship Id="rId4" Type="http://schemas.openxmlformats.org/officeDocument/2006/relationships/image" Target="../media/image26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g"/><Relationship Id="rId3" Type="http://schemas.openxmlformats.org/officeDocument/2006/relationships/image" Target="../media/image7.jpg"/><Relationship Id="rId7" Type="http://schemas.openxmlformats.org/officeDocument/2006/relationships/image" Target="../media/image11.jf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g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jpeg"/><Relationship Id="rId7" Type="http://schemas.openxmlformats.org/officeDocument/2006/relationships/image" Target="../media/image17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g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33632" y="4572916"/>
            <a:ext cx="5172891" cy="1741387"/>
          </a:xfrm>
        </p:spPr>
        <p:txBody>
          <a:bodyPr/>
          <a:lstStyle/>
          <a:p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Малютина Мария</a:t>
            </a:r>
          </a:p>
          <a:p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Руководитель проекта, </a:t>
            </a:r>
          </a:p>
          <a:p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корпоративный волонтер компании «Норникель»</a:t>
            </a:r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42558" y="2464313"/>
            <a:ext cx="726192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000" b="1" dirty="0" smtClean="0">
                <a:latin typeface="+mj-lt"/>
              </a:rPr>
              <a:t>«НЕтихий дворик» </a:t>
            </a:r>
            <a:endParaRPr lang="ru-RU" sz="6000" b="1" dirty="0">
              <a:latin typeface="+mj-lt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632" y="298054"/>
            <a:ext cx="1842080" cy="1073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5344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11" name="Объект 10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84058529"/>
              </p:ext>
            </p:extLst>
          </p:nvPr>
        </p:nvGraphicFramePr>
        <p:xfrm>
          <a:off x="2667757" y="2334815"/>
          <a:ext cx="8534400" cy="1112520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2133600"/>
                <a:gridCol w="2133600"/>
                <a:gridCol w="2133600"/>
                <a:gridCol w="2133600"/>
              </a:tblGrid>
              <a:tr h="37084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Google Shape;153;p4"/>
          <p:cNvSpPr/>
          <p:nvPr/>
        </p:nvSpPr>
        <p:spPr>
          <a:xfrm>
            <a:off x="1932328" y="805132"/>
            <a:ext cx="7664753" cy="461665"/>
          </a:xfrm>
          <a:prstGeom prst="roundRect">
            <a:avLst>
              <a:gd name="adj" fmla="val 50000"/>
            </a:avLst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154;p4"/>
          <p:cNvSpPr/>
          <p:nvPr/>
        </p:nvSpPr>
        <p:spPr>
          <a:xfrm>
            <a:off x="4046236" y="140257"/>
            <a:ext cx="3575018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ru-RU" sz="4000" b="1" i="0" u="none" strike="noStrike" cap="none" dirty="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 О ПРОЕКТЕ</a:t>
            </a:r>
            <a:endParaRPr sz="40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l="3041" t="16369" r="68513"/>
          <a:stretch/>
        </p:blipFill>
        <p:spPr>
          <a:xfrm>
            <a:off x="684212" y="1706678"/>
            <a:ext cx="2323071" cy="3834106"/>
          </a:xfrm>
          <a:prstGeom prst="rect">
            <a:avLst/>
          </a:prstGeom>
        </p:spPr>
      </p:pic>
      <p:pic>
        <p:nvPicPr>
          <p:cNvPr id="15" name="Google Shape;89;p1" descr="C:\Users\Соня\Desktop\Мывместе 2\Шаблон\Элементы\Ресурс 6@2x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055562" y="6891777"/>
            <a:ext cx="1163653" cy="953262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90;p1" descr="C:\Users\Соня\Desktop\Мывместе 2\Шаблон\Элементы\Ресурс 5@2x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667757" y="1703596"/>
            <a:ext cx="3911600" cy="647700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Google Shape;94;p1"/>
          <p:cNvSpPr/>
          <p:nvPr/>
        </p:nvSpPr>
        <p:spPr>
          <a:xfrm>
            <a:off x="4600020" y="5087165"/>
            <a:ext cx="5715000" cy="437607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" name="Google Shape;98;p1"/>
          <p:cNvSpPr/>
          <p:nvPr/>
        </p:nvSpPr>
        <p:spPr>
          <a:xfrm>
            <a:off x="2372970" y="772152"/>
            <a:ext cx="7726619" cy="50779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/>
          <a:p>
            <a:pPr defTabSz="914400">
              <a:lnSpc>
                <a:spcPct val="150000"/>
              </a:lnSpc>
              <a:buClr>
                <a:srgbClr val="000000"/>
              </a:buClr>
              <a:buSzPts val="1800"/>
              <a:buFont typeface="Arial"/>
              <a:buNone/>
            </a:pPr>
            <a:r>
              <a:rPr lang="ru-RU" b="1" kern="0" dirty="0" smtClean="0">
                <a:solidFill>
                  <a:schemeClr val="tx1"/>
                </a:solidFill>
                <a:latin typeface="Montserrat"/>
                <a:ea typeface="Montserrat"/>
                <a:cs typeface="Montserrat"/>
                <a:sym typeface="Montserrat"/>
              </a:rPr>
              <a:t>Победители регионального этапа в Международной премии </a:t>
            </a:r>
            <a:endParaRPr sz="1400" kern="0" dirty="0">
              <a:solidFill>
                <a:schemeClr val="tx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39946219"/>
              </p:ext>
            </p:extLst>
          </p:nvPr>
        </p:nvGraphicFramePr>
        <p:xfrm>
          <a:off x="3007283" y="2373594"/>
          <a:ext cx="8128000" cy="3151177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4064000"/>
                <a:gridCol w="4064000"/>
              </a:tblGrid>
              <a:tr h="771193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2379984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  <p:pic>
        <p:nvPicPr>
          <p:cNvPr id="1030" name="Picture 6" descr="2 Место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8394" y="3553882"/>
            <a:ext cx="1740657" cy="1740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1 Место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8929" y="3429000"/>
            <a:ext cx="1817309" cy="1803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Google Shape;92;p1"/>
          <p:cNvSpPr/>
          <p:nvPr/>
        </p:nvSpPr>
        <p:spPr>
          <a:xfrm>
            <a:off x="3107139" y="2517857"/>
            <a:ext cx="3767378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 defTabSz="914400">
              <a:buClr>
                <a:srgbClr val="000000"/>
              </a:buClr>
              <a:buSzPts val="2200"/>
              <a:buFont typeface="Arial"/>
              <a:buNone/>
            </a:pPr>
            <a:r>
              <a:rPr lang="ru-RU" sz="2200" b="1" kern="0" dirty="0" smtClean="0">
                <a:latin typeface="Montserrat"/>
                <a:ea typeface="Montserrat"/>
                <a:cs typeface="Montserrat"/>
                <a:sym typeface="Montserrat"/>
              </a:rPr>
              <a:t>2023</a:t>
            </a:r>
            <a:r>
              <a:rPr lang="ru-RU" sz="2200" b="1" kern="0" dirty="0" smtClean="0">
                <a:solidFill>
                  <a:srgbClr val="FF954D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sz="2200" b="1" kern="0" dirty="0">
              <a:solidFill>
                <a:srgbClr val="FF954D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1" name="Google Shape;92;p1"/>
          <p:cNvSpPr/>
          <p:nvPr/>
        </p:nvSpPr>
        <p:spPr>
          <a:xfrm>
            <a:off x="7069292" y="2515277"/>
            <a:ext cx="3767378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 defTabSz="914400">
              <a:buClr>
                <a:srgbClr val="000000"/>
              </a:buClr>
              <a:buSzPts val="2200"/>
              <a:buFont typeface="Arial"/>
              <a:buNone/>
            </a:pPr>
            <a:r>
              <a:rPr lang="ru-RU" sz="2200" b="1" kern="0" dirty="0" smtClean="0">
                <a:latin typeface="Montserrat"/>
                <a:ea typeface="Montserrat"/>
                <a:cs typeface="Montserrat"/>
                <a:sym typeface="Montserrat"/>
              </a:rPr>
              <a:t>2024</a:t>
            </a:r>
            <a:r>
              <a:rPr lang="ru-RU" sz="2200" b="1" kern="0" dirty="0" smtClean="0">
                <a:solidFill>
                  <a:srgbClr val="FF954D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sz="2200" b="1" kern="0" dirty="0">
              <a:solidFill>
                <a:srgbClr val="FF954D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2736533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4" name="Объект 1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3355" y="667563"/>
            <a:ext cx="3614738" cy="3614738"/>
          </a:xfr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Google Shape;215;p6"/>
          <p:cNvSpPr txBox="1"/>
          <p:nvPr/>
        </p:nvSpPr>
        <p:spPr>
          <a:xfrm>
            <a:off x="7238890" y="2586265"/>
            <a:ext cx="4672122" cy="7093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40000" lnSpcReduction="20000"/>
          </a:bodyPr>
          <a:lstStyle/>
          <a:p>
            <a:pPr lvl="0">
              <a:buClr>
                <a:srgbClr val="FF954D"/>
              </a:buClr>
              <a:buSzPct val="100000"/>
            </a:pPr>
            <a:r>
              <a:rPr lang="ru-RU" sz="3800" b="1" i="0" u="none" strike="noStrike" cap="none" dirty="0" smtClean="0">
                <a:solidFill>
                  <a:schemeClr val="accent1">
                    <a:lumMod val="75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КОНТАКТЫ</a:t>
            </a:r>
            <a:r>
              <a:rPr lang="en-US" sz="3800" b="1" dirty="0" smtClean="0">
                <a:solidFill>
                  <a:schemeClr val="accent1">
                    <a:lumMod val="75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:</a:t>
            </a:r>
            <a:r>
              <a:rPr lang="ru-RU" sz="3800" b="1" dirty="0" smtClean="0">
                <a:solidFill>
                  <a:schemeClr val="accent1">
                    <a:lumMod val="75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800" b="1" dirty="0" smtClean="0">
                <a:solidFill>
                  <a:schemeClr val="accent1">
                    <a:lumMod val="75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malytinama@gmail.com</a:t>
            </a:r>
            <a:endParaRPr lang="ru-RU" sz="3800" b="1" dirty="0" smtClean="0">
              <a:solidFill>
                <a:schemeClr val="accent1">
                  <a:lumMod val="75000"/>
                </a:schemeClr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lvl="0">
              <a:buClr>
                <a:srgbClr val="FF954D"/>
              </a:buClr>
              <a:buSzPct val="100000"/>
            </a:pPr>
            <a:endParaRPr lang="ru-RU" sz="3800" b="1" dirty="0" smtClean="0">
              <a:solidFill>
                <a:srgbClr val="FF954D"/>
              </a:solidFill>
              <a:latin typeface="Montserrat"/>
              <a:ea typeface="Montserrat"/>
              <a:cs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44"/>
              </a:spcBef>
              <a:spcAft>
                <a:spcPts val="0"/>
              </a:spcAft>
              <a:buClr>
                <a:srgbClr val="FF954D"/>
              </a:buClr>
              <a:buSzPct val="100000"/>
              <a:buFont typeface="Arial"/>
              <a:buNone/>
            </a:pPr>
            <a:r>
              <a:rPr lang="ru-RU" sz="1800" b="0" i="0" u="none" strike="noStrike" cap="none" dirty="0">
                <a:solidFill>
                  <a:srgbClr val="FF954D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/>
            </a:r>
            <a:br>
              <a:rPr lang="ru-RU" sz="1800" b="0" i="0" u="none" strike="noStrike" cap="none" dirty="0">
                <a:solidFill>
                  <a:srgbClr val="FF954D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</a:br>
            <a:endParaRPr sz="1800" b="0" i="0" u="none" strike="noStrike" cap="none" dirty="0">
              <a:solidFill>
                <a:srgbClr val="FF954D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8" name="Google Shape;216;p6"/>
          <p:cNvSpPr/>
          <p:nvPr/>
        </p:nvSpPr>
        <p:spPr>
          <a:xfrm>
            <a:off x="6460401" y="2419025"/>
            <a:ext cx="5169623" cy="679228"/>
          </a:xfrm>
          <a:prstGeom prst="roundRect">
            <a:avLst>
              <a:gd name="adj" fmla="val 50000"/>
            </a:avLst>
          </a:prstGeom>
          <a:noFill/>
          <a:ln w="28575" cap="flat" cmpd="sng">
            <a:solidFill>
              <a:schemeClr val="accent1">
                <a:lumMod val="60000"/>
                <a:lumOff val="4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217;p6"/>
          <p:cNvSpPr/>
          <p:nvPr/>
        </p:nvSpPr>
        <p:spPr>
          <a:xfrm>
            <a:off x="6403251" y="3331665"/>
            <a:ext cx="5283923" cy="1954711"/>
          </a:xfrm>
          <a:prstGeom prst="roundRect">
            <a:avLst>
              <a:gd name="adj" fmla="val 50000"/>
            </a:avLst>
          </a:prstGeom>
          <a:noFill/>
          <a:ln w="28575" cap="flat" cmpd="sng">
            <a:solidFill>
              <a:schemeClr val="accent1">
                <a:lumMod val="60000"/>
                <a:lumOff val="4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Google Shape;218;p6"/>
          <p:cNvSpPr txBox="1"/>
          <p:nvPr/>
        </p:nvSpPr>
        <p:spPr>
          <a:xfrm>
            <a:off x="7171235" y="4122343"/>
            <a:ext cx="3101817" cy="553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47500" lnSpcReduction="20000"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954D"/>
              </a:buClr>
              <a:buSzPct val="100000"/>
              <a:buFont typeface="Arial"/>
              <a:buNone/>
            </a:pPr>
            <a:r>
              <a:rPr lang="ru-RU" sz="3800" b="1" i="0" u="none" strike="noStrike" cap="none" dirty="0" smtClean="0">
                <a:solidFill>
                  <a:schemeClr val="accent1">
                    <a:lumMod val="75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Страница ВКонтакте</a:t>
            </a:r>
            <a:endParaRPr sz="1400" b="0" i="0" u="none" strike="noStrike" cap="none" dirty="0">
              <a:solidFill>
                <a:schemeClr val="accent1">
                  <a:lumMod val="75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44"/>
              </a:spcBef>
              <a:spcAft>
                <a:spcPts val="0"/>
              </a:spcAft>
              <a:buClr>
                <a:srgbClr val="FF954D"/>
              </a:buClr>
              <a:buSzPct val="100000"/>
              <a:buFont typeface="Arial"/>
              <a:buNone/>
            </a:pPr>
            <a:r>
              <a:rPr lang="ru-RU" sz="1800" b="0" i="0" u="none" strike="noStrike" cap="none" dirty="0">
                <a:solidFill>
                  <a:srgbClr val="FF954D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/>
            </a:r>
            <a:br>
              <a:rPr lang="ru-RU" sz="1800" b="0" i="0" u="none" strike="noStrike" cap="none" dirty="0">
                <a:solidFill>
                  <a:srgbClr val="FF954D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</a:br>
            <a:endParaRPr sz="1800" b="0" i="0" u="none" strike="noStrike" cap="none" dirty="0">
              <a:solidFill>
                <a:srgbClr val="FF954D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11" name="Picture 2" descr="http://qrcoder.ru/code/?https%3A%2F%2Fvk.com%2Fmaadobro&amp;4&amp;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842499" y="3568701"/>
            <a:ext cx="1444625" cy="1444626"/>
          </a:xfrm>
          <a:prstGeom prst="rect">
            <a:avLst/>
          </a:prstGeom>
          <a:noFill/>
        </p:spPr>
      </p:pic>
      <p:pic>
        <p:nvPicPr>
          <p:cNvPr id="12" name="Picture 4" descr="https://sun9-2.userapi.com/impg/N5H4KSqTcw1S0yz8z-ituKuDW8EuKsanavoUtA/1z7QnJGHPoo.jpg?size=1280x1280&amp;quality=95&amp;sign=b92cc65620ccf4253ae10b1f3519165a&amp;type=album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74591" y="1668463"/>
            <a:ext cx="3800475" cy="38004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Google Shape;214;p6"/>
          <p:cNvSpPr txBox="1"/>
          <p:nvPr/>
        </p:nvSpPr>
        <p:spPr>
          <a:xfrm>
            <a:off x="818691" y="515165"/>
            <a:ext cx="9605627" cy="13886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250" tIns="52125" rIns="104250" bIns="52125" anchor="ctr" anchorCtr="0">
            <a:norm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Montserrat ExtraBold"/>
              <a:buNone/>
            </a:pPr>
            <a:r>
              <a:rPr lang="ru-RU" sz="4000" b="0" i="0" u="none" strike="noStrike" cap="none" dirty="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СПАСИБО ЗА ВНИМАНИЕ!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8812" y="2010973"/>
            <a:ext cx="1320693" cy="1320693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8812" y="3728289"/>
            <a:ext cx="1412820" cy="1412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800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Google Shape;153;p4"/>
          <p:cNvSpPr/>
          <p:nvPr/>
        </p:nvSpPr>
        <p:spPr>
          <a:xfrm>
            <a:off x="4053901" y="1292738"/>
            <a:ext cx="4369177" cy="461665"/>
          </a:xfrm>
          <a:prstGeom prst="roundRect">
            <a:avLst>
              <a:gd name="adj" fmla="val 50000"/>
            </a:avLst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154;p4"/>
          <p:cNvSpPr/>
          <p:nvPr/>
        </p:nvSpPr>
        <p:spPr>
          <a:xfrm>
            <a:off x="4308491" y="443060"/>
            <a:ext cx="3575018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ru-RU" sz="4000" b="1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 О ПРОЕКТЕ</a:t>
            </a:r>
            <a:endParaRPr sz="40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Google Shape;155;p4"/>
          <p:cNvSpPr txBox="1"/>
          <p:nvPr/>
        </p:nvSpPr>
        <p:spPr>
          <a:xfrm>
            <a:off x="4389119" y="1366755"/>
            <a:ext cx="4043658" cy="3136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Arial"/>
              <a:buNone/>
            </a:pPr>
            <a:r>
              <a:rPr lang="ru-RU" sz="19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МЫ В СОЦИАЛЬНЫХ СЕТЯХ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" name="Google Shape;160;p4"/>
          <p:cNvSpPr/>
          <p:nvPr/>
        </p:nvSpPr>
        <p:spPr>
          <a:xfrm>
            <a:off x="1780605" y="2051276"/>
            <a:ext cx="8784798" cy="3511269"/>
          </a:xfrm>
          <a:prstGeom prst="roundRect">
            <a:avLst>
              <a:gd name="adj" fmla="val 9552"/>
            </a:avLst>
          </a:prstGeom>
          <a:noFill/>
          <a:ln w="38100" cap="flat" cmpd="sng">
            <a:solidFill>
              <a:schemeClr val="accent1">
                <a:lumMod val="40000"/>
                <a:lumOff val="6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" name="Picture 2" descr="http://qrcoder.ru/code/?https%3A%2F%2Fvk.com%2Fpublic214218421&amp;4&amp;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28031" y="2253012"/>
            <a:ext cx="3309533" cy="3309533"/>
          </a:xfrm>
          <a:prstGeom prst="rect">
            <a:avLst/>
          </a:prstGeom>
          <a:noFill/>
        </p:spPr>
      </p:pic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5E8773D4-A2DC-4C7E-ACB6-2C993B44008E}"/>
              </a:ext>
            </a:extLst>
          </p:cNvPr>
          <p:cNvSpPr txBox="1"/>
          <p:nvPr/>
        </p:nvSpPr>
        <p:spPr>
          <a:xfrm>
            <a:off x="1835432" y="3122766"/>
            <a:ext cx="5651217" cy="218521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 fontAlgn="base">
              <a:defRPr sz="2800">
                <a:latin typeface="Halvar Eng Th" panose="00000306000000000000" pitchFamily="2" charset="0"/>
              </a:defRPr>
            </a:lvl1pPr>
          </a:lstStyle>
          <a:p>
            <a:pPr algn="ctr"/>
            <a:r>
              <a:rPr lang="ru-RU" sz="3200" dirty="0" smtClean="0">
                <a:solidFill>
                  <a:schemeClr val="accent1">
                    <a:lumMod val="75000"/>
                  </a:schemeClr>
                </a:solidFill>
              </a:rPr>
              <a:t>Адрес группы «НЕтихий дворик» ВКонтакте: </a:t>
            </a:r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</a:rPr>
              <a:t>https://vk.com/public214218421</a:t>
            </a:r>
            <a:endParaRPr lang="ru-RU" sz="3200" b="1" dirty="0" smtClean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ru-RU" sz="2000" dirty="0" smtClean="0">
                <a:solidFill>
                  <a:schemeClr val="accent1">
                    <a:lumMod val="75000"/>
                  </a:schemeClr>
                </a:solidFill>
              </a:rPr>
            </a:br>
            <a:endParaRPr lang="ru-RU" sz="20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3389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11" name="Объект 10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84058529"/>
              </p:ext>
            </p:extLst>
          </p:nvPr>
        </p:nvGraphicFramePr>
        <p:xfrm>
          <a:off x="2667757" y="2334815"/>
          <a:ext cx="8534400" cy="1112520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2133600"/>
                <a:gridCol w="2133600"/>
                <a:gridCol w="2133600"/>
                <a:gridCol w="2133600"/>
              </a:tblGrid>
              <a:tr h="37084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Google Shape;153;p4"/>
          <p:cNvSpPr/>
          <p:nvPr/>
        </p:nvSpPr>
        <p:spPr>
          <a:xfrm>
            <a:off x="2191265" y="871340"/>
            <a:ext cx="7306606" cy="461665"/>
          </a:xfrm>
          <a:prstGeom prst="roundRect">
            <a:avLst>
              <a:gd name="adj" fmla="val 50000"/>
            </a:avLst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154;p4"/>
          <p:cNvSpPr/>
          <p:nvPr/>
        </p:nvSpPr>
        <p:spPr>
          <a:xfrm>
            <a:off x="4255559" y="113380"/>
            <a:ext cx="3575018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ru-RU" sz="4000" b="1" i="0" u="none" strike="noStrike" cap="none" dirty="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 О ПРОЕКТЕ</a:t>
            </a:r>
            <a:endParaRPr sz="40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8" name="Google Shape;151;p4" descr="C:\Users\Соня\Desktop\Мывместе 2\Шаблон\Элементы\Ресурс 12@2x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4777" y="1915166"/>
            <a:ext cx="6674287" cy="3962064"/>
          </a:xfrm>
          <a:prstGeom prst="rect">
            <a:avLst/>
          </a:prstGeom>
          <a:noFill/>
          <a:ln>
            <a:noFill/>
          </a:ln>
        </p:spPr>
      </p:pic>
      <p:sp>
        <p:nvSpPr>
          <p:cNvPr id="29" name="Google Shape;157;p4"/>
          <p:cNvSpPr txBox="1"/>
          <p:nvPr/>
        </p:nvSpPr>
        <p:spPr>
          <a:xfrm>
            <a:off x="2124289" y="2205311"/>
            <a:ext cx="8235922" cy="38326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defTabSz="914400">
              <a:spcBef>
                <a:spcPts val="360"/>
              </a:spcBef>
              <a:buClr>
                <a:srgbClr val="FF954D"/>
              </a:buClr>
              <a:buSzPts val="1800"/>
              <a:buFont typeface="Arial"/>
              <a:buNone/>
            </a:pPr>
            <a:r>
              <a:rPr lang="ru-RU" kern="0" dirty="0">
                <a:solidFill>
                  <a:srgbClr val="FF954D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/>
            </a:r>
            <a:br>
              <a:rPr lang="ru-RU" kern="0" dirty="0">
                <a:solidFill>
                  <a:srgbClr val="FF954D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</a:br>
            <a:endParaRPr kern="0" dirty="0">
              <a:solidFill>
                <a:srgbClr val="FF954D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31" name="Рисунок 30" descr="6ba5cc09-5b4f-4b1b-bc17-a2d3b019b537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3332" y="1551087"/>
            <a:ext cx="7136912" cy="4122191"/>
          </a:xfrm>
          <a:prstGeom prst="rect">
            <a:avLst/>
          </a:prstGeom>
          <a:ln w="38100" cap="sq">
            <a:solidFill>
              <a:schemeClr val="accent1">
                <a:lumMod val="40000"/>
                <a:lumOff val="6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2" name="Прямоугольная выноска 31"/>
          <p:cNvSpPr/>
          <p:nvPr/>
        </p:nvSpPr>
        <p:spPr>
          <a:xfrm>
            <a:off x="5299483" y="1833763"/>
            <a:ext cx="2071651" cy="389998"/>
          </a:xfrm>
          <a:prstGeom prst="wedgeRectCallout">
            <a:avLst>
              <a:gd name="adj1" fmla="val -20833"/>
              <a:gd name="adj2" fmla="val 82172"/>
            </a:avLst>
          </a:prstGeom>
          <a:solidFill>
            <a:srgbClr val="FFC000">
              <a:lumMod val="20000"/>
              <a:lumOff val="80000"/>
            </a:srgbClr>
          </a:solidFill>
          <a:ln w="25400" cap="flat" cmpd="sng" algn="ctr">
            <a:solidFill>
              <a:srgbClr val="000000">
                <a:lumMod val="50000"/>
                <a:lumOff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1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Площадка для занятий по      прыжкам с парашютом</a:t>
            </a:r>
            <a:endParaRPr kumimoji="0" lang="ru-RU" sz="10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3" name="Прямоугольная выноска 32"/>
          <p:cNvSpPr/>
          <p:nvPr/>
        </p:nvSpPr>
        <p:spPr>
          <a:xfrm>
            <a:off x="5618192" y="4271305"/>
            <a:ext cx="1812052" cy="656631"/>
          </a:xfrm>
          <a:prstGeom prst="wedgeRectCallout">
            <a:avLst>
              <a:gd name="adj1" fmla="val -20833"/>
              <a:gd name="adj2" fmla="val 82172"/>
            </a:avLst>
          </a:prstGeom>
          <a:solidFill>
            <a:srgbClr val="FFC000">
              <a:lumMod val="20000"/>
              <a:lumOff val="80000"/>
            </a:srgbClr>
          </a:solidFill>
          <a:ln w="25400" cap="flat" cmpd="sng" algn="ctr">
            <a:solidFill>
              <a:srgbClr val="000000">
                <a:lumMod val="50000"/>
                <a:lumOff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1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Площадка для игр в БОЧЧА, городки, (зимой ледяные горки)</a:t>
            </a:r>
            <a:endParaRPr kumimoji="0" lang="ru-RU" sz="10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4" name="Прямоугольная выноска 33"/>
          <p:cNvSpPr/>
          <p:nvPr/>
        </p:nvSpPr>
        <p:spPr>
          <a:xfrm>
            <a:off x="3153411" y="1713786"/>
            <a:ext cx="1953417" cy="389998"/>
          </a:xfrm>
          <a:prstGeom prst="wedgeRectCallout">
            <a:avLst>
              <a:gd name="adj1" fmla="val -20833"/>
              <a:gd name="adj2" fmla="val 82172"/>
            </a:avLst>
          </a:prstGeom>
          <a:solidFill>
            <a:srgbClr val="FFC000">
              <a:lumMod val="20000"/>
              <a:lumOff val="80000"/>
            </a:srgbClr>
          </a:solidFill>
          <a:ln w="25400" cap="flat" cmpd="sng" algn="ctr">
            <a:solidFill>
              <a:srgbClr val="000000">
                <a:lumMod val="50000"/>
                <a:lumOff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1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Сценическая площадка ГРАНИ</a:t>
            </a:r>
            <a:endParaRPr kumimoji="0" lang="ru-RU" sz="10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5" name="Прямоугольная выноска 34"/>
          <p:cNvSpPr/>
          <p:nvPr/>
        </p:nvSpPr>
        <p:spPr>
          <a:xfrm>
            <a:off x="1064130" y="1737905"/>
            <a:ext cx="1953417" cy="389998"/>
          </a:xfrm>
          <a:prstGeom prst="wedgeRectCallout">
            <a:avLst>
              <a:gd name="adj1" fmla="val -20833"/>
              <a:gd name="adj2" fmla="val 82172"/>
            </a:avLst>
          </a:prstGeom>
          <a:solidFill>
            <a:srgbClr val="FFC000">
              <a:lumMod val="20000"/>
              <a:lumOff val="80000"/>
            </a:srgbClr>
          </a:solidFill>
          <a:ln w="25400" cap="flat" cmpd="sng" algn="ctr">
            <a:solidFill>
              <a:srgbClr val="000000">
                <a:lumMod val="50000"/>
                <a:lumOff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1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Зона отдыха и настольных игр</a:t>
            </a:r>
            <a:endParaRPr kumimoji="0" lang="ru-RU" sz="10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6" name="Прямоугольная выноска 35"/>
          <p:cNvSpPr/>
          <p:nvPr/>
        </p:nvSpPr>
        <p:spPr>
          <a:xfrm>
            <a:off x="2583849" y="3832438"/>
            <a:ext cx="1886588" cy="864732"/>
          </a:xfrm>
          <a:prstGeom prst="wedgeRectCallout">
            <a:avLst>
              <a:gd name="adj1" fmla="val -20833"/>
              <a:gd name="adj2" fmla="val 82172"/>
            </a:avLst>
          </a:prstGeom>
          <a:solidFill>
            <a:srgbClr val="FFC000">
              <a:lumMod val="20000"/>
              <a:lumOff val="80000"/>
            </a:srgbClr>
          </a:solidFill>
          <a:ln w="25400" cap="flat" cmpd="sng" algn="ctr">
            <a:solidFill>
              <a:srgbClr val="000000">
                <a:lumMod val="50000"/>
                <a:lumOff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1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Зона  зрителей, для дискотек,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1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(зимой постройки снежных скульптур)</a:t>
            </a:r>
            <a:endParaRPr kumimoji="0" lang="ru-RU" sz="10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7" name="Прямоугольная выноска 36"/>
          <p:cNvSpPr/>
          <p:nvPr/>
        </p:nvSpPr>
        <p:spPr>
          <a:xfrm>
            <a:off x="481177" y="3730216"/>
            <a:ext cx="1377672" cy="553164"/>
          </a:xfrm>
          <a:prstGeom prst="wedgeRectCallout">
            <a:avLst>
              <a:gd name="adj1" fmla="val -20833"/>
              <a:gd name="adj2" fmla="val 82172"/>
            </a:avLst>
          </a:prstGeom>
          <a:solidFill>
            <a:srgbClr val="FFC000">
              <a:lumMod val="20000"/>
              <a:lumOff val="80000"/>
            </a:srgbClr>
          </a:solidFill>
          <a:ln w="25400" cap="flat" cmpd="sng" algn="ctr">
            <a:solidFill>
              <a:srgbClr val="000000">
                <a:lumMod val="50000"/>
                <a:lumOff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ru-RU" sz="1000" b="1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ru-RU" sz="1000" b="1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1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Зона  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1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“Северный сад и огород” 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10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/>
            </a:r>
            <a:br>
              <a:rPr kumimoji="0" lang="ru-RU" sz="10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</a:br>
            <a:endParaRPr kumimoji="0" lang="ru-RU" sz="10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8" name="Google Shape;155;p4"/>
          <p:cNvSpPr txBox="1"/>
          <p:nvPr/>
        </p:nvSpPr>
        <p:spPr>
          <a:xfrm>
            <a:off x="2285444" y="903402"/>
            <a:ext cx="8099730" cy="2334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buClr>
                <a:schemeClr val="lt1"/>
              </a:buClr>
              <a:buSzPts val="1900"/>
            </a:pPr>
            <a:r>
              <a:rPr lang="ru-RU" sz="1900" b="1" dirty="0" smtClean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РЕАЛИЗОВАНО СОЦИАЛЬНО-КУЛЬТУРНОЕ НАПОЛНЕНИЕ</a:t>
            </a:r>
            <a:endParaRPr lang="ru-RU" sz="1900" b="1" dirty="0">
              <a:solidFill>
                <a:schemeClr val="lt1"/>
              </a:solidFill>
              <a:latin typeface="Montserrat"/>
              <a:ea typeface="Montserrat"/>
              <a:cs typeface="Montserrat"/>
            </a:endParaRPr>
          </a:p>
        </p:txBody>
      </p:sp>
      <p:pic>
        <p:nvPicPr>
          <p:cNvPr id="39" name="Рисунок 3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" t="323" r="-321" b="68966"/>
          <a:stretch/>
        </p:blipFill>
        <p:spPr>
          <a:xfrm>
            <a:off x="8004064" y="1433373"/>
            <a:ext cx="3437613" cy="1994769"/>
          </a:xfrm>
          <a:prstGeom prst="rect">
            <a:avLst/>
          </a:prstGeom>
          <a:ln w="38100" cap="sq">
            <a:solidFill>
              <a:schemeClr val="accent1">
                <a:lumMod val="40000"/>
                <a:lumOff val="6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0" name="Рисунок 3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982" b="369"/>
          <a:stretch/>
        </p:blipFill>
        <p:spPr>
          <a:xfrm>
            <a:off x="8004064" y="3483830"/>
            <a:ext cx="3454739" cy="2314833"/>
          </a:xfrm>
          <a:prstGeom prst="rect">
            <a:avLst/>
          </a:prstGeom>
          <a:ln w="38100" cap="sq">
            <a:solidFill>
              <a:schemeClr val="accent1">
                <a:lumMod val="40000"/>
                <a:lumOff val="6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56512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11" name="Объект 10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84058529"/>
              </p:ext>
            </p:extLst>
          </p:nvPr>
        </p:nvGraphicFramePr>
        <p:xfrm>
          <a:off x="2667757" y="2334815"/>
          <a:ext cx="8534400" cy="1112520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2133600"/>
                <a:gridCol w="2133600"/>
                <a:gridCol w="2133600"/>
                <a:gridCol w="2133600"/>
              </a:tblGrid>
              <a:tr h="37084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Google Shape;153;p4"/>
          <p:cNvSpPr/>
          <p:nvPr/>
        </p:nvSpPr>
        <p:spPr>
          <a:xfrm>
            <a:off x="4053901" y="1292738"/>
            <a:ext cx="4369177" cy="461665"/>
          </a:xfrm>
          <a:prstGeom prst="roundRect">
            <a:avLst>
              <a:gd name="adj" fmla="val 50000"/>
            </a:avLst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154;p4"/>
          <p:cNvSpPr/>
          <p:nvPr/>
        </p:nvSpPr>
        <p:spPr>
          <a:xfrm>
            <a:off x="4308491" y="443060"/>
            <a:ext cx="3575018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ru-RU" sz="4000" b="1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 О ПРОЕКТЕ</a:t>
            </a:r>
            <a:endParaRPr sz="40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18" name="Таблица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23111582"/>
              </p:ext>
            </p:extLst>
          </p:nvPr>
        </p:nvGraphicFramePr>
        <p:xfrm>
          <a:off x="1217896" y="1896195"/>
          <a:ext cx="9984261" cy="39036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28087"/>
                <a:gridCol w="3328087"/>
                <a:gridCol w="3328087"/>
              </a:tblGrid>
              <a:tr h="1248620">
                <a:tc>
                  <a:txBody>
                    <a:bodyPr/>
                    <a:lstStyle/>
                    <a:p>
                      <a:pPr algn="ctr"/>
                      <a:endParaRPr lang="ru-RU" sz="2000" dirty="0" smtClean="0"/>
                    </a:p>
                    <a:p>
                      <a:pPr algn="ctr"/>
                      <a:r>
                        <a:rPr lang="ru-RU" sz="2000" dirty="0" smtClean="0"/>
                        <a:t>2022</a:t>
                      </a:r>
                    </a:p>
                    <a:p>
                      <a:pPr algn="ctr"/>
                      <a:r>
                        <a:rPr lang="ru-RU" sz="2000" dirty="0" smtClean="0"/>
                        <a:t>«Понеслось»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2000" dirty="0" smtClean="0"/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 smtClean="0"/>
                        <a:t>2023</a:t>
                      </a: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 smtClean="0"/>
                        <a:t>«Понеслось»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2000" dirty="0" smtClean="0"/>
                    </a:p>
                    <a:p>
                      <a:pPr algn="ctr"/>
                      <a:r>
                        <a:rPr lang="ru-RU" sz="2000" dirty="0" smtClean="0"/>
                        <a:t>2024</a:t>
                      </a:r>
                    </a:p>
                    <a:p>
                      <a:pPr algn="ctr"/>
                      <a:r>
                        <a:rPr lang="ru-RU" sz="2000" dirty="0" smtClean="0"/>
                        <a:t>«Понеслось»</a:t>
                      </a:r>
                    </a:p>
                    <a:p>
                      <a:pPr algn="ctr"/>
                      <a:endParaRPr lang="ru-RU" sz="2000" dirty="0"/>
                    </a:p>
                  </a:txBody>
                  <a:tcPr/>
                </a:tc>
              </a:tr>
              <a:tr h="609791">
                <a:tc>
                  <a:txBody>
                    <a:bodyPr/>
                    <a:lstStyle/>
                    <a:p>
                      <a:pPr algn="ctr"/>
                      <a:endParaRPr lang="ru-RU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77</a:t>
                      </a:r>
                      <a:r>
                        <a:rPr lang="ru-RU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человек (11 команд)</a:t>
                      </a:r>
                      <a:endParaRPr lang="ru-RU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85 человек</a:t>
                      </a:r>
                      <a:r>
                        <a:rPr lang="ru-RU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(12 команд)</a:t>
                      </a:r>
                      <a:endParaRPr lang="ru-RU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112 человек (16 команд)</a:t>
                      </a:r>
                      <a:endParaRPr lang="ru-RU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1393808">
                <a:tc>
                  <a:txBody>
                    <a:bodyPr/>
                    <a:lstStyle/>
                    <a:p>
                      <a:pPr algn="just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Проведены земельные работы. Закуплено 8 скамеек и 3 урны.</a:t>
                      </a:r>
                    </a:p>
                    <a:p>
                      <a:pPr algn="just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Сварен трамплин для площадки парашютистов.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Высажено около 200 растений, сделана</a:t>
                      </a:r>
                      <a:r>
                        <a:rPr lang="ru-RU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площадка для игры в БОЧЧА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Модернизировали летнюю беседку во всесезонный «дачный</a:t>
                      </a:r>
                      <a:r>
                        <a:rPr lang="ru-RU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домик».</a:t>
                      </a:r>
                      <a:r>
                        <a:rPr lang="ru-RU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Создали условия сервиса на дачном пространстве.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489864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1 099 862 рублей 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1 196 000 рублей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751 000 рублей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5272216" y="1338904"/>
            <a:ext cx="23148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РЕАЛИЗОВАНО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335424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11" name="Объект 10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84058529"/>
              </p:ext>
            </p:extLst>
          </p:nvPr>
        </p:nvGraphicFramePr>
        <p:xfrm>
          <a:off x="2667757" y="2334815"/>
          <a:ext cx="8534400" cy="1112520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2133600"/>
                <a:gridCol w="2133600"/>
                <a:gridCol w="2133600"/>
                <a:gridCol w="2133600"/>
              </a:tblGrid>
              <a:tr h="37084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Google Shape;153;p4"/>
          <p:cNvSpPr/>
          <p:nvPr/>
        </p:nvSpPr>
        <p:spPr>
          <a:xfrm>
            <a:off x="4053901" y="1292738"/>
            <a:ext cx="4369177" cy="461665"/>
          </a:xfrm>
          <a:prstGeom prst="roundRect">
            <a:avLst>
              <a:gd name="adj" fmla="val 50000"/>
            </a:avLst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154;p4"/>
          <p:cNvSpPr/>
          <p:nvPr/>
        </p:nvSpPr>
        <p:spPr>
          <a:xfrm>
            <a:off x="4308491" y="443060"/>
            <a:ext cx="3575018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ru-RU" sz="4000" b="1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 О ПРОЕКТЕ</a:t>
            </a:r>
            <a:endParaRPr sz="40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18" name="Таблица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44537437"/>
              </p:ext>
            </p:extLst>
          </p:nvPr>
        </p:nvGraphicFramePr>
        <p:xfrm>
          <a:off x="263611" y="1896195"/>
          <a:ext cx="11697729" cy="3749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85967"/>
                <a:gridCol w="3435179"/>
                <a:gridCol w="4176583"/>
              </a:tblGrid>
              <a:tr h="890691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2022</a:t>
                      </a:r>
                    </a:p>
                    <a:p>
                      <a:pPr algn="ctr"/>
                      <a:r>
                        <a:rPr lang="ru-RU" sz="2000" dirty="0" smtClean="0"/>
                        <a:t>«Понеслось»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 smtClean="0"/>
                        <a:t>2023</a:t>
                      </a: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 smtClean="0"/>
                        <a:t>«Понеслось»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2024</a:t>
                      </a:r>
                    </a:p>
                    <a:p>
                      <a:pPr algn="ctr"/>
                      <a:r>
                        <a:rPr lang="ru-RU" sz="2000" dirty="0" smtClean="0"/>
                        <a:t>«Понеслось»</a:t>
                      </a:r>
                    </a:p>
                    <a:p>
                      <a:pPr algn="ctr"/>
                      <a:endParaRPr lang="ru-RU" sz="2000" dirty="0"/>
                    </a:p>
                  </a:txBody>
                  <a:tcPr/>
                </a:tc>
              </a:tr>
              <a:tr h="1052635">
                <a:tc>
                  <a:txBody>
                    <a:bodyPr/>
                    <a:lstStyle/>
                    <a:p>
                      <a:pPr algn="ctr"/>
                      <a:endParaRPr lang="ru-RU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ru-RU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«Школа горожанина» 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ru-RU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Победа в марафоне «Понеслось»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ru-RU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Вклад спонсоров</a:t>
                      </a:r>
                      <a:endParaRPr lang="ru-RU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Грант «Мир новых возможностей»</a:t>
                      </a:r>
                      <a:endParaRPr lang="ru-RU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Администрация города Мончегорска</a:t>
                      </a:r>
                      <a:endParaRPr lang="ru-RU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1052635">
                <a:tc>
                  <a:txBody>
                    <a:bodyPr/>
                    <a:lstStyle/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Закуплен дом-комплект </a:t>
                      </a:r>
                    </a:p>
                    <a:p>
                      <a:pPr marL="0" indent="0" algn="l">
                        <a:buFont typeface="Arial" panose="020B0604020202020204" pitchFamily="34" charset="0"/>
                        <a:buNone/>
                      </a:pPr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(Летняя   беседка)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Проведены земельные работы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 algn="just">
                        <a:buFont typeface="Arial" panose="020B0604020202020204" pitchFamily="34" charset="0"/>
                        <a:buChar char="•"/>
                      </a:pPr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Установлена</a:t>
                      </a:r>
                      <a:r>
                        <a:rPr lang="ru-RU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инклюзивная сцена</a:t>
                      </a:r>
                    </a:p>
                    <a:p>
                      <a:pPr marL="285750" indent="-285750" algn="just">
                        <a:buFont typeface="Arial" panose="020B0604020202020204" pitchFamily="34" charset="0"/>
                        <a:buChar char="•"/>
                      </a:pPr>
                      <a:r>
                        <a:rPr lang="ru-RU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Установлен забор по периметру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 algn="just">
                        <a:buFont typeface="Arial" panose="020B0604020202020204" pitchFamily="34" charset="0"/>
                        <a:buChar char="•"/>
                      </a:pPr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Предоставление в аренду 2х</a:t>
                      </a:r>
                      <a:r>
                        <a:rPr lang="ru-RU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помещений на безвозмездной основе.</a:t>
                      </a:r>
                    </a:p>
                    <a:p>
                      <a:pPr marL="285750" indent="-285750" algn="just">
                        <a:buFont typeface="Arial" panose="020B0604020202020204" pitchFamily="34" charset="0"/>
                        <a:buChar char="•"/>
                      </a:pPr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Расширена территория на 2196 </a:t>
                      </a:r>
                      <a:r>
                        <a:rPr lang="ru-RU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м.кв</a:t>
                      </a:r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23888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2 800 000 рублей 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6 500 000 рублей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4951412" y="1338904"/>
            <a:ext cx="31508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СОФИНАНСИРОВАНИЕ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1750920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11" name="Объект 10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84058529"/>
              </p:ext>
            </p:extLst>
          </p:nvPr>
        </p:nvGraphicFramePr>
        <p:xfrm>
          <a:off x="2667757" y="2334815"/>
          <a:ext cx="8534400" cy="1112520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2133600"/>
                <a:gridCol w="2133600"/>
                <a:gridCol w="2133600"/>
                <a:gridCol w="2133600"/>
              </a:tblGrid>
              <a:tr h="37084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Google Shape;154;p4"/>
          <p:cNvSpPr/>
          <p:nvPr/>
        </p:nvSpPr>
        <p:spPr>
          <a:xfrm>
            <a:off x="4308491" y="121360"/>
            <a:ext cx="3575018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ru-RU" sz="4000" b="1" i="0" u="none" strike="noStrike" cap="none" dirty="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 О ПРОЕКТЕ</a:t>
            </a:r>
            <a:endParaRPr sz="40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3918" y="1059798"/>
            <a:ext cx="3247367" cy="24355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9117" y="1056730"/>
            <a:ext cx="3163026" cy="23722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612867" y="3531542"/>
            <a:ext cx="2827592" cy="212069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4121" y="3543311"/>
            <a:ext cx="2870283" cy="215271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875" y="1056729"/>
            <a:ext cx="3018306" cy="23906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097" y="3558239"/>
            <a:ext cx="2854497" cy="214087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732605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11" name="Объект 10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84058529"/>
              </p:ext>
            </p:extLst>
          </p:nvPr>
        </p:nvGraphicFramePr>
        <p:xfrm>
          <a:off x="2667757" y="2334815"/>
          <a:ext cx="8534400" cy="1112520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2133600"/>
                <a:gridCol w="2133600"/>
                <a:gridCol w="2133600"/>
                <a:gridCol w="2133600"/>
              </a:tblGrid>
              <a:tr h="37084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0090"/>
            <a:ext cx="12192000" cy="6858000"/>
          </a:xfrm>
          <a:prstGeom prst="rect">
            <a:avLst/>
          </a:prstGeom>
        </p:spPr>
      </p:pic>
      <p:sp>
        <p:nvSpPr>
          <p:cNvPr id="9" name="Google Shape;154;p4"/>
          <p:cNvSpPr/>
          <p:nvPr/>
        </p:nvSpPr>
        <p:spPr>
          <a:xfrm>
            <a:off x="4308491" y="-50090"/>
            <a:ext cx="3575018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ru-RU" sz="4000" b="1" i="0" u="none" strike="noStrike" cap="none" dirty="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 О ПРОЕКТЕ</a:t>
            </a:r>
            <a:endParaRPr sz="40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50" name="Picture 2" descr="https://sun9-54.userapi.com/impg/C1iIuUvpFwC4HkAAtIWXdrXN0ku2zsqEgP4KiQ/-g2cNwWWl4s.jpg?size=1620x2160&amp;quality=95&amp;sign=7414a5324fda30c19d28b8875eb4dbda&amp;type=albu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07" t="22819" r="12174" b="14573"/>
          <a:stretch/>
        </p:blipFill>
        <p:spPr bwMode="auto">
          <a:xfrm>
            <a:off x="9069873" y="473341"/>
            <a:ext cx="2493195" cy="285029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3074" name="Picture 2" descr="https://sun9-16.userapi.com/impg/Z7gWRSqJLUYV-7-lL4bt945Ck1_YatR_mH8xdQ/nZz_xLkXL10.jpg?size=1494x2160&amp;quality=95&amp;sign=3373fd841befbafcfb010172e33bf23b&amp;type=albu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308" y="368083"/>
            <a:ext cx="2286469" cy="330573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8819" y="688581"/>
            <a:ext cx="4473146" cy="2544561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3076" name="Picture 4" descr="https://sun9-56.userapi.com/impg/hVcQiBlA1xCLLI60pvToJvPA_iAwzlX5tVfJ0A/LueevHXj0O8.jpg?size=1600x900&amp;quality=95&amp;sign=d1e1689dc90737dba6446f9366275633&amp;type=album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8472" y="3419767"/>
            <a:ext cx="4483494" cy="2220786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212" y="3315371"/>
            <a:ext cx="2602664" cy="232518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73562" y="3323635"/>
            <a:ext cx="2885818" cy="230865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4229023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11" name="Объект 10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84058529"/>
              </p:ext>
            </p:extLst>
          </p:nvPr>
        </p:nvGraphicFramePr>
        <p:xfrm>
          <a:off x="2667757" y="2334815"/>
          <a:ext cx="8534400" cy="1112520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2133600"/>
                <a:gridCol w="2133600"/>
                <a:gridCol w="2133600"/>
                <a:gridCol w="2133600"/>
              </a:tblGrid>
              <a:tr h="37084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Google Shape;153;p4"/>
          <p:cNvSpPr/>
          <p:nvPr/>
        </p:nvSpPr>
        <p:spPr>
          <a:xfrm>
            <a:off x="3911411" y="742532"/>
            <a:ext cx="4369177" cy="461665"/>
          </a:xfrm>
          <a:prstGeom prst="roundRect">
            <a:avLst>
              <a:gd name="adj" fmla="val 50000"/>
            </a:avLst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154;p4"/>
          <p:cNvSpPr/>
          <p:nvPr/>
        </p:nvSpPr>
        <p:spPr>
          <a:xfrm>
            <a:off x="4308491" y="130843"/>
            <a:ext cx="3575018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ru-RU" sz="4000" b="1" i="0" u="none" strike="noStrike" cap="none" dirty="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 О ПРОЕКТЕ</a:t>
            </a:r>
            <a:endParaRPr sz="40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112922" y="760601"/>
            <a:ext cx="31508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ПЛАН 2025 год</a:t>
            </a:r>
            <a:endParaRPr lang="ru-RU" b="1" dirty="0"/>
          </a:p>
        </p:txBody>
      </p:sp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54056254"/>
              </p:ext>
            </p:extLst>
          </p:nvPr>
        </p:nvGraphicFramePr>
        <p:xfrm>
          <a:off x="385506" y="1581261"/>
          <a:ext cx="11541210" cy="4912311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50800" dir="5400000" algn="ctr" rotWithShape="0">
                    <a:srgbClr val="ED7D31">
                      <a:lumMod val="40000"/>
                      <a:lumOff val="60000"/>
                    </a:srgbClr>
                  </a:outerShdw>
                </a:effectLst>
              </a:tblPr>
              <a:tblGrid>
                <a:gridCol w="3521969"/>
                <a:gridCol w="3521969"/>
                <a:gridCol w="4497272"/>
              </a:tblGrid>
              <a:tr h="369996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 smtClean="0">
                          <a:solidFill>
                            <a:schemeClr val="tx1"/>
                          </a:solidFill>
                        </a:rPr>
                        <a:t>АУДИТОРИЯ</a:t>
                      </a: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ru-RU" sz="2000" b="1" i="0" u="none" strike="noStrike" cap="none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ЦЕЛЬ</a:t>
                      </a:r>
                      <a:endParaRPr lang="ru-RU" sz="2000" b="1" i="0" u="none" strike="noStrike" cap="none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ru-RU" sz="2000" b="1" i="0" u="none" strike="noStrike" cap="none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ЗАДАЧИ</a:t>
                      </a:r>
                      <a:endParaRPr lang="ru-RU" sz="2000" b="1" i="0" u="none" strike="noStrike" cap="none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1963826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algn="l" defTabSz="914400" rtl="0" eaLnBrk="1" latinLnBrk="0" hangingPunct="1">
                        <a:buFontTx/>
                        <a:buNone/>
                      </a:pPr>
                      <a:endParaRPr lang="ru-RU" sz="1200" b="0" i="0" u="none" strike="noStrike" cap="none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  <a:p>
                      <a:pPr marL="0" algn="l" defTabSz="914400" rtl="0" eaLnBrk="1" latinLnBrk="0" hangingPunct="1">
                        <a:buFontTx/>
                        <a:buNone/>
                      </a:pPr>
                      <a:r>
                        <a:rPr lang="ru-RU" sz="1200" b="0" i="0" u="none" strike="noStrike" cap="none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Инвалиды(семьи  инвалидов)</a:t>
                      </a:r>
                    </a:p>
                    <a:p>
                      <a:pPr marL="0" algn="l" defTabSz="914400" rtl="0" eaLnBrk="1" latinLnBrk="0" hangingPunct="1">
                        <a:buFontTx/>
                        <a:buNone/>
                      </a:pPr>
                      <a:endParaRPr lang="ru-RU" sz="1200" b="0" i="0" u="none" strike="noStrike" cap="none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  <a:p>
                      <a:pPr marL="0" algn="l" defTabSz="914400" rtl="0" eaLnBrk="1" latinLnBrk="0" hangingPunct="1">
                        <a:buFontTx/>
                        <a:buNone/>
                      </a:pPr>
                      <a:r>
                        <a:rPr lang="ru-RU" sz="1200" b="0" i="0" u="none" strike="noStrike" cap="none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Граждане пожилого возраста</a:t>
                      </a:r>
                    </a:p>
                    <a:p>
                      <a:pPr marL="0" algn="l" defTabSz="914400" rtl="0" eaLnBrk="1" latinLnBrk="0" hangingPunct="1">
                        <a:buFontTx/>
                        <a:buNone/>
                      </a:pPr>
                      <a:endParaRPr lang="ru-RU" sz="1200" b="0" i="0" u="none" strike="noStrike" cap="none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  <a:p>
                      <a:pPr marL="0" algn="l" defTabSz="914400" rtl="0" eaLnBrk="1" latinLnBrk="0" hangingPunct="1">
                        <a:buFontTx/>
                        <a:buNone/>
                      </a:pPr>
                      <a:r>
                        <a:rPr lang="ru-RU" sz="1200" b="0" i="0" u="none" strike="noStrike" cap="none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Боевое братство(ветераны боевых действий)</a:t>
                      </a:r>
                    </a:p>
                    <a:p>
                      <a:pPr marL="0" algn="l" defTabSz="914400" rtl="0" eaLnBrk="1" latinLnBrk="0" hangingPunct="1">
                        <a:buFontTx/>
                        <a:buNone/>
                      </a:pPr>
                      <a:endParaRPr lang="ru-RU" sz="1200" b="0" i="0" u="none" strike="noStrike" cap="none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  <a:p>
                      <a:pPr marL="0" algn="l" defTabSz="914400" rtl="0" eaLnBrk="1" latinLnBrk="0" hangingPunct="1">
                        <a:buFontTx/>
                        <a:buNone/>
                      </a:pPr>
                      <a:endParaRPr lang="ru-RU" sz="1200" b="0" i="0" u="none" strike="noStrike" cap="none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  <a:p>
                      <a:pPr marL="0" algn="l" defTabSz="914400" rtl="0" eaLnBrk="1" latinLnBrk="0" hangingPunct="1">
                        <a:buFontTx/>
                        <a:buNone/>
                      </a:pPr>
                      <a:endParaRPr lang="ru-RU" sz="1200" b="0" i="0" u="none" strike="noStrike" cap="none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algn="l" defTabSz="914400" rtl="0" eaLnBrk="1" latinLnBrk="0" hangingPunct="1"/>
                      <a:endParaRPr lang="ru-RU" sz="1200" b="0" i="0" u="none" strike="noStrike" cap="none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  <a:p>
                      <a:pPr marL="0" algn="just" defTabSz="914400" rtl="0" eaLnBrk="1" latinLnBrk="0" hangingPunct="1"/>
                      <a:r>
                        <a:rPr lang="ru-RU" sz="1200" b="0" i="0" u="none" strike="noStrike" cap="none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Создание в городской среде общественного пространства с благоприятными условиями для отдыха и досуга, занятия спортом и творчеством для целевой аудитории, а также для социализации и интеграции в общество лиц с ОВЗ.</a:t>
                      </a:r>
                    </a:p>
                    <a:p>
                      <a:pPr marL="0" algn="just" defTabSz="914400" rtl="0" eaLnBrk="1" latinLnBrk="0" hangingPunct="1"/>
                      <a:endParaRPr lang="ru-RU" sz="1200" b="0" i="0" u="none" strike="noStrike" cap="none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  <a:p>
                      <a:pPr marL="0" algn="just" defTabSz="914400" rtl="0" eaLnBrk="1" latinLnBrk="0" hangingPunct="1"/>
                      <a:endParaRPr lang="ru-RU" sz="1200" b="0" i="0" u="none" strike="noStrike" cap="none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  <a:p>
                      <a:pPr marL="0" algn="just" defTabSz="914400" rtl="0" eaLnBrk="1" latinLnBrk="0" hangingPunct="1"/>
                      <a:endParaRPr lang="ru-RU" sz="1200" b="0" i="0" u="none" strike="noStrike" cap="none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just">
                        <a:buFontTx/>
                        <a:buNone/>
                      </a:pPr>
                      <a:r>
                        <a:rPr lang="ru-RU" sz="1000" b="0" i="0" u="none" strike="noStrike" cap="none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1.Подготовка специалистов и волонтеров проекта для работы с людьми с ОВЗ</a:t>
                      </a:r>
                    </a:p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cap="none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2.Создание</a:t>
                      </a:r>
                      <a:r>
                        <a:rPr lang="ru-RU" sz="1000" b="0" i="0" u="none" strike="noStrike" cap="none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 общегородского инклюзивного пространства</a:t>
                      </a:r>
                      <a:endParaRPr lang="ru-RU" sz="1000" b="0" i="0" u="none" strike="noStrike" cap="none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  <a:p>
                      <a:pPr algn="just">
                        <a:buFontTx/>
                        <a:buNone/>
                      </a:pPr>
                      <a:r>
                        <a:rPr lang="ru-RU" sz="1000" b="0" i="0" u="none" strike="noStrike" cap="none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3.Проведение общегородских масштабных мероприятий и фестивалей среди целевой аудитории и граждан города Мончегорска.</a:t>
                      </a:r>
                    </a:p>
                    <a:p>
                      <a:pPr algn="just">
                        <a:buFontTx/>
                        <a:buNone/>
                      </a:pPr>
                      <a:r>
                        <a:rPr lang="ru-RU" sz="1000" b="0" i="0" u="none" strike="noStrike" cap="none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4.Проведение спортивных и культурно-досуговых мероприятий с привлечением целевой аудитории с региона. </a:t>
                      </a:r>
                    </a:p>
                    <a:p>
                      <a:pPr algn="just">
                        <a:buFontTx/>
                        <a:buNone/>
                      </a:pPr>
                      <a:r>
                        <a:rPr lang="ru-RU" sz="1000" b="0" i="0" u="none" strike="noStrike" cap="none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5.Развитие адаптивной физической культуры, творческого самовыражения  на свежем воздухе среди целевой аудитории;</a:t>
                      </a:r>
                    </a:p>
                    <a:p>
                      <a:pPr algn="just">
                        <a:buFontTx/>
                        <a:buNone/>
                      </a:pPr>
                      <a:r>
                        <a:rPr lang="ru-RU" sz="1000" b="0" i="0" u="none" strike="noStrike" cap="none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6. Преодоление комплекса «ненужности» путем повышения значимости жизненного опыта в глазах общества.</a:t>
                      </a: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313074">
                <a:tc gridSpan="3"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latinLnBrk="0" hangingPunct="1">
                        <a:buFontTx/>
                        <a:buNone/>
                      </a:pPr>
                      <a:r>
                        <a:rPr lang="ru-RU" sz="1600" b="0" i="0" u="none" strike="noStrike" cap="none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НОВОЕ</a:t>
                      </a:r>
                      <a:r>
                        <a:rPr lang="ru-RU" sz="1600" b="0" i="0" u="none" strike="noStrike" cap="none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 НАПРАВЛЕНИЕ В ПРОЕКТЕ</a:t>
                      </a:r>
                      <a:endParaRPr lang="ru-RU" sz="1600" b="0" i="0" u="none" strike="noStrike" cap="none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just" defTabSz="914400" rtl="0" eaLnBrk="1" latinLnBrk="0" hangingPunct="1"/>
                      <a:endParaRPr lang="ru-RU" sz="1600" b="0" i="0" u="none" strike="noStrike" cap="none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just">
                        <a:buFontTx/>
                        <a:buNone/>
                      </a:pPr>
                      <a:endParaRPr lang="ru-RU" sz="1600" b="0" i="0" u="none" strike="noStrike" cap="none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</a:tr>
              <a:tr h="2077671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algn="l" defTabSz="914400" rtl="0" eaLnBrk="1" latinLnBrk="0" hangingPunct="1">
                        <a:buFontTx/>
                        <a:buNone/>
                      </a:pPr>
                      <a:r>
                        <a:rPr lang="ru-RU" sz="1200" b="0" i="0" u="none" strike="noStrike" cap="none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Жители города</a:t>
                      </a:r>
                      <a:r>
                        <a:rPr lang="ru-RU" sz="1200" b="0" i="0" u="none" strike="noStrike" cap="none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ru-RU" sz="1200" b="0" i="0" u="none" strike="noStrike" cap="none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Мончегорска</a:t>
                      </a:r>
                      <a:endParaRPr lang="ru-RU" sz="1200" b="0" i="0" u="none" strike="noStrike" cap="none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1200" b="0" i="0" u="none" strike="noStrike" cap="none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Увеличить участие жителей города в совместных мероприятиях с людьми с инвалидностью и ОВЗ на 30% в течение 12 месяцев, организовав на "</a:t>
                      </a:r>
                      <a:r>
                        <a:rPr lang="ru-RU" sz="1200" b="0" i="0" u="none" strike="noStrike" cap="none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НЕтихом</a:t>
                      </a:r>
                      <a:r>
                        <a:rPr lang="ru-RU" sz="1200" b="0" i="0" u="none" strike="noStrike" cap="none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 дворике" не менее 10 событий, направленных на интеграцию и взаимодействие этих групп.</a:t>
                      </a:r>
                      <a:endParaRPr lang="ru-RU" sz="1600" b="0" i="0" u="none" strike="noStrike" cap="none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just">
                        <a:buFontTx/>
                        <a:buNone/>
                      </a:pPr>
                      <a:r>
                        <a:rPr lang="ru-RU" sz="1000" b="0" i="0" u="none" strike="noStrike" cap="none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Исследование потребностей и интересов</a:t>
                      </a:r>
                    </a:p>
                    <a:p>
                      <a:pPr algn="just">
                        <a:buFontTx/>
                        <a:buNone/>
                      </a:pPr>
                      <a:r>
                        <a:rPr lang="ru-RU" sz="1000" b="0" i="0" u="none" strike="noStrike" cap="none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Планирование мероприятий</a:t>
                      </a:r>
                    </a:p>
                    <a:p>
                      <a:pPr algn="just">
                        <a:buFontTx/>
                        <a:buNone/>
                      </a:pPr>
                      <a:r>
                        <a:rPr lang="ru-RU" sz="1000" b="0" i="0" u="none" strike="noStrike" cap="none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Создание партнерств</a:t>
                      </a:r>
                    </a:p>
                    <a:p>
                      <a:pPr algn="just">
                        <a:buFontTx/>
                        <a:buNone/>
                      </a:pPr>
                      <a:r>
                        <a:rPr lang="ru-RU" sz="1000" b="0" i="0" u="none" strike="noStrike" cap="none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Рекламная кампания</a:t>
                      </a:r>
                    </a:p>
                    <a:p>
                      <a:pPr algn="just">
                        <a:buFontTx/>
                        <a:buNone/>
                      </a:pPr>
                      <a:r>
                        <a:rPr lang="ru-RU" sz="1000" b="0" i="0" u="none" strike="noStrike" cap="none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Организация мероприятий</a:t>
                      </a:r>
                    </a:p>
                    <a:p>
                      <a:pPr algn="just">
                        <a:buFontTx/>
                        <a:buNone/>
                      </a:pPr>
                      <a:r>
                        <a:rPr lang="ru-RU" sz="1000" b="0" i="0" u="none" strike="noStrike" cap="none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Оценка результатов</a:t>
                      </a:r>
                      <a:endParaRPr lang="ru-RU" sz="1000" b="0" i="0" u="none" strike="noStrike" cap="none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18330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11" name="Объект 10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84058529"/>
              </p:ext>
            </p:extLst>
          </p:nvPr>
        </p:nvGraphicFramePr>
        <p:xfrm>
          <a:off x="2667757" y="2334815"/>
          <a:ext cx="8534400" cy="1112520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2133600"/>
                <a:gridCol w="2133600"/>
                <a:gridCol w="2133600"/>
                <a:gridCol w="2133600"/>
              </a:tblGrid>
              <a:tr h="37084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Google Shape;153;p4"/>
          <p:cNvSpPr/>
          <p:nvPr/>
        </p:nvSpPr>
        <p:spPr>
          <a:xfrm>
            <a:off x="2731398" y="789245"/>
            <a:ext cx="5844635" cy="461665"/>
          </a:xfrm>
          <a:prstGeom prst="roundRect">
            <a:avLst>
              <a:gd name="adj" fmla="val 50000"/>
            </a:avLst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154;p4"/>
          <p:cNvSpPr/>
          <p:nvPr/>
        </p:nvSpPr>
        <p:spPr>
          <a:xfrm>
            <a:off x="4046236" y="140257"/>
            <a:ext cx="3575018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ru-RU" sz="4000" b="1" i="0" u="none" strike="noStrike" cap="none" dirty="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 О ПРОЕКТЕ</a:t>
            </a:r>
            <a:endParaRPr sz="40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Google Shape;155;p4"/>
          <p:cNvSpPr txBox="1"/>
          <p:nvPr/>
        </p:nvSpPr>
        <p:spPr>
          <a:xfrm>
            <a:off x="3033227" y="847618"/>
            <a:ext cx="7058025" cy="2334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defTabSz="914400">
              <a:buClr>
                <a:srgbClr val="FFFFFF"/>
              </a:buClr>
              <a:buSzPts val="1900"/>
              <a:buFont typeface="Arial"/>
              <a:buNone/>
            </a:pPr>
            <a:r>
              <a:rPr lang="ru-RU" sz="1900" b="1" kern="0" dirty="0" smtClean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Новая локация </a:t>
            </a:r>
            <a:r>
              <a:rPr lang="en-US" sz="1900" b="1" kern="0" dirty="0" smtClean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“</a:t>
            </a:r>
            <a:r>
              <a:rPr lang="ru-RU" sz="1900" b="1" kern="0" dirty="0" smtClean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Территория партнерства</a:t>
            </a:r>
            <a:r>
              <a:rPr lang="en-US" sz="1900" b="1" kern="0" dirty="0" smtClean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”</a:t>
            </a:r>
            <a:endParaRPr lang="ru-RU" sz="1900" b="1" kern="0" dirty="0">
              <a:solidFill>
                <a:srgbClr val="FFFFFF"/>
              </a:solidFill>
              <a:latin typeface="Montserrat"/>
              <a:ea typeface="Montserrat"/>
              <a:cs typeface="Montserrat"/>
              <a:sym typeface="Arial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7090" y="1309283"/>
            <a:ext cx="5023530" cy="45465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" name="Скругленный прямоугольник 16"/>
          <p:cNvSpPr/>
          <p:nvPr/>
        </p:nvSpPr>
        <p:spPr>
          <a:xfrm>
            <a:off x="6797393" y="4024302"/>
            <a:ext cx="4347029" cy="1689463"/>
          </a:xfrm>
          <a:prstGeom prst="roundRect">
            <a:avLst/>
          </a:prstGeom>
          <a:noFill/>
          <a:ln w="57150" cap="flat" cmpd="sng" algn="ctr">
            <a:solidFill>
              <a:schemeClr val="accent1">
                <a:lumMod val="20000"/>
                <a:lumOff val="8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ru-RU" sz="14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11748" y="1421100"/>
            <a:ext cx="48419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r>
              <a:rPr lang="ru-RU" sz="1400" kern="0" dirty="0" smtClea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Администрация города Мончегорска расширила территорию для реализации проекта </a:t>
            </a:r>
            <a:r>
              <a:rPr lang="en-US" sz="1400" kern="0" dirty="0" smtClea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“</a:t>
            </a:r>
            <a:r>
              <a:rPr lang="ru-RU" sz="1400" kern="0" dirty="0" smtClea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Нетихий дворик</a:t>
            </a:r>
            <a:r>
              <a:rPr lang="en-US" sz="1400" kern="0" dirty="0" smtClea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”</a:t>
            </a:r>
            <a:endParaRPr lang="ru-RU" sz="14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11748" y="1944320"/>
            <a:ext cx="16065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r>
              <a:rPr lang="ru-RU" sz="1400" kern="0" dirty="0" smtClea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В планах 2025г.</a:t>
            </a:r>
            <a:r>
              <a:rPr lang="en-US" sz="1400" kern="0" dirty="0" smtClea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: </a:t>
            </a:r>
            <a:endParaRPr lang="ru-RU" sz="14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811748" y="2226556"/>
            <a:ext cx="5175352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defTabSz="91440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ru-RU" sz="14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Привлечение новых </a:t>
            </a:r>
            <a:r>
              <a:rPr lang="ru-RU" sz="1400" kern="0" dirty="0" smtClea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волонтеров в проект</a:t>
            </a:r>
            <a:endParaRPr lang="ru-RU" sz="14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marL="285750" indent="-285750" defTabSz="91440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ru-RU" sz="1400" kern="0" dirty="0" smtClea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Распланировать территорию</a:t>
            </a:r>
          </a:p>
          <a:p>
            <a:pPr marL="285750" indent="-285750" defTabSz="91440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ru-RU" sz="1400" kern="0" dirty="0" smtClea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Сделать дизайн проект привлекая студентов дизайнеров</a:t>
            </a:r>
          </a:p>
          <a:p>
            <a:pPr marL="285750" indent="-285750" defTabSz="91440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ru-RU" sz="1400" kern="0" dirty="0" smtClea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Привлечение средств на оснащение территории</a:t>
            </a:r>
          </a:p>
          <a:p>
            <a:pPr marL="285750" indent="-285750" defTabSz="91440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ru-RU" sz="1400" kern="0" dirty="0" smtClea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Благоустройство территории</a:t>
            </a:r>
          </a:p>
          <a:p>
            <a:pPr marL="285750" indent="-285750" defTabSz="91440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ru-RU" sz="1400" kern="0" dirty="0" smtClea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Подписание письма соглашения с </a:t>
            </a:r>
            <a:r>
              <a:rPr lang="en-US" sz="1400" kern="0" dirty="0" smtClea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“</a:t>
            </a:r>
            <a:r>
              <a:rPr lang="ru-RU" sz="1400" kern="0" dirty="0" smtClea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Движением первых</a:t>
            </a:r>
            <a:r>
              <a:rPr lang="en-US" sz="1400" kern="0" dirty="0" smtClea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”</a:t>
            </a:r>
            <a:endParaRPr lang="ru-RU" sz="1400" kern="0" dirty="0" smtClea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marL="285750" indent="-285750" defTabSz="91440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ru-RU" sz="1400" kern="0" dirty="0" smtClea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Содействие в создании проектов целевой аудитории совместно с молодежью</a:t>
            </a:r>
          </a:p>
          <a:p>
            <a:pPr marL="285750" indent="-285750" defTabSz="91440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ru-RU" sz="1400" kern="0" dirty="0" smtClea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Марафон «Понеслось» - установка забора и планировка территории</a:t>
            </a:r>
          </a:p>
          <a:p>
            <a:pPr marL="285750" indent="-285750" defTabSz="91440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ru-RU" sz="14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Грант «Мир новых возможностей» – Поддержка и развитие волонтеров</a:t>
            </a:r>
          </a:p>
          <a:p>
            <a:pPr marL="285750" indent="-285750" defTabSz="91440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ru-RU" sz="1400" kern="0" dirty="0" smtClea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Масштабирование, Грант Эндаумент-фонд </a:t>
            </a:r>
            <a:r>
              <a:rPr lang="ru-RU" sz="14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«Кольский» - Ремонт 2х помещений, создание пространств для привлечения молодежи и волонтеров</a:t>
            </a:r>
          </a:p>
          <a:p>
            <a:pPr marL="285750" indent="-285750" defTabSz="914400">
              <a:buClr>
                <a:srgbClr val="000000"/>
              </a:buClr>
              <a:buFont typeface="Arial" panose="020B0604020202020204" pitchFamily="34" charset="0"/>
              <a:buChar char="•"/>
            </a:pPr>
            <a:endParaRPr lang="ru-RU" sz="14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1" name="Google Shape;160;p4"/>
          <p:cNvSpPr/>
          <p:nvPr/>
        </p:nvSpPr>
        <p:spPr>
          <a:xfrm>
            <a:off x="684212" y="1309283"/>
            <a:ext cx="5378838" cy="4428959"/>
          </a:xfrm>
          <a:prstGeom prst="roundRect">
            <a:avLst>
              <a:gd name="adj" fmla="val 9552"/>
            </a:avLst>
          </a:prstGeom>
          <a:noFill/>
          <a:ln w="38100" cap="flat" cmpd="sng">
            <a:solidFill>
              <a:schemeClr val="accent1">
                <a:lumMod val="40000"/>
                <a:lumOff val="6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08078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Сектор">
  <a:themeElements>
    <a:clrScheme name="Slice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lice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230</TotalTime>
  <Words>567</Words>
  <Application>Microsoft Office PowerPoint</Application>
  <PresentationFormat>Широкоэкранный</PresentationFormat>
  <Paragraphs>127</Paragraphs>
  <Slides>11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10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22" baseType="lpstr">
      <vt:lpstr>Arial</vt:lpstr>
      <vt:lpstr>Calibri</vt:lpstr>
      <vt:lpstr>Century Gothic</vt:lpstr>
      <vt:lpstr>Halvar Eng Th</vt:lpstr>
      <vt:lpstr>Montserrat</vt:lpstr>
      <vt:lpstr>Montserrat Black</vt:lpstr>
      <vt:lpstr>Montserrat ExtraBold</vt:lpstr>
      <vt:lpstr>Montserrat SemiBold</vt:lpstr>
      <vt:lpstr>Times New Roman</vt:lpstr>
      <vt:lpstr>Wingdings 3</vt:lpstr>
      <vt:lpstr>Сектор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21</cp:revision>
  <dcterms:created xsi:type="dcterms:W3CDTF">2024-09-06T13:15:44Z</dcterms:created>
  <dcterms:modified xsi:type="dcterms:W3CDTF">2025-06-23T19:56:51Z</dcterms:modified>
</cp:coreProperties>
</file>